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notesMasterIdLst>
    <p:notesMasterId r:id="rId8"/>
  </p:notesMasterIdLst>
  <p:sldIdLst>
    <p:sldId id="262" r:id="rId2"/>
    <p:sldId id="402" r:id="rId3"/>
    <p:sldId id="403" r:id="rId4"/>
    <p:sldId id="401" r:id="rId5"/>
    <p:sldId id="394" r:id="rId6"/>
    <p:sldId id="392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4B39B"/>
    <a:srgbClr val="E6E6E6"/>
    <a:srgbClr val="33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D7B26C5-4107-4FEC-AEDC-1716B250A1EF}" styleName="Stile chiaro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69012ECD-51FC-41F1-AA8D-1B2483CD663E}" styleName="Stile chiaro 2 - Colore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Stile chiaro 1 - Color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8EC20E35-A176-4012-BC5E-935CFFF8708E}" styleName="Stile medio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Nessuno stile, nessuna griglia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073A0DAA-6AF3-43AB-8588-CEC1D06C72B9}" styleName="Stile medio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7E9639D4-E3E2-4D34-9284-5A2195B3D0D7}" styleName="Stile chiaro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5940675A-B579-460E-94D1-54222C63F5DA}" styleName="Nessuno stile, griglia tabella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695" autoAdjust="0"/>
    <p:restoredTop sz="92857" autoAdjust="0"/>
  </p:normalViewPr>
  <p:slideViewPr>
    <p:cSldViewPr snapToGrid="0">
      <p:cViewPr varScale="1">
        <p:scale>
          <a:sx n="56" d="100"/>
          <a:sy n="56" d="100"/>
        </p:scale>
        <p:origin x="1356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PREN!$B$1</c:f>
              <c:strCache>
                <c:ptCount val="1"/>
                <c:pt idx="0">
                  <c:v>DOSE_1</c:v>
                </c:pt>
              </c:strCache>
            </c:strRef>
          </c:tx>
          <c:spPr>
            <a:solidFill>
              <a:srgbClr val="FF0000"/>
            </a:solidFill>
            <a:ln>
              <a:noFill/>
            </a:ln>
            <a:effectLst/>
          </c:spPr>
          <c:invertIfNegative val="0"/>
          <c:cat>
            <c:numRef>
              <c:f>PREN!$A$2:$A$33</c:f>
              <c:numCache>
                <c:formatCode>m/d/yyyy</c:formatCode>
                <c:ptCount val="32"/>
                <c:pt idx="0">
                  <c:v>44835</c:v>
                </c:pt>
                <c:pt idx="1">
                  <c:v>44836</c:v>
                </c:pt>
                <c:pt idx="2">
                  <c:v>44837</c:v>
                </c:pt>
                <c:pt idx="3">
                  <c:v>44838</c:v>
                </c:pt>
                <c:pt idx="4">
                  <c:v>44839</c:v>
                </c:pt>
                <c:pt idx="5">
                  <c:v>44840</c:v>
                </c:pt>
                <c:pt idx="6">
                  <c:v>44841</c:v>
                </c:pt>
                <c:pt idx="7">
                  <c:v>44842</c:v>
                </c:pt>
                <c:pt idx="8">
                  <c:v>44843</c:v>
                </c:pt>
                <c:pt idx="9">
                  <c:v>44844</c:v>
                </c:pt>
                <c:pt idx="10">
                  <c:v>44845</c:v>
                </c:pt>
                <c:pt idx="11">
                  <c:v>44846</c:v>
                </c:pt>
                <c:pt idx="12">
                  <c:v>44847</c:v>
                </c:pt>
                <c:pt idx="13">
                  <c:v>44848</c:v>
                </c:pt>
                <c:pt idx="14">
                  <c:v>44849</c:v>
                </c:pt>
                <c:pt idx="15">
                  <c:v>44850</c:v>
                </c:pt>
                <c:pt idx="16">
                  <c:v>44851</c:v>
                </c:pt>
                <c:pt idx="17">
                  <c:v>44852</c:v>
                </c:pt>
                <c:pt idx="18">
                  <c:v>44853</c:v>
                </c:pt>
                <c:pt idx="19">
                  <c:v>44854</c:v>
                </c:pt>
                <c:pt idx="20">
                  <c:v>44855</c:v>
                </c:pt>
                <c:pt idx="21">
                  <c:v>44856</c:v>
                </c:pt>
                <c:pt idx="22">
                  <c:v>44857</c:v>
                </c:pt>
                <c:pt idx="23">
                  <c:v>44858</c:v>
                </c:pt>
                <c:pt idx="24">
                  <c:v>44859</c:v>
                </c:pt>
                <c:pt idx="25">
                  <c:v>44860</c:v>
                </c:pt>
                <c:pt idx="26">
                  <c:v>44861</c:v>
                </c:pt>
                <c:pt idx="27">
                  <c:v>44862</c:v>
                </c:pt>
                <c:pt idx="28">
                  <c:v>44863</c:v>
                </c:pt>
                <c:pt idx="29">
                  <c:v>44864</c:v>
                </c:pt>
                <c:pt idx="30">
                  <c:v>44865</c:v>
                </c:pt>
                <c:pt idx="31">
                  <c:v>44866</c:v>
                </c:pt>
              </c:numCache>
            </c:numRef>
          </c:cat>
          <c:val>
            <c:numRef>
              <c:f>PREN!$B$2:$B$33</c:f>
              <c:numCache>
                <c:formatCode>General</c:formatCode>
                <c:ptCount val="32"/>
                <c:pt idx="0">
                  <c:v>2</c:v>
                </c:pt>
                <c:pt idx="1">
                  <c:v>1</c:v>
                </c:pt>
                <c:pt idx="2">
                  <c:v>2</c:v>
                </c:pt>
                <c:pt idx="3">
                  <c:v>1</c:v>
                </c:pt>
                <c:pt idx="4">
                  <c:v>6</c:v>
                </c:pt>
                <c:pt idx="5">
                  <c:v>6</c:v>
                </c:pt>
                <c:pt idx="6">
                  <c:v>7</c:v>
                </c:pt>
                <c:pt idx="7">
                  <c:v>2</c:v>
                </c:pt>
                <c:pt idx="8">
                  <c:v>1</c:v>
                </c:pt>
                <c:pt idx="9">
                  <c:v>3</c:v>
                </c:pt>
                <c:pt idx="10">
                  <c:v>4</c:v>
                </c:pt>
                <c:pt idx="11">
                  <c:v>8</c:v>
                </c:pt>
                <c:pt idx="12">
                  <c:v>3</c:v>
                </c:pt>
                <c:pt idx="13">
                  <c:v>7</c:v>
                </c:pt>
                <c:pt idx="14">
                  <c:v>4</c:v>
                </c:pt>
                <c:pt idx="15">
                  <c:v>0</c:v>
                </c:pt>
                <c:pt idx="16">
                  <c:v>8</c:v>
                </c:pt>
                <c:pt idx="17">
                  <c:v>8</c:v>
                </c:pt>
                <c:pt idx="18">
                  <c:v>3</c:v>
                </c:pt>
                <c:pt idx="19">
                  <c:v>4</c:v>
                </c:pt>
                <c:pt idx="20">
                  <c:v>7</c:v>
                </c:pt>
                <c:pt idx="21">
                  <c:v>2</c:v>
                </c:pt>
                <c:pt idx="22">
                  <c:v>5</c:v>
                </c:pt>
                <c:pt idx="23">
                  <c:v>5</c:v>
                </c:pt>
                <c:pt idx="24">
                  <c:v>12</c:v>
                </c:pt>
                <c:pt idx="25">
                  <c:v>8</c:v>
                </c:pt>
                <c:pt idx="26">
                  <c:v>7</c:v>
                </c:pt>
                <c:pt idx="27">
                  <c:v>8</c:v>
                </c:pt>
                <c:pt idx="28">
                  <c:v>1</c:v>
                </c:pt>
                <c:pt idx="29">
                  <c:v>2</c:v>
                </c:pt>
                <c:pt idx="30">
                  <c:v>1</c:v>
                </c:pt>
                <c:pt idx="31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C05-43C8-856D-E523A605719D}"/>
            </c:ext>
          </c:extLst>
        </c:ser>
        <c:ser>
          <c:idx val="1"/>
          <c:order val="1"/>
          <c:tx>
            <c:strRef>
              <c:f>PREN!$C$1</c:f>
              <c:strCache>
                <c:ptCount val="1"/>
                <c:pt idx="0">
                  <c:v>DOSE_2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cat>
            <c:numRef>
              <c:f>PREN!$A$2:$A$33</c:f>
              <c:numCache>
                <c:formatCode>m/d/yyyy</c:formatCode>
                <c:ptCount val="32"/>
                <c:pt idx="0">
                  <c:v>44835</c:v>
                </c:pt>
                <c:pt idx="1">
                  <c:v>44836</c:v>
                </c:pt>
                <c:pt idx="2">
                  <c:v>44837</c:v>
                </c:pt>
                <c:pt idx="3">
                  <c:v>44838</c:v>
                </c:pt>
                <c:pt idx="4">
                  <c:v>44839</c:v>
                </c:pt>
                <c:pt idx="5">
                  <c:v>44840</c:v>
                </c:pt>
                <c:pt idx="6">
                  <c:v>44841</c:v>
                </c:pt>
                <c:pt idx="7">
                  <c:v>44842</c:v>
                </c:pt>
                <c:pt idx="8">
                  <c:v>44843</c:v>
                </c:pt>
                <c:pt idx="9">
                  <c:v>44844</c:v>
                </c:pt>
                <c:pt idx="10">
                  <c:v>44845</c:v>
                </c:pt>
                <c:pt idx="11">
                  <c:v>44846</c:v>
                </c:pt>
                <c:pt idx="12">
                  <c:v>44847</c:v>
                </c:pt>
                <c:pt idx="13">
                  <c:v>44848</c:v>
                </c:pt>
                <c:pt idx="14">
                  <c:v>44849</c:v>
                </c:pt>
                <c:pt idx="15">
                  <c:v>44850</c:v>
                </c:pt>
                <c:pt idx="16">
                  <c:v>44851</c:v>
                </c:pt>
                <c:pt idx="17">
                  <c:v>44852</c:v>
                </c:pt>
                <c:pt idx="18">
                  <c:v>44853</c:v>
                </c:pt>
                <c:pt idx="19">
                  <c:v>44854</c:v>
                </c:pt>
                <c:pt idx="20">
                  <c:v>44855</c:v>
                </c:pt>
                <c:pt idx="21">
                  <c:v>44856</c:v>
                </c:pt>
                <c:pt idx="22">
                  <c:v>44857</c:v>
                </c:pt>
                <c:pt idx="23">
                  <c:v>44858</c:v>
                </c:pt>
                <c:pt idx="24">
                  <c:v>44859</c:v>
                </c:pt>
                <c:pt idx="25">
                  <c:v>44860</c:v>
                </c:pt>
                <c:pt idx="26">
                  <c:v>44861</c:v>
                </c:pt>
                <c:pt idx="27">
                  <c:v>44862</c:v>
                </c:pt>
                <c:pt idx="28">
                  <c:v>44863</c:v>
                </c:pt>
                <c:pt idx="29">
                  <c:v>44864</c:v>
                </c:pt>
                <c:pt idx="30">
                  <c:v>44865</c:v>
                </c:pt>
                <c:pt idx="31">
                  <c:v>44866</c:v>
                </c:pt>
              </c:numCache>
            </c:numRef>
          </c:cat>
          <c:val>
            <c:numRef>
              <c:f>PREN!$C$2:$C$33</c:f>
              <c:numCache>
                <c:formatCode>General</c:formatCode>
                <c:ptCount val="32"/>
                <c:pt idx="0">
                  <c:v>4</c:v>
                </c:pt>
                <c:pt idx="1">
                  <c:v>1</c:v>
                </c:pt>
                <c:pt idx="2">
                  <c:v>3</c:v>
                </c:pt>
                <c:pt idx="3">
                  <c:v>1</c:v>
                </c:pt>
                <c:pt idx="4">
                  <c:v>8</c:v>
                </c:pt>
                <c:pt idx="5">
                  <c:v>7</c:v>
                </c:pt>
                <c:pt idx="6">
                  <c:v>7</c:v>
                </c:pt>
                <c:pt idx="7">
                  <c:v>2</c:v>
                </c:pt>
                <c:pt idx="8">
                  <c:v>0</c:v>
                </c:pt>
                <c:pt idx="9">
                  <c:v>7</c:v>
                </c:pt>
                <c:pt idx="10">
                  <c:v>7</c:v>
                </c:pt>
                <c:pt idx="11">
                  <c:v>5</c:v>
                </c:pt>
                <c:pt idx="12">
                  <c:v>3</c:v>
                </c:pt>
                <c:pt idx="13">
                  <c:v>7</c:v>
                </c:pt>
                <c:pt idx="14">
                  <c:v>4</c:v>
                </c:pt>
                <c:pt idx="15">
                  <c:v>0</c:v>
                </c:pt>
                <c:pt idx="16">
                  <c:v>8</c:v>
                </c:pt>
                <c:pt idx="17">
                  <c:v>9</c:v>
                </c:pt>
                <c:pt idx="18">
                  <c:v>6</c:v>
                </c:pt>
                <c:pt idx="19">
                  <c:v>5</c:v>
                </c:pt>
                <c:pt idx="20">
                  <c:v>6</c:v>
                </c:pt>
                <c:pt idx="21">
                  <c:v>5</c:v>
                </c:pt>
                <c:pt idx="22">
                  <c:v>5</c:v>
                </c:pt>
                <c:pt idx="23">
                  <c:v>4</c:v>
                </c:pt>
                <c:pt idx="24">
                  <c:v>10</c:v>
                </c:pt>
                <c:pt idx="25">
                  <c:v>13</c:v>
                </c:pt>
                <c:pt idx="26">
                  <c:v>10</c:v>
                </c:pt>
                <c:pt idx="27">
                  <c:v>8</c:v>
                </c:pt>
                <c:pt idx="28">
                  <c:v>4</c:v>
                </c:pt>
                <c:pt idx="29">
                  <c:v>0</c:v>
                </c:pt>
                <c:pt idx="30">
                  <c:v>4</c:v>
                </c:pt>
                <c:pt idx="31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3C05-43C8-856D-E523A605719D}"/>
            </c:ext>
          </c:extLst>
        </c:ser>
        <c:ser>
          <c:idx val="2"/>
          <c:order val="2"/>
          <c:tx>
            <c:strRef>
              <c:f>PREN!$D$1</c:f>
              <c:strCache>
                <c:ptCount val="1"/>
                <c:pt idx="0">
                  <c:v>DOSE_3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cat>
            <c:numRef>
              <c:f>PREN!$A$2:$A$33</c:f>
              <c:numCache>
                <c:formatCode>m/d/yyyy</c:formatCode>
                <c:ptCount val="32"/>
                <c:pt idx="0">
                  <c:v>44835</c:v>
                </c:pt>
                <c:pt idx="1">
                  <c:v>44836</c:v>
                </c:pt>
                <c:pt idx="2">
                  <c:v>44837</c:v>
                </c:pt>
                <c:pt idx="3">
                  <c:v>44838</c:v>
                </c:pt>
                <c:pt idx="4">
                  <c:v>44839</c:v>
                </c:pt>
                <c:pt idx="5">
                  <c:v>44840</c:v>
                </c:pt>
                <c:pt idx="6">
                  <c:v>44841</c:v>
                </c:pt>
                <c:pt idx="7">
                  <c:v>44842</c:v>
                </c:pt>
                <c:pt idx="8">
                  <c:v>44843</c:v>
                </c:pt>
                <c:pt idx="9">
                  <c:v>44844</c:v>
                </c:pt>
                <c:pt idx="10">
                  <c:v>44845</c:v>
                </c:pt>
                <c:pt idx="11">
                  <c:v>44846</c:v>
                </c:pt>
                <c:pt idx="12">
                  <c:v>44847</c:v>
                </c:pt>
                <c:pt idx="13">
                  <c:v>44848</c:v>
                </c:pt>
                <c:pt idx="14">
                  <c:v>44849</c:v>
                </c:pt>
                <c:pt idx="15">
                  <c:v>44850</c:v>
                </c:pt>
                <c:pt idx="16">
                  <c:v>44851</c:v>
                </c:pt>
                <c:pt idx="17">
                  <c:v>44852</c:v>
                </c:pt>
                <c:pt idx="18">
                  <c:v>44853</c:v>
                </c:pt>
                <c:pt idx="19">
                  <c:v>44854</c:v>
                </c:pt>
                <c:pt idx="20">
                  <c:v>44855</c:v>
                </c:pt>
                <c:pt idx="21">
                  <c:v>44856</c:v>
                </c:pt>
                <c:pt idx="22">
                  <c:v>44857</c:v>
                </c:pt>
                <c:pt idx="23">
                  <c:v>44858</c:v>
                </c:pt>
                <c:pt idx="24">
                  <c:v>44859</c:v>
                </c:pt>
                <c:pt idx="25">
                  <c:v>44860</c:v>
                </c:pt>
                <c:pt idx="26">
                  <c:v>44861</c:v>
                </c:pt>
                <c:pt idx="27">
                  <c:v>44862</c:v>
                </c:pt>
                <c:pt idx="28">
                  <c:v>44863</c:v>
                </c:pt>
                <c:pt idx="29">
                  <c:v>44864</c:v>
                </c:pt>
                <c:pt idx="30">
                  <c:v>44865</c:v>
                </c:pt>
                <c:pt idx="31">
                  <c:v>44866</c:v>
                </c:pt>
              </c:numCache>
            </c:numRef>
          </c:cat>
          <c:val>
            <c:numRef>
              <c:f>PREN!$D$2:$D$33</c:f>
              <c:numCache>
                <c:formatCode>General</c:formatCode>
                <c:ptCount val="32"/>
                <c:pt idx="0">
                  <c:v>37</c:v>
                </c:pt>
                <c:pt idx="1">
                  <c:v>12</c:v>
                </c:pt>
                <c:pt idx="2">
                  <c:v>31</c:v>
                </c:pt>
                <c:pt idx="3">
                  <c:v>27</c:v>
                </c:pt>
                <c:pt idx="4">
                  <c:v>45</c:v>
                </c:pt>
                <c:pt idx="5">
                  <c:v>36</c:v>
                </c:pt>
                <c:pt idx="6">
                  <c:v>53</c:v>
                </c:pt>
                <c:pt idx="7">
                  <c:v>33</c:v>
                </c:pt>
                <c:pt idx="8">
                  <c:v>21</c:v>
                </c:pt>
                <c:pt idx="9">
                  <c:v>64</c:v>
                </c:pt>
                <c:pt idx="10">
                  <c:v>41</c:v>
                </c:pt>
                <c:pt idx="11">
                  <c:v>50</c:v>
                </c:pt>
                <c:pt idx="12">
                  <c:v>41</c:v>
                </c:pt>
                <c:pt idx="13">
                  <c:v>34</c:v>
                </c:pt>
                <c:pt idx="14">
                  <c:v>19</c:v>
                </c:pt>
                <c:pt idx="15">
                  <c:v>10</c:v>
                </c:pt>
                <c:pt idx="16">
                  <c:v>43</c:v>
                </c:pt>
                <c:pt idx="17">
                  <c:v>40</c:v>
                </c:pt>
                <c:pt idx="18">
                  <c:v>34</c:v>
                </c:pt>
                <c:pt idx="19">
                  <c:v>38</c:v>
                </c:pt>
                <c:pt idx="20">
                  <c:v>42</c:v>
                </c:pt>
                <c:pt idx="21">
                  <c:v>24</c:v>
                </c:pt>
                <c:pt idx="22">
                  <c:v>16</c:v>
                </c:pt>
                <c:pt idx="23">
                  <c:v>43</c:v>
                </c:pt>
                <c:pt idx="24">
                  <c:v>27</c:v>
                </c:pt>
                <c:pt idx="25">
                  <c:v>59</c:v>
                </c:pt>
                <c:pt idx="26">
                  <c:v>47</c:v>
                </c:pt>
                <c:pt idx="27">
                  <c:v>32</c:v>
                </c:pt>
                <c:pt idx="28">
                  <c:v>13</c:v>
                </c:pt>
                <c:pt idx="29">
                  <c:v>13</c:v>
                </c:pt>
                <c:pt idx="30">
                  <c:v>30</c:v>
                </c:pt>
                <c:pt idx="31">
                  <c:v>11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3C05-43C8-856D-E523A605719D}"/>
            </c:ext>
          </c:extLst>
        </c:ser>
        <c:ser>
          <c:idx val="3"/>
          <c:order val="3"/>
          <c:tx>
            <c:strRef>
              <c:f>PREN!$E$1</c:f>
              <c:strCache>
                <c:ptCount val="1"/>
                <c:pt idx="0">
                  <c:v>DOSE_4</c:v>
                </c:pt>
              </c:strCache>
            </c:strRef>
          </c:tx>
          <c:spPr>
            <a:solidFill>
              <a:srgbClr val="00B0F0"/>
            </a:solidFill>
            <a:ln>
              <a:noFill/>
            </a:ln>
            <a:effectLst/>
          </c:spPr>
          <c:invertIfNegative val="0"/>
          <c:cat>
            <c:numRef>
              <c:f>PREN!$A$2:$A$33</c:f>
              <c:numCache>
                <c:formatCode>m/d/yyyy</c:formatCode>
                <c:ptCount val="32"/>
                <c:pt idx="0">
                  <c:v>44835</c:v>
                </c:pt>
                <c:pt idx="1">
                  <c:v>44836</c:v>
                </c:pt>
                <c:pt idx="2">
                  <c:v>44837</c:v>
                </c:pt>
                <c:pt idx="3">
                  <c:v>44838</c:v>
                </c:pt>
                <c:pt idx="4">
                  <c:v>44839</c:v>
                </c:pt>
                <c:pt idx="5">
                  <c:v>44840</c:v>
                </c:pt>
                <c:pt idx="6">
                  <c:v>44841</c:v>
                </c:pt>
                <c:pt idx="7">
                  <c:v>44842</c:v>
                </c:pt>
                <c:pt idx="8">
                  <c:v>44843</c:v>
                </c:pt>
                <c:pt idx="9">
                  <c:v>44844</c:v>
                </c:pt>
                <c:pt idx="10">
                  <c:v>44845</c:v>
                </c:pt>
                <c:pt idx="11">
                  <c:v>44846</c:v>
                </c:pt>
                <c:pt idx="12">
                  <c:v>44847</c:v>
                </c:pt>
                <c:pt idx="13">
                  <c:v>44848</c:v>
                </c:pt>
                <c:pt idx="14">
                  <c:v>44849</c:v>
                </c:pt>
                <c:pt idx="15">
                  <c:v>44850</c:v>
                </c:pt>
                <c:pt idx="16">
                  <c:v>44851</c:v>
                </c:pt>
                <c:pt idx="17">
                  <c:v>44852</c:v>
                </c:pt>
                <c:pt idx="18">
                  <c:v>44853</c:v>
                </c:pt>
                <c:pt idx="19">
                  <c:v>44854</c:v>
                </c:pt>
                <c:pt idx="20">
                  <c:v>44855</c:v>
                </c:pt>
                <c:pt idx="21">
                  <c:v>44856</c:v>
                </c:pt>
                <c:pt idx="22">
                  <c:v>44857</c:v>
                </c:pt>
                <c:pt idx="23">
                  <c:v>44858</c:v>
                </c:pt>
                <c:pt idx="24">
                  <c:v>44859</c:v>
                </c:pt>
                <c:pt idx="25">
                  <c:v>44860</c:v>
                </c:pt>
                <c:pt idx="26">
                  <c:v>44861</c:v>
                </c:pt>
                <c:pt idx="27">
                  <c:v>44862</c:v>
                </c:pt>
                <c:pt idx="28">
                  <c:v>44863</c:v>
                </c:pt>
                <c:pt idx="29">
                  <c:v>44864</c:v>
                </c:pt>
                <c:pt idx="30">
                  <c:v>44865</c:v>
                </c:pt>
                <c:pt idx="31">
                  <c:v>44866</c:v>
                </c:pt>
              </c:numCache>
            </c:numRef>
          </c:cat>
          <c:val>
            <c:numRef>
              <c:f>PREN!$E$2:$E$33</c:f>
              <c:numCache>
                <c:formatCode>General</c:formatCode>
                <c:ptCount val="32"/>
                <c:pt idx="0">
                  <c:v>535</c:v>
                </c:pt>
                <c:pt idx="1">
                  <c:v>261</c:v>
                </c:pt>
                <c:pt idx="2">
                  <c:v>924</c:v>
                </c:pt>
                <c:pt idx="3">
                  <c:v>455</c:v>
                </c:pt>
                <c:pt idx="4">
                  <c:v>985</c:v>
                </c:pt>
                <c:pt idx="5">
                  <c:v>906</c:v>
                </c:pt>
                <c:pt idx="6">
                  <c:v>1091</c:v>
                </c:pt>
                <c:pt idx="7">
                  <c:v>659</c:v>
                </c:pt>
                <c:pt idx="8">
                  <c:v>409</c:v>
                </c:pt>
                <c:pt idx="9">
                  <c:v>1024</c:v>
                </c:pt>
                <c:pt idx="10">
                  <c:v>760</c:v>
                </c:pt>
                <c:pt idx="11">
                  <c:v>982</c:v>
                </c:pt>
                <c:pt idx="12">
                  <c:v>812</c:v>
                </c:pt>
                <c:pt idx="13">
                  <c:v>616</c:v>
                </c:pt>
                <c:pt idx="14">
                  <c:v>289</c:v>
                </c:pt>
                <c:pt idx="15">
                  <c:v>190</c:v>
                </c:pt>
                <c:pt idx="16">
                  <c:v>633</c:v>
                </c:pt>
                <c:pt idx="17">
                  <c:v>607</c:v>
                </c:pt>
                <c:pt idx="18">
                  <c:v>482</c:v>
                </c:pt>
                <c:pt idx="19">
                  <c:v>418</c:v>
                </c:pt>
                <c:pt idx="20">
                  <c:v>698</c:v>
                </c:pt>
                <c:pt idx="21">
                  <c:v>400</c:v>
                </c:pt>
                <c:pt idx="22">
                  <c:v>267</c:v>
                </c:pt>
                <c:pt idx="23">
                  <c:v>750</c:v>
                </c:pt>
                <c:pt idx="24">
                  <c:v>780</c:v>
                </c:pt>
                <c:pt idx="25">
                  <c:v>1012</c:v>
                </c:pt>
                <c:pt idx="26">
                  <c:v>819</c:v>
                </c:pt>
                <c:pt idx="27">
                  <c:v>556</c:v>
                </c:pt>
                <c:pt idx="28">
                  <c:v>311</c:v>
                </c:pt>
                <c:pt idx="29">
                  <c:v>164</c:v>
                </c:pt>
                <c:pt idx="30">
                  <c:v>430</c:v>
                </c:pt>
                <c:pt idx="31">
                  <c:v>178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3C05-43C8-856D-E523A605719D}"/>
            </c:ext>
          </c:extLst>
        </c:ser>
        <c:ser>
          <c:idx val="4"/>
          <c:order val="4"/>
          <c:tx>
            <c:strRef>
              <c:f>PREN!$F$1</c:f>
              <c:strCache>
                <c:ptCount val="1"/>
                <c:pt idx="0">
                  <c:v>DOSE_5</c:v>
                </c:pt>
              </c:strCache>
            </c:strRef>
          </c:tx>
          <c:spPr>
            <a:solidFill>
              <a:srgbClr val="00B050"/>
            </a:solidFill>
            <a:ln>
              <a:noFill/>
            </a:ln>
            <a:effectLst/>
          </c:spPr>
          <c:invertIfNegative val="0"/>
          <c:cat>
            <c:numRef>
              <c:f>PREN!$A$2:$A$33</c:f>
              <c:numCache>
                <c:formatCode>m/d/yyyy</c:formatCode>
                <c:ptCount val="32"/>
                <c:pt idx="0">
                  <c:v>44835</c:v>
                </c:pt>
                <c:pt idx="1">
                  <c:v>44836</c:v>
                </c:pt>
                <c:pt idx="2">
                  <c:v>44837</c:v>
                </c:pt>
                <c:pt idx="3">
                  <c:v>44838</c:v>
                </c:pt>
                <c:pt idx="4">
                  <c:v>44839</c:v>
                </c:pt>
                <c:pt idx="5">
                  <c:v>44840</c:v>
                </c:pt>
                <c:pt idx="6">
                  <c:v>44841</c:v>
                </c:pt>
                <c:pt idx="7">
                  <c:v>44842</c:v>
                </c:pt>
                <c:pt idx="8">
                  <c:v>44843</c:v>
                </c:pt>
                <c:pt idx="9">
                  <c:v>44844</c:v>
                </c:pt>
                <c:pt idx="10">
                  <c:v>44845</c:v>
                </c:pt>
                <c:pt idx="11">
                  <c:v>44846</c:v>
                </c:pt>
                <c:pt idx="12">
                  <c:v>44847</c:v>
                </c:pt>
                <c:pt idx="13">
                  <c:v>44848</c:v>
                </c:pt>
                <c:pt idx="14">
                  <c:v>44849</c:v>
                </c:pt>
                <c:pt idx="15">
                  <c:v>44850</c:v>
                </c:pt>
                <c:pt idx="16">
                  <c:v>44851</c:v>
                </c:pt>
                <c:pt idx="17">
                  <c:v>44852</c:v>
                </c:pt>
                <c:pt idx="18">
                  <c:v>44853</c:v>
                </c:pt>
                <c:pt idx="19">
                  <c:v>44854</c:v>
                </c:pt>
                <c:pt idx="20">
                  <c:v>44855</c:v>
                </c:pt>
                <c:pt idx="21">
                  <c:v>44856</c:v>
                </c:pt>
                <c:pt idx="22">
                  <c:v>44857</c:v>
                </c:pt>
                <c:pt idx="23">
                  <c:v>44858</c:v>
                </c:pt>
                <c:pt idx="24">
                  <c:v>44859</c:v>
                </c:pt>
                <c:pt idx="25">
                  <c:v>44860</c:v>
                </c:pt>
                <c:pt idx="26">
                  <c:v>44861</c:v>
                </c:pt>
                <c:pt idx="27">
                  <c:v>44862</c:v>
                </c:pt>
                <c:pt idx="28">
                  <c:v>44863</c:v>
                </c:pt>
                <c:pt idx="29">
                  <c:v>44864</c:v>
                </c:pt>
                <c:pt idx="30">
                  <c:v>44865</c:v>
                </c:pt>
                <c:pt idx="31">
                  <c:v>44866</c:v>
                </c:pt>
              </c:numCache>
            </c:numRef>
          </c:cat>
          <c:val>
            <c:numRef>
              <c:f>PREN!$F$2:$F$33</c:f>
              <c:numCache>
                <c:formatCode>General</c:formatCode>
                <c:ptCount val="32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21</c:v>
                </c:pt>
                <c:pt idx="20">
                  <c:v>194</c:v>
                </c:pt>
                <c:pt idx="21">
                  <c:v>81</c:v>
                </c:pt>
                <c:pt idx="22">
                  <c:v>23</c:v>
                </c:pt>
                <c:pt idx="23">
                  <c:v>223</c:v>
                </c:pt>
                <c:pt idx="24">
                  <c:v>259</c:v>
                </c:pt>
                <c:pt idx="25">
                  <c:v>242</c:v>
                </c:pt>
                <c:pt idx="26">
                  <c:v>207</c:v>
                </c:pt>
                <c:pt idx="27">
                  <c:v>171</c:v>
                </c:pt>
                <c:pt idx="28">
                  <c:v>61</c:v>
                </c:pt>
                <c:pt idx="29">
                  <c:v>6</c:v>
                </c:pt>
                <c:pt idx="30">
                  <c:v>124</c:v>
                </c:pt>
                <c:pt idx="31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3C05-43C8-856D-E523A605719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569330944"/>
        <c:axId val="569328648"/>
      </c:barChart>
      <c:dateAx>
        <c:axId val="569330944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569328648"/>
        <c:crosses val="autoZero"/>
        <c:auto val="1"/>
        <c:lblOffset val="100"/>
        <c:baseTimeUnit val="days"/>
      </c:dateAx>
      <c:valAx>
        <c:axId val="56932864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56933094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32784836554521596"/>
          <c:y val="0.92204662262521053"/>
          <c:w val="0.34430326890956814"/>
          <c:h val="7.7953377374789481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5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t-IT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it-IT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311CD8-65FF-45A7-8758-D7262ECDF650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E1709CD-FF3F-47AB-99B4-3787BBEBB34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857033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E1709CD-FF3F-47AB-99B4-3787BBEBB340}" type="slidenum">
              <a:rPr lang="it-IT" smtClean="0"/>
              <a:t>5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427472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12680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015775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971498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279988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Intestazione sezion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55165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10623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65060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609404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975849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822623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481679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C94CA5E6-207A-4207-8667-4825A9C7005C}" type="datetimeFigureOut">
              <a:rPr lang="it-IT" smtClean="0"/>
              <a:t>02/11/2022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153994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6" name="Rectangle 55">
            <a:extLst>
              <a:ext uri="{FF2B5EF4-FFF2-40B4-BE49-F238E27FC236}">
                <a16:creationId xmlns:a16="http://schemas.microsoft.com/office/drawing/2014/main" id="{9EF96A8B-E86D-4F3A-AA75-7B1E0891608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1" cy="633431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olo 1">
            <a:extLst>
              <a:ext uri="{FF2B5EF4-FFF2-40B4-BE49-F238E27FC236}">
                <a16:creationId xmlns:a16="http://schemas.microsoft.com/office/drawing/2014/main" id="{BB4A08B6-1C54-4EB4-8E04-95A7BB5F2F5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289753" y="657385"/>
            <a:ext cx="6253317" cy="3686015"/>
          </a:xfrm>
        </p:spPr>
        <p:txBody>
          <a:bodyPr>
            <a:normAutofit/>
          </a:bodyPr>
          <a:lstStyle/>
          <a:p>
            <a:pPr algn="ctr"/>
            <a:r>
              <a:rPr lang="it-IT" sz="6000" cap="small" dirty="0"/>
              <a:t>Aggiornamento campagna vaccinale anti-Covid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BB3309B2-2689-4D0E-905F-4D946E10C0E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289753" y="4455621"/>
            <a:ext cx="6269347" cy="1238616"/>
          </a:xfrm>
        </p:spPr>
        <p:txBody>
          <a:bodyPr>
            <a:normAutofit/>
          </a:bodyPr>
          <a:lstStyle/>
          <a:p>
            <a:pPr algn="ctr"/>
            <a:r>
              <a:rPr lang="it-IT" dirty="0">
                <a:solidFill>
                  <a:schemeClr val="tx1">
                    <a:lumMod val="85000"/>
                    <a:lumOff val="15000"/>
                  </a:schemeClr>
                </a:solidFill>
              </a:rPr>
              <a:t>Ausl bologna</a:t>
            </a:r>
          </a:p>
          <a:p>
            <a:pPr algn="ctr"/>
            <a:r>
              <a:rPr lang="it-IT" dirty="0">
                <a:solidFill>
                  <a:schemeClr val="tx1">
                    <a:lumMod val="85000"/>
                    <a:lumOff val="15000"/>
                  </a:schemeClr>
                </a:solidFill>
              </a:rPr>
              <a:t>03 novembre 2022</a:t>
            </a:r>
          </a:p>
        </p:txBody>
      </p:sp>
      <p:pic>
        <p:nvPicPr>
          <p:cNvPr id="9" name="Immagine 8">
            <a:extLst>
              <a:ext uri="{FF2B5EF4-FFF2-40B4-BE49-F238E27FC236}">
                <a16:creationId xmlns:a16="http://schemas.microsoft.com/office/drawing/2014/main" id="{8486DB14-48B4-485A-954D-E0BE10BAECBA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167" r="84242"/>
          <a:stretch/>
        </p:blipFill>
        <p:spPr>
          <a:xfrm>
            <a:off x="633999" y="1049785"/>
            <a:ext cx="4001315" cy="4228803"/>
          </a:xfrm>
          <a:prstGeom prst="rect">
            <a:avLst/>
          </a:prstGeom>
        </p:spPr>
      </p:pic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D5F5B333-A567-4994-B69F-B3D6FFA109A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5447071" y="4343400"/>
            <a:ext cx="5636107" cy="0"/>
          </a:xfrm>
          <a:prstGeom prst="line">
            <a:avLst/>
          </a:prstGeom>
          <a:ln w="6350">
            <a:solidFill>
              <a:schemeClr val="tx2">
                <a:alpha val="9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>
            <a:extLst>
              <a:ext uri="{FF2B5EF4-FFF2-40B4-BE49-F238E27FC236}">
                <a16:creationId xmlns:a16="http://schemas.microsoft.com/office/drawing/2014/main" id="{ED78922C-0FA6-4876-B387-09E6D18A983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6E822080-05A0-4490-8404-A5C900C2C86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974268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7502A43-5FBE-4FA0-A71F-3CC86EBD3A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130717"/>
          </a:xfrm>
        </p:spPr>
        <p:txBody>
          <a:bodyPr/>
          <a:lstStyle/>
          <a:p>
            <a:pPr algn="ctr"/>
            <a:r>
              <a:rPr lang="it-IT" cap="small" dirty="0"/>
              <a:t>Dosi erogate per distretto di residenza</a:t>
            </a:r>
          </a:p>
        </p:txBody>
      </p:sp>
      <p:graphicFrame>
        <p:nvGraphicFramePr>
          <p:cNvPr id="9" name="Segnaposto contenuto 8">
            <a:extLst>
              <a:ext uri="{FF2B5EF4-FFF2-40B4-BE49-F238E27FC236}">
                <a16:creationId xmlns:a16="http://schemas.microsoft.com/office/drawing/2014/main" id="{7046271E-DED9-4774-909D-607796282B3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44342171"/>
              </p:ext>
            </p:extLst>
          </p:nvPr>
        </p:nvGraphicFramePr>
        <p:xfrm>
          <a:off x="686603" y="1906088"/>
          <a:ext cx="10818793" cy="4248661"/>
        </p:xfrm>
        <a:graphic>
          <a:graphicData uri="http://schemas.openxmlformats.org/drawingml/2006/table">
            <a:tbl>
              <a:tblPr/>
              <a:tblGrid>
                <a:gridCol w="2891451">
                  <a:extLst>
                    <a:ext uri="{9D8B030D-6E8A-4147-A177-3AD203B41FA5}">
                      <a16:colId xmlns:a16="http://schemas.microsoft.com/office/drawing/2014/main" val="4237697360"/>
                    </a:ext>
                  </a:extLst>
                </a:gridCol>
                <a:gridCol w="1351946">
                  <a:extLst>
                    <a:ext uri="{9D8B030D-6E8A-4147-A177-3AD203B41FA5}">
                      <a16:colId xmlns:a16="http://schemas.microsoft.com/office/drawing/2014/main" val="1123454870"/>
                    </a:ext>
                  </a:extLst>
                </a:gridCol>
                <a:gridCol w="1265524">
                  <a:extLst>
                    <a:ext uri="{9D8B030D-6E8A-4147-A177-3AD203B41FA5}">
                      <a16:colId xmlns:a16="http://schemas.microsoft.com/office/drawing/2014/main" val="700883057"/>
                    </a:ext>
                  </a:extLst>
                </a:gridCol>
                <a:gridCol w="1257300">
                  <a:extLst>
                    <a:ext uri="{9D8B030D-6E8A-4147-A177-3AD203B41FA5}">
                      <a16:colId xmlns:a16="http://schemas.microsoft.com/office/drawing/2014/main" val="1385916772"/>
                    </a:ext>
                  </a:extLst>
                </a:gridCol>
                <a:gridCol w="1360170">
                  <a:extLst>
                    <a:ext uri="{9D8B030D-6E8A-4147-A177-3AD203B41FA5}">
                      <a16:colId xmlns:a16="http://schemas.microsoft.com/office/drawing/2014/main" val="3381486519"/>
                    </a:ext>
                  </a:extLst>
                </a:gridCol>
                <a:gridCol w="982980">
                  <a:extLst>
                    <a:ext uri="{9D8B030D-6E8A-4147-A177-3AD203B41FA5}">
                      <a16:colId xmlns:a16="http://schemas.microsoft.com/office/drawing/2014/main" val="1533725146"/>
                    </a:ext>
                  </a:extLst>
                </a:gridCol>
                <a:gridCol w="1709422">
                  <a:extLst>
                    <a:ext uri="{9D8B030D-6E8A-4147-A177-3AD203B41FA5}">
                      <a16:colId xmlns:a16="http://schemas.microsoft.com/office/drawing/2014/main" val="1289547979"/>
                    </a:ext>
                  </a:extLst>
                </a:gridCol>
              </a:tblGrid>
              <a:tr h="438452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DISTRETTO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DOSE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42953292"/>
                  </a:ext>
                </a:extLst>
              </a:tr>
              <a:tr h="438452"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97560991"/>
                  </a:ext>
                </a:extLst>
              </a:tr>
              <a:tr h="4384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APPENNINO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45.027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43.788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34.781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6.783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130.405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6607186"/>
                  </a:ext>
                </a:extLst>
              </a:tr>
              <a:tr h="4384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BOLOGNA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371.275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360.843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290.040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55.158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664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1.077.980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6798911"/>
                  </a:ext>
                </a:extLst>
              </a:tr>
              <a:tr h="4384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EST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131.865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127.753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99.400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21.010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380.150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56604737"/>
                  </a:ext>
                </a:extLst>
              </a:tr>
              <a:tr h="4384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OVEST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68.369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66.247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51.716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11.182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197.633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99925175"/>
                  </a:ext>
                </a:extLst>
              </a:tr>
              <a:tr h="4384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RENO LAVINO SAMOGGIA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92.173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89.093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70.710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15.877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268.047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74817262"/>
                  </a:ext>
                </a:extLst>
              </a:tr>
              <a:tr h="4384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SAN LAZZARO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64.459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62.364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49.024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10.662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186.552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2111470"/>
                  </a:ext>
                </a:extLst>
              </a:tr>
              <a:tr h="4384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773.168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750.088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595.671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120.672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1.168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2.240.767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386543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751268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8" name="Rectangle 17">
            <a:extLst>
              <a:ext uri="{FF2B5EF4-FFF2-40B4-BE49-F238E27FC236}">
                <a16:creationId xmlns:a16="http://schemas.microsoft.com/office/drawing/2014/main" id="{83529AFD-5A84-4419-9390-0E9584F35DC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1FFD9C4-5E6D-4E44-8CCD-24EF7B6FF1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olo 1">
            <a:extLst>
              <a:ext uri="{FF2B5EF4-FFF2-40B4-BE49-F238E27FC236}">
                <a16:creationId xmlns:a16="http://schemas.microsoft.com/office/drawing/2014/main" id="{02193811-88FB-4890-BCBB-6EC8D05530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pPr algn="ctr"/>
            <a:r>
              <a:rPr lang="it-IT" sz="3600" cap="small" dirty="0">
                <a:solidFill>
                  <a:srgbClr val="FFFFFF"/>
                </a:solidFill>
              </a:rPr>
              <a:t>Candidabili terza, quarta e quinta dose a novembre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6B3B2DB5-1B01-4A7A-B79B-E180757E614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8" name="Segnaposto contenuto 7">
            <a:extLst>
              <a:ext uri="{FF2B5EF4-FFF2-40B4-BE49-F238E27FC236}">
                <a16:creationId xmlns:a16="http://schemas.microsoft.com/office/drawing/2014/main" id="{D5CFE395-D762-4027-89C0-4EF34125447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5399116"/>
              </p:ext>
            </p:extLst>
          </p:nvPr>
        </p:nvGraphicFramePr>
        <p:xfrm>
          <a:off x="4348549" y="2125952"/>
          <a:ext cx="7593295" cy="2828925"/>
        </p:xfrm>
        <a:graphic>
          <a:graphicData uri="http://schemas.openxmlformats.org/drawingml/2006/table">
            <a:tbl>
              <a:tblPr/>
              <a:tblGrid>
                <a:gridCol w="2945675">
                  <a:extLst>
                    <a:ext uri="{9D8B030D-6E8A-4147-A177-3AD203B41FA5}">
                      <a16:colId xmlns:a16="http://schemas.microsoft.com/office/drawing/2014/main" val="309398453"/>
                    </a:ext>
                  </a:extLst>
                </a:gridCol>
                <a:gridCol w="1106826">
                  <a:extLst>
                    <a:ext uri="{9D8B030D-6E8A-4147-A177-3AD203B41FA5}">
                      <a16:colId xmlns:a16="http://schemas.microsoft.com/office/drawing/2014/main" val="2180807743"/>
                    </a:ext>
                  </a:extLst>
                </a:gridCol>
                <a:gridCol w="960120">
                  <a:extLst>
                    <a:ext uri="{9D8B030D-6E8A-4147-A177-3AD203B41FA5}">
                      <a16:colId xmlns:a16="http://schemas.microsoft.com/office/drawing/2014/main" val="690093874"/>
                    </a:ext>
                  </a:extLst>
                </a:gridCol>
                <a:gridCol w="754380">
                  <a:extLst>
                    <a:ext uri="{9D8B030D-6E8A-4147-A177-3AD203B41FA5}">
                      <a16:colId xmlns:a16="http://schemas.microsoft.com/office/drawing/2014/main" val="4176753188"/>
                    </a:ext>
                  </a:extLst>
                </a:gridCol>
                <a:gridCol w="1826294">
                  <a:extLst>
                    <a:ext uri="{9D8B030D-6E8A-4147-A177-3AD203B41FA5}">
                      <a16:colId xmlns:a16="http://schemas.microsoft.com/office/drawing/2014/main" val="3469911496"/>
                    </a:ext>
                  </a:extLst>
                </a:gridCol>
              </a:tblGrid>
              <a:tr h="232152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DISTRETTO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DOSE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40282298"/>
                  </a:ext>
                </a:extLst>
              </a:tr>
              <a:tr h="232152"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it-IT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3077010"/>
                  </a:ext>
                </a:extLst>
              </a:tr>
              <a:tr h="2321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APPENNINO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8.362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25.685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3169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37.216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9231692"/>
                  </a:ext>
                </a:extLst>
              </a:tr>
              <a:tr h="2321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BOLOGNA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88.172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218.243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26.524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332.939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98961444"/>
                  </a:ext>
                </a:extLst>
              </a:tr>
              <a:tr h="2321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EST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26.490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71.980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9.086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107.556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42274735"/>
                  </a:ext>
                </a:extLst>
              </a:tr>
              <a:tr h="2321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OVEST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13.251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36.937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4.923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55.111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4721433"/>
                  </a:ext>
                </a:extLst>
              </a:tr>
              <a:tr h="2321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RENO LAVINO SAMOGGIA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17.233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50.657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7.520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75.410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36929676"/>
                  </a:ext>
                </a:extLst>
              </a:tr>
              <a:tr h="2321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SAN LAZZARO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12.258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35.058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4.981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52.297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8554133"/>
                  </a:ext>
                </a:extLst>
              </a:tr>
              <a:tr h="232152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165.766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438.560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56.203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660.529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65689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738068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D3B95F-333D-48FA-A0FB-0000B69591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it-IT" cap="small" dirty="0"/>
              <a:t>Andamento prenotazioni</a:t>
            </a:r>
            <a:br>
              <a:rPr lang="it-IT" cap="small" dirty="0"/>
            </a:br>
            <a:r>
              <a:rPr lang="it-IT" sz="4400" cap="small" dirty="0"/>
              <a:t>dal 01/10/2022 al 01/11/2022</a:t>
            </a:r>
            <a:endParaRPr lang="it-IT" cap="small" dirty="0"/>
          </a:p>
        </p:txBody>
      </p:sp>
      <p:graphicFrame>
        <p:nvGraphicFramePr>
          <p:cNvPr id="9" name="Segnaposto contenuto 8">
            <a:extLst>
              <a:ext uri="{FF2B5EF4-FFF2-40B4-BE49-F238E27FC236}">
                <a16:creationId xmlns:a16="http://schemas.microsoft.com/office/drawing/2014/main" id="{33C21EDF-2621-4A9C-BF85-81ECD389D5D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26362961"/>
              </p:ext>
            </p:extLst>
          </p:nvPr>
        </p:nvGraphicFramePr>
        <p:xfrm>
          <a:off x="1096962" y="1846263"/>
          <a:ext cx="10333037" cy="425735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463260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6EC5A4C-7D60-44E5-B9C4-9BCE405F4D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7280" y="388620"/>
            <a:ext cx="10058400" cy="937260"/>
          </a:xfrm>
        </p:spPr>
        <p:txBody>
          <a:bodyPr/>
          <a:lstStyle/>
          <a:p>
            <a:pPr algn="ctr"/>
            <a:r>
              <a:rPr lang="it-IT" cap="small" dirty="0"/>
              <a:t>Stato offerta dal 03/11</a:t>
            </a:r>
            <a:endParaRPr lang="it-IT" dirty="0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C63CB6E0-C965-4737-92EA-7B3D282719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845734"/>
            <a:ext cx="10321290" cy="4623646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it-IT" sz="2800" b="1" u="sng" cap="small" dirty="0"/>
              <a:t>Dosi 1-2-3-4-5</a:t>
            </a:r>
          </a:p>
          <a:p>
            <a:pPr marL="0" indent="0" algn="ctr">
              <a:buNone/>
            </a:pPr>
            <a:r>
              <a:rPr lang="it-IT" sz="2400" cap="small" dirty="0"/>
              <a:t>Messi a disposizione 10.600 posti, di cui circa 4.700 ancora disponibili (data di primo appuntamento il 08/11/2022). Occupazione al 55,5% (aperture fino a fine novembre).</a:t>
            </a:r>
          </a:p>
          <a:p>
            <a:pPr marL="0" indent="0" algn="ctr">
              <a:buNone/>
            </a:pPr>
            <a:r>
              <a:rPr lang="it-IT" sz="2400" cap="small" dirty="0"/>
              <a:t>A breve verranno resi disponibili altri 4.000 posti.</a:t>
            </a:r>
          </a:p>
          <a:p>
            <a:pPr marL="0" indent="0" algn="ctr">
              <a:buNone/>
            </a:pPr>
            <a:r>
              <a:rPr lang="it-IT" sz="2800" b="1" u="sng" cap="small" dirty="0"/>
              <a:t>Pediatrici</a:t>
            </a:r>
          </a:p>
          <a:p>
            <a:pPr marL="0" indent="0" algn="ctr">
              <a:buNone/>
            </a:pPr>
            <a:r>
              <a:rPr lang="it-IT" sz="2400" cap="small" dirty="0"/>
              <a:t>Messi a disposizione 60 posti di prima dose, di cui 22 ancora disponibili (data di primo appuntamento il 05/11/2022). Occupazione al 63,3%.</a:t>
            </a:r>
          </a:p>
          <a:p>
            <a:pPr marL="0" indent="0" algn="ctr">
              <a:buNone/>
            </a:pPr>
            <a:r>
              <a:rPr lang="it-IT" sz="2400" cap="small" dirty="0"/>
              <a:t>A breve verranno resi disponibili altri 60 posti.</a:t>
            </a:r>
          </a:p>
          <a:p>
            <a:pPr marL="0" indent="0" algn="ctr">
              <a:buNone/>
            </a:pPr>
            <a:endParaRPr lang="it-IT" sz="2400" b="1" cap="small" dirty="0"/>
          </a:p>
          <a:p>
            <a:endParaRPr lang="it-IT" sz="2800" dirty="0"/>
          </a:p>
        </p:txBody>
      </p:sp>
    </p:spTree>
    <p:extLst>
      <p:ext uri="{BB962C8B-B14F-4D97-AF65-F5344CB8AC3E}">
        <p14:creationId xmlns:p14="http://schemas.microsoft.com/office/powerpoint/2010/main" val="22543376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8" name="Rectangle 17">
            <a:extLst>
              <a:ext uri="{FF2B5EF4-FFF2-40B4-BE49-F238E27FC236}">
                <a16:creationId xmlns:a16="http://schemas.microsoft.com/office/drawing/2014/main" id="{83529AFD-5A84-4419-9390-0E9584F35DC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1FFD9C4-5E6D-4E44-8CCD-24EF7B6FF1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olo 1">
            <a:extLst>
              <a:ext uri="{FF2B5EF4-FFF2-40B4-BE49-F238E27FC236}">
                <a16:creationId xmlns:a16="http://schemas.microsoft.com/office/drawing/2014/main" id="{02193811-88FB-4890-BCBB-6EC8D05530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pPr algn="ctr"/>
            <a:r>
              <a:rPr lang="it-IT" sz="3600" cap="small" dirty="0">
                <a:solidFill>
                  <a:srgbClr val="FFFFFF"/>
                </a:solidFill>
              </a:rPr>
              <a:t>Sedi aperte dal 03/11/2022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6B3B2DB5-1B01-4A7A-B79B-E180757E614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5" name="Segnaposto contenuto 4">
            <a:extLst>
              <a:ext uri="{FF2B5EF4-FFF2-40B4-BE49-F238E27FC236}">
                <a16:creationId xmlns:a16="http://schemas.microsoft.com/office/drawing/2014/main" id="{87401BEC-BF5F-4350-8581-FDDF68CA9E6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73099347"/>
              </p:ext>
            </p:extLst>
          </p:nvPr>
        </p:nvGraphicFramePr>
        <p:xfrm>
          <a:off x="4566936" y="386625"/>
          <a:ext cx="5155219" cy="6033259"/>
        </p:xfrm>
        <a:graphic>
          <a:graphicData uri="http://schemas.openxmlformats.org/drawingml/2006/table">
            <a:tbl>
              <a:tblPr/>
              <a:tblGrid>
                <a:gridCol w="5155219">
                  <a:extLst>
                    <a:ext uri="{9D8B030D-6E8A-4147-A177-3AD203B41FA5}">
                      <a16:colId xmlns:a16="http://schemas.microsoft.com/office/drawing/2014/main" val="4035019457"/>
                    </a:ext>
                  </a:extLst>
                </a:gridCol>
              </a:tblGrid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APPENNINO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77543052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CT - POL. CASTIGLIONE DEI PEPOLI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16590042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PP - POL. DI PORRETTA TERME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96822689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VP - POL. VERGATO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6705888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BOLOGNA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6148478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BE - OSP. BELLARIA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57714795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NA - CASA DELLA SALUTE NAVILE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03858911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RO - RONCATI/SARAGOZZA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6934586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EST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55428505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BD - OSP. DI BUDRIO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06837443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BT - OSP. BENTIVOGLIO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57219161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SP - POL. SAN PIETRO IN CASALE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92210562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OVEST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50982868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CL - CASA DELLA SALUTE TERRE D'ACQUA CREVALCORE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99305561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OP - OSP. DI SAN.GIOVANNI IN PERSICETO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4263121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RENO LAVINO SAMOGGIA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70295255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BZ - POL. BAZZANO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34357302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WA - AMB. VACCINALE COVID CASALECCHIO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31905856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SAN LAZZARO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62593835"/>
                  </a:ext>
                </a:extLst>
              </a:tr>
              <a:tr h="540099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LO - CASA DELLA SALUTE LOIANO</a:t>
                      </a:r>
                    </a:p>
                    <a:p>
                      <a:pPr algn="l" fontAlgn="b"/>
                      <a:r>
                        <a:rPr lang="it-IT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OZ - CASA DELLA SALUTE OZZANO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EA9D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10696923"/>
                  </a:ext>
                </a:extLst>
              </a:tr>
              <a:tr h="274658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PN - POL. PIANORO</a:t>
                      </a:r>
                    </a:p>
                  </a:txBody>
                  <a:tcPr marL="857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9348329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52842849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ttivo">
  <a:themeElements>
    <a:clrScheme name="Retrospettivo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Retrospettivo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ttivo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02006FA4-1611-4B07-AF7F-85CF6D20EB3E}"/>
    </a:ext>
  </a:ext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5439</TotalTime>
  <Words>338</Words>
  <Application>Microsoft Office PowerPoint</Application>
  <PresentationFormat>Widescreen</PresentationFormat>
  <Paragraphs>135</Paragraphs>
  <Slides>6</Slides>
  <Notes>1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2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6</vt:i4>
      </vt:variant>
    </vt:vector>
  </HeadingPairs>
  <TitlesOfParts>
    <vt:vector size="9" baseType="lpstr">
      <vt:lpstr>Calibri</vt:lpstr>
      <vt:lpstr>Calibri Light</vt:lpstr>
      <vt:lpstr>Retrospettivo</vt:lpstr>
      <vt:lpstr>Aggiornamento campagna vaccinale anti-Covid</vt:lpstr>
      <vt:lpstr>Dosi erogate per distretto di residenza</vt:lpstr>
      <vt:lpstr>Candidabili terza, quarta e quinta dose a novembre</vt:lpstr>
      <vt:lpstr>Andamento prenotazioni dal 01/10/2022 al 01/11/2022</vt:lpstr>
      <vt:lpstr>Stato offerta dal 03/11</vt:lpstr>
      <vt:lpstr>Sedi aperte dal 03/11/2022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Andamento campagna vaccinale</dc:title>
  <dc:creator>Marco</dc:creator>
  <cp:lastModifiedBy>Avaldi Vera Maria</cp:lastModifiedBy>
  <cp:revision>357</cp:revision>
  <dcterms:created xsi:type="dcterms:W3CDTF">2021-05-21T09:23:51Z</dcterms:created>
  <dcterms:modified xsi:type="dcterms:W3CDTF">2022-11-02T13:53:04Z</dcterms:modified>
</cp:coreProperties>
</file>