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73" r:id="rId2"/>
    <p:sldId id="469" r:id="rId3"/>
    <p:sldId id="470" r:id="rId4"/>
    <p:sldId id="471" r:id="rId5"/>
    <p:sldId id="473" r:id="rId6"/>
    <p:sldId id="474" r:id="rId7"/>
    <p:sldId id="463" r:id="rId8"/>
    <p:sldId id="464" r:id="rId9"/>
    <p:sldId id="465" r:id="rId10"/>
    <p:sldId id="466" r:id="rId11"/>
    <p:sldId id="468" r:id="rId12"/>
    <p:sldId id="475" r:id="rId13"/>
    <p:sldId id="476" r:id="rId14"/>
    <p:sldId id="477" r:id="rId15"/>
    <p:sldId id="47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C2E8A7-C961-4DCB-8D1E-84E0B4D069AE}" type="datetimeFigureOut">
              <a:rPr lang="it-IT" smtClean="0"/>
              <a:t>03/11/2022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3CBB1-6A1E-4B35-813D-EB39E89CF47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0011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E3CBB1-6A1E-4B35-813D-EB39E89CF47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0699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BA5BC1F-3A0B-4B01-AD62-C49A97B2FA1F}" type="datetimeFigureOut">
              <a:rPr lang="it-IT" smtClean="0"/>
              <a:t>03/11/2022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A2D8C-D091-4E54-A425-C67BB62CF4FB}" type="slidenum">
              <a:rPr lang="it-IT" smtClean="0"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62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BC1F-3A0B-4B01-AD62-C49A97B2FA1F}" type="datetimeFigureOut">
              <a:rPr lang="it-IT" smtClean="0"/>
              <a:t>03/11/2022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A2D8C-D091-4E54-A425-C67BB62CF4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6061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BC1F-3A0B-4B01-AD62-C49A97B2FA1F}" type="datetimeFigureOut">
              <a:rPr lang="it-IT" smtClean="0"/>
              <a:t>03/11/2022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A2D8C-D091-4E54-A425-C67BB62CF4FB}" type="slidenum">
              <a:rPr lang="it-IT" smtClean="0"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941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BC1F-3A0B-4B01-AD62-C49A97B2FA1F}" type="datetimeFigureOut">
              <a:rPr lang="it-IT" smtClean="0"/>
              <a:t>03/11/2022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A2D8C-D091-4E54-A425-C67BB62CF4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3945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BC1F-3A0B-4B01-AD62-C49A97B2FA1F}" type="datetimeFigureOut">
              <a:rPr lang="it-IT" smtClean="0"/>
              <a:t>03/11/2022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A2D8C-D091-4E54-A425-C67BB62CF4FB}" type="slidenum">
              <a:rPr lang="it-IT" smtClean="0"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6016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BC1F-3A0B-4B01-AD62-C49A97B2FA1F}" type="datetimeFigureOut">
              <a:rPr lang="it-IT" smtClean="0"/>
              <a:t>03/11/2022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A2D8C-D091-4E54-A425-C67BB62CF4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7396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BC1F-3A0B-4B01-AD62-C49A97B2FA1F}" type="datetimeFigureOut">
              <a:rPr lang="it-IT" smtClean="0"/>
              <a:t>03/11/2022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A2D8C-D091-4E54-A425-C67BB62CF4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6844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BC1F-3A0B-4B01-AD62-C49A97B2FA1F}" type="datetimeFigureOut">
              <a:rPr lang="it-IT" smtClean="0"/>
              <a:t>03/11/2022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A2D8C-D091-4E54-A425-C67BB62CF4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7771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BC1F-3A0B-4B01-AD62-C49A97B2FA1F}" type="datetimeFigureOut">
              <a:rPr lang="it-IT" smtClean="0"/>
              <a:t>03/11/2022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A2D8C-D091-4E54-A425-C67BB62CF4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5516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BC1F-3A0B-4B01-AD62-C49A97B2FA1F}" type="datetimeFigureOut">
              <a:rPr lang="it-IT" smtClean="0"/>
              <a:t>03/11/2022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A2D8C-D091-4E54-A425-C67BB62CF4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4524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BC1F-3A0B-4B01-AD62-C49A97B2FA1F}" type="datetimeFigureOut">
              <a:rPr lang="it-IT" smtClean="0"/>
              <a:t>03/11/2022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A2D8C-D091-4E54-A425-C67BB62CF4FB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0838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BA5BC1F-3A0B-4B01-AD62-C49A97B2FA1F}" type="datetimeFigureOut">
              <a:rPr lang="it-IT" smtClean="0"/>
              <a:t>03/11/2022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1FBA2D8C-D091-4E54-A425-C67BB62CF4FB}" type="slidenum">
              <a:rPr lang="it-IT" smtClean="0"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0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0A13E-29BE-43CE-9DFB-5ED3580B24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>
            <a:normAutofit/>
          </a:bodyPr>
          <a:lstStyle/>
          <a:p>
            <a:r>
              <a:rPr lang="it-IT" sz="3600" dirty="0"/>
              <a:t>CTSSM</a:t>
            </a:r>
            <a:endParaRPr lang="it-IT" sz="3100" dirty="0">
              <a:solidFill>
                <a:srgbClr val="FFFFFF"/>
              </a:solidFill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C845BCA-7591-4BA5-BEF3-3B0EA70DE6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>
            <a:normAutofit/>
          </a:bodyPr>
          <a:lstStyle/>
          <a:p>
            <a:r>
              <a:rPr lang="it-IT" dirty="0" smtClean="0"/>
              <a:t>03/11/2022</a:t>
            </a:r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A9EEAEA-57BF-4103-B734-34AD4BEC50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76" y="1474487"/>
            <a:ext cx="10917644" cy="163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85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/>
          <p:cNvSpPr txBox="1"/>
          <p:nvPr/>
        </p:nvSpPr>
        <p:spPr>
          <a:xfrm>
            <a:off x="982419" y="648409"/>
            <a:ext cx="8862728" cy="993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843290" y="-297145"/>
            <a:ext cx="9628348" cy="13432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/>
              <a:t>dimissione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843290" y="621629"/>
            <a:ext cx="7264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Cause incremento degenza media rilevazione puntuale 2 novembre 2022:</a:t>
            </a:r>
          </a:p>
          <a:p>
            <a:endParaRPr lang="it-IT" dirty="0" smtClean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261" y="3878410"/>
            <a:ext cx="4819650" cy="293370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6193659" y="3878410"/>
            <a:ext cx="46560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NB: 67 dimissioni ritardate complessive in AOSP al 2 novembre 2022 di cui 15 pz COVID (20% dei presenti).</a:t>
            </a:r>
          </a:p>
          <a:p>
            <a:endParaRPr lang="it-IT" dirty="0">
              <a:solidFill>
                <a:srgbClr val="FF0000"/>
              </a:solidFill>
            </a:endParaRPr>
          </a:p>
          <a:p>
            <a:r>
              <a:rPr lang="it-IT" dirty="0" smtClean="0">
                <a:solidFill>
                  <a:srgbClr val="FF0000"/>
                </a:solidFill>
              </a:rPr>
              <a:t>Dei 15 pz attivi in lista CEMPA (23 in lista) n. 62 giornate di degenza consumate impropriamente. Media attesa tra </a:t>
            </a:r>
            <a:r>
              <a:rPr lang="it-IT" dirty="0" err="1" smtClean="0">
                <a:solidFill>
                  <a:srgbClr val="FF0000"/>
                </a:solidFill>
              </a:rPr>
              <a:t>dimissibilità</a:t>
            </a:r>
            <a:r>
              <a:rPr lang="it-IT" dirty="0" smtClean="0">
                <a:solidFill>
                  <a:srgbClr val="FF0000"/>
                </a:solidFill>
              </a:rPr>
              <a:t> e trasferimento 4 giorni</a:t>
            </a:r>
          </a:p>
          <a:p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261" y="1255848"/>
            <a:ext cx="7343775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32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/>
          <p:cNvSpPr txBox="1"/>
          <p:nvPr/>
        </p:nvSpPr>
        <p:spPr>
          <a:xfrm>
            <a:off x="982419" y="648409"/>
            <a:ext cx="8862728" cy="993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843290" y="-297145"/>
            <a:ext cx="9628348" cy="13432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/>
              <a:t>dimissione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369" y="1799211"/>
            <a:ext cx="8716368" cy="2457166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4311080" y="4703950"/>
            <a:ext cx="60406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Nella settimana 22 – 28 ottobre trasferiti il 50% dei pazienti eleggibili. 17 su 30. I 13 pazienti in attesa consumano giornate di degenza </a:t>
            </a:r>
            <a:r>
              <a:rPr lang="it-IT" dirty="0" err="1" smtClean="0">
                <a:solidFill>
                  <a:srgbClr val="FF0000"/>
                </a:solidFill>
              </a:rPr>
              <a:t>inappropriatamente</a:t>
            </a:r>
            <a:r>
              <a:rPr lang="it-IT" dirty="0" smtClean="0">
                <a:solidFill>
                  <a:srgbClr val="FF0000"/>
                </a:solidFill>
              </a:rPr>
              <a:t>.</a:t>
            </a:r>
          </a:p>
          <a:p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7948246" y="3174023"/>
            <a:ext cx="1740877" cy="10823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825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61091A-8CDB-460A-86E5-A3D4D66F8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tx1"/>
                </a:solidFill>
              </a:rPr>
              <a:t>LISTE ATTESA ATTUALI (IN TEMPO-SCADUTO) per disciplina AOSP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76ACA15-5CE1-A638-BD15-5029E0A576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97908"/>
            <a:ext cx="12192000" cy="3112485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738554" y="5812616"/>
            <a:ext cx="10849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NB: la riduzione di posti letto disponibili per le chirurgie può aumentare il numero di pazienti in lista d’attesa e non operati nei tempi previsti dalla classe di priorità non garantendo quindi il raggiungimento degli obiettivi regionali.</a:t>
            </a: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682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905E87-88E0-8048-57FC-88DDEE7A4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144" y="0"/>
            <a:ext cx="10414262" cy="1499616"/>
          </a:xfrm>
        </p:spPr>
        <p:txBody>
          <a:bodyPr/>
          <a:lstStyle/>
          <a:p>
            <a:r>
              <a:rPr lang="it-IT" dirty="0"/>
              <a:t>Andamento Macro Liste di attesa chirurgiche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A7181E2-24F5-28B4-5C84-4798D39ED9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50"/>
          <a:stretch/>
        </p:blipFill>
        <p:spPr>
          <a:xfrm>
            <a:off x="1420883" y="1698170"/>
            <a:ext cx="9323316" cy="5159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327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ACA4E6-B446-4C29-9857-E2A87E72A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SCADUTI TRA IL 01/01/2021 E IL 31-12-2021 (</a:t>
            </a:r>
            <a:r>
              <a:rPr lang="it-IT" dirty="0">
                <a:solidFill>
                  <a:schemeClr val="tx1"/>
                </a:solidFill>
              </a:rPr>
              <a:t>ANDAMENTO DA GENNAIO A AGOSTO 2022</a:t>
            </a:r>
            <a:r>
              <a:rPr lang="it-IT" dirty="0"/>
              <a:t>) AOSP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C5E4E09-9D1E-5C11-BCDF-6BC1AB19C8DA}"/>
              </a:ext>
            </a:extLst>
          </p:cNvPr>
          <p:cNvSpPr txBox="1"/>
          <p:nvPr/>
        </p:nvSpPr>
        <p:spPr>
          <a:xfrm>
            <a:off x="9327476" y="5710335"/>
            <a:ext cx="25037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Mancanti 547 interventi per raggiungimento 70%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943065F-8100-9E7F-4B53-FDF6229405CF}"/>
              </a:ext>
            </a:extLst>
          </p:cNvPr>
          <p:cNvSpPr txBox="1"/>
          <p:nvPr/>
        </p:nvSpPr>
        <p:spPr>
          <a:xfrm>
            <a:off x="9472239" y="2351782"/>
            <a:ext cx="169563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FF0000"/>
                </a:solidFill>
              </a:rPr>
              <a:t>-63%</a:t>
            </a:r>
          </a:p>
          <a:p>
            <a:r>
              <a:rPr lang="it-IT" b="1" dirty="0">
                <a:solidFill>
                  <a:srgbClr val="FF0000"/>
                </a:solidFill>
              </a:rPr>
              <a:t>DA 01/01/2022 </a:t>
            </a:r>
          </a:p>
          <a:p>
            <a:r>
              <a:rPr lang="it-IT" b="1" dirty="0">
                <a:solidFill>
                  <a:srgbClr val="FF0000"/>
                </a:solidFill>
              </a:rPr>
              <a:t>A 22/09/2022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7FC226B-E94F-0CE2-655F-37BA2E30C119}"/>
              </a:ext>
            </a:extLst>
          </p:cNvPr>
          <p:cNvSpPr txBox="1"/>
          <p:nvPr/>
        </p:nvSpPr>
        <p:spPr>
          <a:xfrm>
            <a:off x="9327477" y="3896497"/>
            <a:ext cx="27244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-63%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DA 01/01/2022 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A 22/09/2022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SCADUTI PRIMA DEL 31/12/2021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/>
        </p:nvGraphicFramePr>
        <p:xfrm>
          <a:off x="814885" y="2876312"/>
          <a:ext cx="7696200" cy="2792730"/>
        </p:xfrm>
        <a:graphic>
          <a:graphicData uri="http://schemas.openxmlformats.org/drawingml/2006/table">
            <a:tbl>
              <a:tblPr/>
              <a:tblGrid>
                <a:gridCol w="2131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75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75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2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34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56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95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951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758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5682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0909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DISCIPLINA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01-gen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31-gen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28-feb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31-mar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30-apr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31-mag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30-giu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31-lug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30-ago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22-set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26-ott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CARDIOCHIRURGIA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CARDIOLOGIA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CHIRURGIA GENERALE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CHIRURGIA MAXILLO FACCIALE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CHIRURGIA PLASTICA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CHIRURGIA TORACICA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CHIRURGIA VASCOLARE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DERMATOLOGIA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ORTOPEDIA E TRAUMATOLOGIA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OSTETRICIA E GINECOLOGIA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OTORINOLARINGOIATRIA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UROLOGIA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Totale complessivo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9135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/>
          <p:nvPr/>
        </p:nvGrpSpPr>
        <p:grpSpPr>
          <a:xfrm>
            <a:off x="3353743" y="6084916"/>
            <a:ext cx="5660360" cy="773084"/>
            <a:chOff x="2934392" y="2238433"/>
            <a:chExt cx="5801677" cy="745836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34392" y="2238433"/>
              <a:ext cx="5801677" cy="745836"/>
            </a:xfrm>
            <a:prstGeom prst="rect">
              <a:avLst/>
            </a:prstGeom>
          </p:spPr>
        </p:pic>
        <p:sp>
          <p:nvSpPr>
            <p:cNvPr id="7" name="Rettangolo 6"/>
            <p:cNvSpPr/>
            <p:nvPr/>
          </p:nvSpPr>
          <p:spPr>
            <a:xfrm>
              <a:off x="6849687" y="2718262"/>
              <a:ext cx="1429789" cy="2410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</p:grpSp>
      <p:sp>
        <p:nvSpPr>
          <p:cNvPr id="9" name="CasellaDiTesto 8"/>
          <p:cNvSpPr txBox="1"/>
          <p:nvPr/>
        </p:nvSpPr>
        <p:spPr>
          <a:xfrm>
            <a:off x="982419" y="648409"/>
            <a:ext cx="8862728" cy="993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843290" y="585840"/>
            <a:ext cx="9628348" cy="13432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/>
              <a:t>CONCLUSIONI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055077" y="2277208"/>
            <a:ext cx="104197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 fronte dell’incremento degli accessi e ricoveri COVID è necessario supporto per pazienti di bassa intensità o con difficoltà all’isolamento al domicilio per ridurre impatto su </a:t>
            </a:r>
            <a:r>
              <a:rPr lang="it-IT" dirty="0" err="1" smtClean="0"/>
              <a:t>setting</a:t>
            </a:r>
            <a:r>
              <a:rPr lang="it-IT" dirty="0" smtClean="0"/>
              <a:t> ospedaliero. Gestione paziente COVID allunga la degenza, riduce disponibilità di ricovero in elezione ed in acuto di pazienti NO COVID anche per assetti logistici dei reparti e per dotazione di personale</a:t>
            </a:r>
          </a:p>
          <a:p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Per mantenere inalterata la produzione chirurgica in previsione dell’</a:t>
            </a:r>
            <a:r>
              <a:rPr lang="it-IT" dirty="0" err="1" smtClean="0"/>
              <a:t>iperafflusso</a:t>
            </a:r>
            <a:r>
              <a:rPr lang="it-IT" dirty="0" smtClean="0"/>
              <a:t> stagionale presso il PS generale necessario rendere veloci le dimissioni in </a:t>
            </a:r>
            <a:r>
              <a:rPr lang="it-IT" dirty="0" err="1" smtClean="0"/>
              <a:t>setting</a:t>
            </a:r>
            <a:r>
              <a:rPr lang="it-IT" dirty="0" smtClean="0"/>
              <a:t> </a:t>
            </a:r>
            <a:r>
              <a:rPr lang="it-IT" dirty="0" err="1" smtClean="0"/>
              <a:t>extraopspedalieri</a:t>
            </a:r>
            <a:r>
              <a:rPr lang="it-IT" dirty="0" smtClean="0"/>
              <a:t> dei pazienti in fase post-acuta. In alternativa necessario impattare su attività elettiva di tutte le </a:t>
            </a:r>
            <a:r>
              <a:rPr lang="it-IT" dirty="0" err="1" smtClean="0"/>
              <a:t>discipine</a:t>
            </a:r>
            <a:r>
              <a:rPr lang="it-IT" dirty="0" smtClean="0"/>
              <a:t> comprese quelle chirurgiche.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4559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/>
          <p:nvPr/>
        </p:nvGrpSpPr>
        <p:grpSpPr>
          <a:xfrm>
            <a:off x="3353743" y="6084916"/>
            <a:ext cx="5660360" cy="773084"/>
            <a:chOff x="2934392" y="2238433"/>
            <a:chExt cx="5801677" cy="745836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34392" y="2238433"/>
              <a:ext cx="5801677" cy="745836"/>
            </a:xfrm>
            <a:prstGeom prst="rect">
              <a:avLst/>
            </a:prstGeom>
          </p:spPr>
        </p:pic>
        <p:sp>
          <p:nvSpPr>
            <p:cNvPr id="7" name="Rettangolo 6"/>
            <p:cNvSpPr/>
            <p:nvPr/>
          </p:nvSpPr>
          <p:spPr>
            <a:xfrm>
              <a:off x="6849687" y="2718262"/>
              <a:ext cx="1429789" cy="2410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</p:grpSp>
      <p:sp>
        <p:nvSpPr>
          <p:cNvPr id="9" name="CasellaDiTesto 8"/>
          <p:cNvSpPr txBox="1"/>
          <p:nvPr/>
        </p:nvSpPr>
        <p:spPr>
          <a:xfrm>
            <a:off x="850232" y="685061"/>
            <a:ext cx="8862728" cy="993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Andamento PS </a:t>
            </a:r>
            <a:r>
              <a:rPr lang="it-IT" dirty="0" smtClean="0"/>
              <a:t>GENERALE – ottobre 2022 </a:t>
            </a:r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232" y="1516392"/>
            <a:ext cx="10132430" cy="4730906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0850" y="1574549"/>
            <a:ext cx="2543175" cy="81915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9879802" y="4031629"/>
            <a:ext cx="38343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srgbClr val="FF0000"/>
                </a:solidFill>
              </a:rPr>
              <a:t>14</a:t>
            </a:r>
            <a:endParaRPr lang="it-IT" sz="1400" dirty="0">
              <a:solidFill>
                <a:srgbClr val="FF0000"/>
              </a:solidFill>
            </a:endParaRPr>
          </a:p>
        </p:txBody>
      </p:sp>
      <p:cxnSp>
        <p:nvCxnSpPr>
          <p:cNvPr id="11" name="Connettore diritto 10"/>
          <p:cNvCxnSpPr/>
          <p:nvPr/>
        </p:nvCxnSpPr>
        <p:spPr>
          <a:xfrm flipH="1">
            <a:off x="8533117" y="2876388"/>
            <a:ext cx="0" cy="21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9776320" y="2840399"/>
            <a:ext cx="48282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schemeClr val="bg1">
                    <a:lumMod val="50000"/>
                  </a:schemeClr>
                </a:solidFill>
              </a:rPr>
              <a:t>196</a:t>
            </a:r>
            <a:endParaRPr lang="it-IT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2715671" y="4616317"/>
            <a:ext cx="28405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srgbClr val="FF0000"/>
                </a:solidFill>
              </a:rPr>
              <a:t>5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616285" y="2937210"/>
            <a:ext cx="48282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schemeClr val="bg1">
                    <a:lumMod val="50000"/>
                  </a:schemeClr>
                </a:solidFill>
              </a:rPr>
              <a:t>192</a:t>
            </a:r>
            <a:endParaRPr lang="it-IT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Connettore diritto 14"/>
          <p:cNvCxnSpPr/>
          <p:nvPr/>
        </p:nvCxnSpPr>
        <p:spPr>
          <a:xfrm flipH="1">
            <a:off x="8855128" y="2876388"/>
            <a:ext cx="0" cy="21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/>
          <p:cNvCxnSpPr/>
          <p:nvPr/>
        </p:nvCxnSpPr>
        <p:spPr>
          <a:xfrm flipH="1">
            <a:off x="9518516" y="2876388"/>
            <a:ext cx="0" cy="21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/>
          <p:cNvCxnSpPr/>
          <p:nvPr/>
        </p:nvCxnSpPr>
        <p:spPr>
          <a:xfrm flipH="1">
            <a:off x="10199833" y="2876388"/>
            <a:ext cx="0" cy="21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90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/>
          <p:nvPr/>
        </p:nvGrpSpPr>
        <p:grpSpPr>
          <a:xfrm>
            <a:off x="3353743" y="6084916"/>
            <a:ext cx="5660360" cy="773084"/>
            <a:chOff x="2934392" y="2238433"/>
            <a:chExt cx="5801677" cy="745836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34392" y="2238433"/>
              <a:ext cx="5801677" cy="745836"/>
            </a:xfrm>
            <a:prstGeom prst="rect">
              <a:avLst/>
            </a:prstGeom>
          </p:spPr>
        </p:pic>
        <p:sp>
          <p:nvSpPr>
            <p:cNvPr id="7" name="Rettangolo 6"/>
            <p:cNvSpPr/>
            <p:nvPr/>
          </p:nvSpPr>
          <p:spPr>
            <a:xfrm>
              <a:off x="6849687" y="2718262"/>
              <a:ext cx="1429789" cy="2410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</p:grpSp>
      <p:sp>
        <p:nvSpPr>
          <p:cNvPr id="9" name="CasellaDiTesto 8"/>
          <p:cNvSpPr txBox="1"/>
          <p:nvPr/>
        </p:nvSpPr>
        <p:spPr>
          <a:xfrm>
            <a:off x="991260" y="721731"/>
            <a:ext cx="9304532" cy="993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/>
              <a:t>RICOVERI </a:t>
            </a:r>
            <a:r>
              <a:rPr lang="it-IT" dirty="0" err="1" smtClean="0"/>
              <a:t>covid</a:t>
            </a:r>
            <a:r>
              <a:rPr lang="it-IT" dirty="0" smtClean="0"/>
              <a:t> settembre e ottobre 2022</a:t>
            </a:r>
            <a:endParaRPr lang="it-IT" dirty="0"/>
          </a:p>
        </p:txBody>
      </p:sp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161692"/>
              </p:ext>
            </p:extLst>
          </p:nvPr>
        </p:nvGraphicFramePr>
        <p:xfrm>
          <a:off x="2059876" y="2346243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15665578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58074248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816516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8190541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MESE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PS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CLUSTER INTERNO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Totale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803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aseline="0" dirty="0" smtClean="0"/>
                        <a:t>Settembre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12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25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1526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Ottobre 2022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113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57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170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4025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totale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125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70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195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5393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17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/>
          <p:nvPr/>
        </p:nvGrpSpPr>
        <p:grpSpPr>
          <a:xfrm>
            <a:off x="3353743" y="6084916"/>
            <a:ext cx="5660360" cy="773084"/>
            <a:chOff x="2934392" y="2238433"/>
            <a:chExt cx="5801677" cy="745836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34392" y="2238433"/>
              <a:ext cx="5801677" cy="745836"/>
            </a:xfrm>
            <a:prstGeom prst="rect">
              <a:avLst/>
            </a:prstGeom>
          </p:spPr>
        </p:pic>
        <p:sp>
          <p:nvSpPr>
            <p:cNvPr id="7" name="Rettangolo 6"/>
            <p:cNvSpPr/>
            <p:nvPr/>
          </p:nvSpPr>
          <p:spPr>
            <a:xfrm>
              <a:off x="6849687" y="2718262"/>
              <a:ext cx="1429789" cy="2410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852082" y="323629"/>
            <a:ext cx="9628348" cy="13432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SITUAZIONE COVID AL </a:t>
            </a:r>
            <a:r>
              <a:rPr lang="it-IT" dirty="0" smtClean="0"/>
              <a:t>2 novembre 2022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029" y="1370068"/>
            <a:ext cx="10957288" cy="488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74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/>
          <p:nvPr/>
        </p:nvGrpSpPr>
        <p:grpSpPr>
          <a:xfrm>
            <a:off x="3353743" y="6084916"/>
            <a:ext cx="5660360" cy="773084"/>
            <a:chOff x="2934392" y="2238433"/>
            <a:chExt cx="5801677" cy="745836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34392" y="2238433"/>
              <a:ext cx="5801677" cy="745836"/>
            </a:xfrm>
            <a:prstGeom prst="rect">
              <a:avLst/>
            </a:prstGeom>
          </p:spPr>
        </p:pic>
        <p:sp>
          <p:nvSpPr>
            <p:cNvPr id="7" name="Rettangolo 6"/>
            <p:cNvSpPr/>
            <p:nvPr/>
          </p:nvSpPr>
          <p:spPr>
            <a:xfrm>
              <a:off x="6849687" y="2718262"/>
              <a:ext cx="1429789" cy="2410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</p:grpSp>
      <p:sp>
        <p:nvSpPr>
          <p:cNvPr id="9" name="CasellaDiTesto 8"/>
          <p:cNvSpPr txBox="1"/>
          <p:nvPr/>
        </p:nvSpPr>
        <p:spPr>
          <a:xfrm>
            <a:off x="871181" y="40760"/>
            <a:ext cx="8862728" cy="993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0500" dirty="0" smtClean="0"/>
              <a:t>RIORGANIZZAZIONI – ottobre 2022</a:t>
            </a:r>
          </a:p>
          <a:p>
            <a:r>
              <a:rPr lang="it-IT" dirty="0" smtClean="0"/>
              <a:t> </a:t>
            </a:r>
            <a:endParaRPr lang="it-IT" dirty="0"/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D26483EB-CD80-4975-B16C-93C5F26439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020305"/>
              </p:ext>
            </p:extLst>
          </p:nvPr>
        </p:nvGraphicFramePr>
        <p:xfrm>
          <a:off x="842597" y="1396663"/>
          <a:ext cx="10682652" cy="3487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4673">
                  <a:extLst>
                    <a:ext uri="{9D8B030D-6E8A-4147-A177-3AD203B41FA5}">
                      <a16:colId xmlns:a16="http://schemas.microsoft.com/office/drawing/2014/main" val="3897019190"/>
                    </a:ext>
                  </a:extLst>
                </a:gridCol>
                <a:gridCol w="5468815">
                  <a:extLst>
                    <a:ext uri="{9D8B030D-6E8A-4147-A177-3AD203B41FA5}">
                      <a16:colId xmlns:a16="http://schemas.microsoft.com/office/drawing/2014/main" val="2096700884"/>
                    </a:ext>
                  </a:extLst>
                </a:gridCol>
                <a:gridCol w="4089164">
                  <a:extLst>
                    <a:ext uri="{9D8B030D-6E8A-4147-A177-3AD203B41FA5}">
                      <a16:colId xmlns:a16="http://schemas.microsoft.com/office/drawing/2014/main" val="15840476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DATA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AZIONE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IMPATTO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930387"/>
                  </a:ext>
                </a:extLst>
              </a:tr>
              <a:tr h="4041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18 ottobre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Attivati 12 PL post acuzie e riabilitazione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aseline="0" dirty="0" smtClean="0"/>
                        <a:t>Supporto </a:t>
                      </a:r>
                      <a:r>
                        <a:rPr lang="it-IT" sz="1600" baseline="0" dirty="0" err="1" smtClean="0"/>
                        <a:t>iperafflusso</a:t>
                      </a:r>
                      <a:endParaRPr lang="it-IT" sz="1600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1101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20 ottobre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600" dirty="0" smtClean="0"/>
                        <a:t>Autorizzazione ricoveri soprannumerari in coerenza con linee guida gestione </a:t>
                      </a:r>
                      <a:r>
                        <a:rPr lang="it-IT" sz="1600" dirty="0" err="1" smtClean="0"/>
                        <a:t>iperafflusso</a:t>
                      </a:r>
                      <a:endParaRPr lang="it-IT" sz="1600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600" dirty="0" smtClean="0"/>
                        <a:t>Riduzione ricoveri programmati tutte le UO specialistiche per accogliere pazienti urgenti in 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aseline="0" dirty="0" smtClean="0"/>
                        <a:t>Riduzione offerta per pazienti specialistici con necessità di ricovero (anche pazienti oncologici)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298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24 ottobre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600" dirty="0" smtClean="0"/>
                        <a:t>Blocco ricoveri programmati area medicina interna per avere a disposizione 12 posti letto per PS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600" dirty="0" smtClean="0"/>
                        <a:t>Riduzione ricoveri programmati polo CTV, area medica pad.5, Nefrologia, Pneumologia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aseline="0" dirty="0" smtClean="0"/>
                        <a:t>Riduzione offerta per pazienti oncologici, in studio trapianto o per diagnostica interventistica su tutte le discipline</a:t>
                      </a:r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6950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dirty="0" smtClean="0"/>
                        <a:t>28 ottobre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Attivazione 8 posti letto acuti per PS in settore dedicato ad ampliamento percorso post acuti area chirurgica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Minore supporto al percorso chirurgico per</a:t>
                      </a:r>
                      <a:r>
                        <a:rPr lang="it-IT" sz="1600" baseline="0" dirty="0" smtClean="0"/>
                        <a:t> pazienti </a:t>
                      </a:r>
                      <a:r>
                        <a:rPr lang="it-IT" sz="1600" baseline="0" dirty="0" err="1" smtClean="0"/>
                        <a:t>polipatologici</a:t>
                      </a:r>
                      <a:r>
                        <a:rPr lang="it-IT" sz="1600" baseline="0" dirty="0" smtClean="0"/>
                        <a:t> e fragili</a:t>
                      </a:r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5101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405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/>
          <p:nvPr/>
        </p:nvGrpSpPr>
        <p:grpSpPr>
          <a:xfrm>
            <a:off x="3353743" y="6084916"/>
            <a:ext cx="5660360" cy="773084"/>
            <a:chOff x="2934392" y="2238433"/>
            <a:chExt cx="5801677" cy="745836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34392" y="2238433"/>
              <a:ext cx="5801677" cy="745836"/>
            </a:xfrm>
            <a:prstGeom prst="rect">
              <a:avLst/>
            </a:prstGeom>
          </p:spPr>
        </p:pic>
        <p:sp>
          <p:nvSpPr>
            <p:cNvPr id="7" name="Rettangolo 6"/>
            <p:cNvSpPr/>
            <p:nvPr/>
          </p:nvSpPr>
          <p:spPr>
            <a:xfrm>
              <a:off x="6849687" y="2718262"/>
              <a:ext cx="1429789" cy="2410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</p:grpSp>
      <p:sp>
        <p:nvSpPr>
          <p:cNvPr id="9" name="CasellaDiTesto 8"/>
          <p:cNvSpPr txBox="1"/>
          <p:nvPr/>
        </p:nvSpPr>
        <p:spPr>
          <a:xfrm>
            <a:off x="842597" y="509968"/>
            <a:ext cx="8862728" cy="993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0500" dirty="0" smtClean="0"/>
              <a:t>Prossimi passi</a:t>
            </a:r>
          </a:p>
          <a:p>
            <a:r>
              <a:rPr lang="it-IT" dirty="0" smtClean="0"/>
              <a:t> </a:t>
            </a:r>
            <a:endParaRPr lang="it-IT" dirty="0"/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D26483EB-CD80-4975-B16C-93C5F26439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495053"/>
              </p:ext>
            </p:extLst>
          </p:nvPr>
        </p:nvGraphicFramePr>
        <p:xfrm>
          <a:off x="438882" y="1179716"/>
          <a:ext cx="11287857" cy="4226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9417">
                  <a:extLst>
                    <a:ext uri="{9D8B030D-6E8A-4147-A177-3AD203B41FA5}">
                      <a16:colId xmlns:a16="http://schemas.microsoft.com/office/drawing/2014/main" val="3897019190"/>
                    </a:ext>
                  </a:extLst>
                </a:gridCol>
                <a:gridCol w="3629403">
                  <a:extLst>
                    <a:ext uri="{9D8B030D-6E8A-4147-A177-3AD203B41FA5}">
                      <a16:colId xmlns:a16="http://schemas.microsoft.com/office/drawing/2014/main" val="2096700884"/>
                    </a:ext>
                  </a:extLst>
                </a:gridCol>
                <a:gridCol w="3674310">
                  <a:extLst>
                    <a:ext uri="{9D8B030D-6E8A-4147-A177-3AD203B41FA5}">
                      <a16:colId xmlns:a16="http://schemas.microsoft.com/office/drawing/2014/main" val="1584047624"/>
                    </a:ext>
                  </a:extLst>
                </a:gridCol>
                <a:gridCol w="3124727">
                  <a:extLst>
                    <a:ext uri="{9D8B030D-6E8A-4147-A177-3AD203B41FA5}">
                      <a16:colId xmlns:a16="http://schemas.microsoft.com/office/drawing/2014/main" val="2387334386"/>
                    </a:ext>
                  </a:extLst>
                </a:gridCol>
              </a:tblGrid>
              <a:tr h="386296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DATA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AZIONE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IMPATTO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CONSEGUENZE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930387"/>
                  </a:ext>
                </a:extLst>
              </a:tr>
              <a:tr h="4041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err="1" smtClean="0"/>
                        <a:t>Step</a:t>
                      </a:r>
                      <a:r>
                        <a:rPr lang="it-IT" sz="1600" b="1" dirty="0" smtClean="0"/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Apertura reparto COVID al</a:t>
                      </a:r>
                      <a:r>
                        <a:rPr lang="it-IT" sz="1600" baseline="0" dirty="0" smtClean="0"/>
                        <a:t> posto del reparto Post Acuti</a:t>
                      </a:r>
                      <a:r>
                        <a:rPr lang="it-IT" sz="1600" dirty="0" smtClean="0"/>
                        <a:t> 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Mancato supporto dimissione medicine</a:t>
                      </a:r>
                    </a:p>
                    <a:p>
                      <a:r>
                        <a:rPr lang="it-IT" sz="1600" dirty="0" smtClean="0"/>
                        <a:t>Mancato</a:t>
                      </a:r>
                      <a:r>
                        <a:rPr lang="it-IT" sz="1600" baseline="0" dirty="0" smtClean="0"/>
                        <a:t> supporto dimissione chirurgie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aseline="0" dirty="0" smtClean="0"/>
                        <a:t>Aumento degenza media in area medica e chirurgica. </a:t>
                      </a:r>
                    </a:p>
                    <a:p>
                      <a:endParaRPr lang="it-IT" sz="1600" baseline="0" dirty="0" smtClean="0"/>
                    </a:p>
                    <a:p>
                      <a:r>
                        <a:rPr lang="it-IT" sz="1600" baseline="0" dirty="0" smtClean="0"/>
                        <a:t>In area chirurgica necessità di ridurre il numero di interventi discipline </a:t>
                      </a:r>
                      <a:r>
                        <a:rPr lang="it-IT" sz="1600" baseline="0" dirty="0" err="1" smtClean="0"/>
                        <a:t>ch</a:t>
                      </a:r>
                      <a:r>
                        <a:rPr lang="it-IT" sz="1600" baseline="0" dirty="0" smtClean="0"/>
                        <a:t>. Generale e specialistiche </a:t>
                      </a:r>
                      <a:r>
                        <a:rPr lang="it-IT" sz="1600" baseline="0" dirty="0" smtClean="0">
                          <a:solidFill>
                            <a:srgbClr val="FF0000"/>
                          </a:solidFill>
                        </a:rPr>
                        <a:t>(20 interventi mese)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1101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err="1" smtClean="0"/>
                        <a:t>Step</a:t>
                      </a:r>
                      <a:r>
                        <a:rPr lang="it-IT" sz="1600" b="1" dirty="0" smtClean="0"/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600" dirty="0" smtClean="0"/>
                        <a:t>Incremento posti letto per urgenze</a:t>
                      </a:r>
                      <a:r>
                        <a:rPr lang="it-IT" sz="1600" baseline="0" dirty="0" smtClean="0"/>
                        <a:t> internistiche No </a:t>
                      </a:r>
                      <a:r>
                        <a:rPr lang="it-IT" sz="1600" baseline="0" dirty="0" err="1" smtClean="0"/>
                        <a:t>Covid</a:t>
                      </a:r>
                      <a:endParaRPr lang="it-IT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aseline="0" dirty="0" smtClean="0"/>
                        <a:t>Riduzione di circa 8 trasferimenti in area medica a settimana di pazienti </a:t>
                      </a:r>
                      <a:r>
                        <a:rPr lang="it-IT" sz="1600" baseline="0" dirty="0" err="1" smtClean="0"/>
                        <a:t>polipatologici</a:t>
                      </a:r>
                      <a:r>
                        <a:rPr lang="it-IT" sz="1600" baseline="0" dirty="0" smtClean="0"/>
                        <a:t> e fragili post operati delle discipline cardio </a:t>
                      </a:r>
                      <a:r>
                        <a:rPr lang="it-IT" sz="1600" baseline="0" dirty="0" err="1" smtClean="0"/>
                        <a:t>toraco</a:t>
                      </a:r>
                      <a:r>
                        <a:rPr lang="it-IT" sz="1600" baseline="0" dirty="0" smtClean="0"/>
                        <a:t> vascolari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aseline="0" dirty="0" smtClean="0"/>
                    </a:p>
                    <a:p>
                      <a:r>
                        <a:rPr lang="it-IT" sz="1600" baseline="0" dirty="0" smtClean="0"/>
                        <a:t>Riduzione 10 posti letto chirurgica generale per area medica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aseline="0" dirty="0" smtClean="0"/>
                        <a:t>Riduzione numero di interventi delle discipline del cardio </a:t>
                      </a:r>
                      <a:r>
                        <a:rPr lang="it-IT" sz="1600" baseline="0" dirty="0" err="1" smtClean="0"/>
                        <a:t>toraco</a:t>
                      </a:r>
                      <a:r>
                        <a:rPr lang="it-IT" sz="1600" baseline="0" dirty="0" smtClean="0"/>
                        <a:t> vascolare </a:t>
                      </a:r>
                      <a:r>
                        <a:rPr lang="it-IT" sz="1600" baseline="0" dirty="0" smtClean="0">
                          <a:solidFill>
                            <a:srgbClr val="FF0000"/>
                          </a:solidFill>
                        </a:rPr>
                        <a:t>(32 interventi mese)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aseline="0" dirty="0" smtClean="0"/>
                        <a:t>Riduzione numero di interventi della chirurgia generale </a:t>
                      </a:r>
                      <a:r>
                        <a:rPr lang="it-IT" sz="1600" baseline="0" dirty="0" smtClean="0">
                          <a:solidFill>
                            <a:srgbClr val="FF0000"/>
                          </a:solidFill>
                        </a:rPr>
                        <a:t>(40 interventi mese)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298665"/>
                  </a:ext>
                </a:extLst>
              </a:tr>
            </a:tbl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64A351E-1A2B-4712-994B-5ECD36E8D504}"/>
              </a:ext>
            </a:extLst>
          </p:cNvPr>
          <p:cNvSpPr txBox="1"/>
          <p:nvPr/>
        </p:nvSpPr>
        <p:spPr>
          <a:xfrm>
            <a:off x="438883" y="5548767"/>
            <a:ext cx="1149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NB: LA CONVERSIONE DI UN POSTO LETTO CHIRURGICO RIDUCE LA PRODUZIONE DI CIRCA </a:t>
            </a:r>
            <a:r>
              <a:rPr lang="it-IT" b="1" dirty="0">
                <a:solidFill>
                  <a:srgbClr val="FF0000"/>
                </a:solidFill>
              </a:rPr>
              <a:t>4 </a:t>
            </a:r>
            <a:r>
              <a:rPr lang="it-IT" b="1" dirty="0" smtClean="0">
                <a:solidFill>
                  <a:srgbClr val="FF0000"/>
                </a:solidFill>
              </a:rPr>
              <a:t>INTERVENTI/MESE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ANCHE LA CONVERSIONE DI UN POSTO LETTO MEDICO/SPECIALISTICO IMPATTA INDIRETTAMENTE SULLA PRODUZIONE CHIRURGICA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04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/>
          <p:nvPr/>
        </p:nvGrpSpPr>
        <p:grpSpPr>
          <a:xfrm>
            <a:off x="3353743" y="6084916"/>
            <a:ext cx="5660360" cy="773084"/>
            <a:chOff x="2934392" y="2238433"/>
            <a:chExt cx="5801677" cy="745836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34392" y="2238433"/>
              <a:ext cx="5801677" cy="745836"/>
            </a:xfrm>
            <a:prstGeom prst="rect">
              <a:avLst/>
            </a:prstGeom>
          </p:spPr>
        </p:pic>
        <p:sp>
          <p:nvSpPr>
            <p:cNvPr id="7" name="Rettangolo 6"/>
            <p:cNvSpPr/>
            <p:nvPr/>
          </p:nvSpPr>
          <p:spPr>
            <a:xfrm>
              <a:off x="6849687" y="2718262"/>
              <a:ext cx="1429789" cy="2410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</p:grpSp>
      <p:sp>
        <p:nvSpPr>
          <p:cNvPr id="9" name="CasellaDiTesto 8"/>
          <p:cNvSpPr txBox="1"/>
          <p:nvPr/>
        </p:nvSpPr>
        <p:spPr>
          <a:xfrm>
            <a:off x="982419" y="648409"/>
            <a:ext cx="8862728" cy="993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843290" y="-331287"/>
            <a:ext cx="9628348" cy="13432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/>
              <a:t>Accesso (</a:t>
            </a:r>
            <a:r>
              <a:rPr lang="it-IT" dirty="0" err="1" smtClean="0"/>
              <a:t>gen</a:t>
            </a:r>
            <a:r>
              <a:rPr lang="it-IT" dirty="0" smtClean="0"/>
              <a:t> – </a:t>
            </a:r>
            <a:r>
              <a:rPr lang="it-IT" dirty="0" err="1" smtClean="0"/>
              <a:t>ott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503415" y="3244914"/>
            <a:ext cx="6689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Da marzo n. 716 trasferimenti su privato accreditato per acuti</a:t>
            </a:r>
          </a:p>
          <a:p>
            <a:r>
              <a:rPr lang="it-IT" dirty="0" smtClean="0"/>
              <a:t>Per pz COVID inviati direttamente su Bassa Intensità manca rilevazione</a:t>
            </a:r>
          </a:p>
          <a:p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3415" y="669420"/>
            <a:ext cx="8884697" cy="2676244"/>
          </a:xfrm>
          <a:prstGeom prst="rect">
            <a:avLst/>
          </a:prstGeom>
        </p:spPr>
      </p:pic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952004"/>
              </p:ext>
            </p:extLst>
          </p:nvPr>
        </p:nvGraphicFramePr>
        <p:xfrm>
          <a:off x="2119923" y="4072607"/>
          <a:ext cx="8128000" cy="2521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090487529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691518444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871763630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442075417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531069800"/>
                    </a:ext>
                  </a:extLst>
                </a:gridCol>
              </a:tblGrid>
              <a:tr h="30182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Performance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2019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2020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2021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2022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729857"/>
                  </a:ext>
                </a:extLst>
              </a:tr>
              <a:tr h="9674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Tempo totale da accesso in PS a ricovero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3:41</a:t>
                      </a:r>
                      <a:endParaRPr lang="it-IT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4:16</a:t>
                      </a:r>
                      <a:endParaRPr lang="it-IT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6:07</a:t>
                      </a:r>
                      <a:endParaRPr lang="it-IT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8:14</a:t>
                      </a:r>
                      <a:endParaRPr lang="it-IT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2907310"/>
                  </a:ext>
                </a:extLst>
              </a:tr>
              <a:tr h="967479">
                <a:tc>
                  <a:txBody>
                    <a:bodyPr/>
                    <a:lstStyle/>
                    <a:p>
                      <a:r>
                        <a:rPr lang="it-IT" dirty="0" smtClean="0"/>
                        <a:t> % accessi con permanenza &lt;6 +1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84,3</a:t>
                      </a:r>
                      <a:endParaRPr lang="it-IT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81,2</a:t>
                      </a:r>
                      <a:endParaRPr lang="it-IT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72,9</a:t>
                      </a:r>
                      <a:endParaRPr lang="it-IT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err="1" smtClean="0"/>
                        <a:t>nd</a:t>
                      </a:r>
                      <a:endParaRPr lang="it-IT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4811721"/>
                  </a:ext>
                </a:extLst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4079631" y="1776046"/>
            <a:ext cx="6233745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10471638" y="1404481"/>
            <a:ext cx="13288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NB: filtro dei ricoveri migliorato</a:t>
            </a:r>
          </a:p>
          <a:p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0471638" y="4317923"/>
            <a:ext cx="13288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NB: aumento causato da mancanza posto letto (</a:t>
            </a:r>
            <a:r>
              <a:rPr lang="it-IT" dirty="0" err="1" smtClean="0">
                <a:solidFill>
                  <a:srgbClr val="FF0000"/>
                </a:solidFill>
              </a:rPr>
              <a:t>boarding</a:t>
            </a:r>
            <a:r>
              <a:rPr lang="it-IT" dirty="0" smtClean="0">
                <a:solidFill>
                  <a:srgbClr val="FF0000"/>
                </a:solidFill>
              </a:rPr>
              <a:t>)</a:t>
            </a: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35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451" y="2055201"/>
            <a:ext cx="5058360" cy="2719021"/>
          </a:xfrm>
          <a:prstGeom prst="rect">
            <a:avLst/>
          </a:prstGeom>
        </p:spPr>
      </p:pic>
      <p:grpSp>
        <p:nvGrpSpPr>
          <p:cNvPr id="4" name="Gruppo 3"/>
          <p:cNvGrpSpPr/>
          <p:nvPr/>
        </p:nvGrpSpPr>
        <p:grpSpPr>
          <a:xfrm>
            <a:off x="3353743" y="6084916"/>
            <a:ext cx="5660360" cy="773084"/>
            <a:chOff x="2934392" y="2238433"/>
            <a:chExt cx="5801677" cy="745836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34392" y="2238433"/>
              <a:ext cx="5801677" cy="745836"/>
            </a:xfrm>
            <a:prstGeom prst="rect">
              <a:avLst/>
            </a:prstGeom>
          </p:spPr>
        </p:pic>
        <p:sp>
          <p:nvSpPr>
            <p:cNvPr id="7" name="Rettangolo 6"/>
            <p:cNvSpPr/>
            <p:nvPr/>
          </p:nvSpPr>
          <p:spPr>
            <a:xfrm>
              <a:off x="6849687" y="2718262"/>
              <a:ext cx="1429789" cy="2410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</p:grpSp>
      <p:sp>
        <p:nvSpPr>
          <p:cNvPr id="9" name="CasellaDiTesto 8"/>
          <p:cNvSpPr txBox="1"/>
          <p:nvPr/>
        </p:nvSpPr>
        <p:spPr>
          <a:xfrm>
            <a:off x="982419" y="648409"/>
            <a:ext cx="8862728" cy="993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843290" y="585840"/>
            <a:ext cx="9628348" cy="13432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/>
              <a:t>Degenza area internistica e geriatrica</a:t>
            </a:r>
          </a:p>
          <a:p>
            <a:r>
              <a:rPr lang="it-IT" sz="2400" dirty="0" smtClean="0"/>
              <a:t>(Pazienti urgenti) </a:t>
            </a:r>
            <a:endParaRPr lang="it-IT" sz="2400" dirty="0"/>
          </a:p>
        </p:txBody>
      </p:sp>
      <p:sp>
        <p:nvSpPr>
          <p:cNvPr id="3" name="Rettangolo 2"/>
          <p:cNvSpPr/>
          <p:nvPr/>
        </p:nvSpPr>
        <p:spPr>
          <a:xfrm>
            <a:off x="10192203" y="2312377"/>
            <a:ext cx="888024" cy="24442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461" y="2055201"/>
            <a:ext cx="5042003" cy="2710229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4769440" y="2321169"/>
            <a:ext cx="888024" cy="24442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3353743" y="5161586"/>
            <a:ext cx="69420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NB: a fronte di una riduzione complessiva dei ricoveri urgenti sull’area medica si rileva incremento significativo della durata di degenza</a:t>
            </a: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21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/>
          <p:cNvSpPr txBox="1"/>
          <p:nvPr/>
        </p:nvSpPr>
        <p:spPr>
          <a:xfrm>
            <a:off x="982419" y="648409"/>
            <a:ext cx="8862728" cy="993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843290" y="-178267"/>
            <a:ext cx="9628348" cy="13432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defTabSz="914400">
              <a:lnSpc>
                <a:spcPct val="80000"/>
              </a:lnSpc>
              <a:spcBef>
                <a:spcPct val="0"/>
              </a:spcBef>
              <a:buNone/>
              <a:defRPr sz="50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/>
              <a:t>dimissione</a:t>
            </a:r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078" y="1614371"/>
            <a:ext cx="9648825" cy="2047875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0557" y="3415204"/>
            <a:ext cx="4457700" cy="1533525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843290" y="824436"/>
            <a:ext cx="335078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Cause incremento degenza media: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Offerta territoriale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Impatto pazienti COVID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816" y="5313583"/>
            <a:ext cx="8169348" cy="160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5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e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Integrale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2423</TotalTime>
  <Words>918</Words>
  <Application>Microsoft Office PowerPoint</Application>
  <PresentationFormat>Widescreen</PresentationFormat>
  <Paragraphs>300</Paragraphs>
  <Slides>15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1" baseType="lpstr">
      <vt:lpstr>Arial</vt:lpstr>
      <vt:lpstr>Calibri</vt:lpstr>
      <vt:lpstr>Tw Cen MT</vt:lpstr>
      <vt:lpstr>Tw Cen MT Condensed</vt:lpstr>
      <vt:lpstr>Wingdings 3</vt:lpstr>
      <vt:lpstr>Integrale</vt:lpstr>
      <vt:lpstr>CTSSM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LISTE ATTESA ATTUALI (IN TEMPO-SCADUTO) per disciplina AOSP</vt:lpstr>
      <vt:lpstr>Andamento Macro Liste di attesa chirurgiche</vt:lpstr>
      <vt:lpstr>SCADUTI TRA IL 01/01/2021 E IL 31-12-2021 (ANDAMENTO DA GENNAIO A AGOSTO 2022) AOSP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MONITORAGGIO LISTE ATTESA</dc:title>
  <dc:creator>Caterina Bianciardi</dc:creator>
  <cp:lastModifiedBy>Davide Pianori</cp:lastModifiedBy>
  <cp:revision>142</cp:revision>
  <dcterms:created xsi:type="dcterms:W3CDTF">2022-06-29T09:49:19Z</dcterms:created>
  <dcterms:modified xsi:type="dcterms:W3CDTF">2022-11-03T11:49:49Z</dcterms:modified>
</cp:coreProperties>
</file>