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e e dat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Autore e data</a:t>
            </a:r>
          </a:p>
        </p:txBody>
      </p:sp>
      <p:sp>
        <p:nvSpPr>
          <p:cNvPr id="1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Titolo presentazione</a:t>
            </a:r>
          </a:p>
        </p:txBody>
      </p:sp>
      <p:sp>
        <p:nvSpPr>
          <p:cNvPr id="1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Sottotitolo presentazione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chiar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Dichiarazione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formazione import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Dettagli informa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Dettagli informazione</a:t>
            </a:r>
          </a:p>
        </p:txBody>
      </p:sp>
      <p:sp>
        <p:nvSpPr>
          <p:cNvPr id="10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Attribuzione</a:t>
            </a:r>
          </a:p>
        </p:txBody>
      </p:sp>
      <p:sp>
        <p:nvSpPr>
          <p:cNvPr id="116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“Citazione degna di nota”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iotola di insalata con riso saltato, uova sode e bacchette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Ciotola con frittelle al salmone, insalata e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appardelle con burro al prezzemolo, nocciole tostate e scaglie di parmigian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iotola di insalata con riso saltato, uova sode e bacchette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 e lime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Titolo presentazione</a:t>
            </a:r>
          </a:p>
        </p:txBody>
      </p:sp>
      <p:sp>
        <p:nvSpPr>
          <p:cNvPr id="23" name="Autore e dat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Autore e data</a:t>
            </a:r>
          </a:p>
        </p:txBody>
      </p:sp>
      <p:sp>
        <p:nvSpPr>
          <p:cNvPr id="24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Sottotitolo presentazione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iotola con frittelle al salmone, insalata e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itolo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Titolo</a:t>
            </a:r>
          </a:p>
        </p:txBody>
      </p:sp>
      <p:sp>
        <p:nvSpPr>
          <p:cNvPr id="34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olo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43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Sottotitolo diapositiva</a:t>
            </a:r>
          </a:p>
        </p:txBody>
      </p:sp>
      <p:sp>
        <p:nvSpPr>
          <p:cNvPr id="44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Sottotitolo diapositiva</a:t>
            </a:r>
          </a:p>
        </p:txBody>
      </p:sp>
      <p:sp>
        <p:nvSpPr>
          <p:cNvPr id="61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appardelle con burro al prezzemolo, nocciole tostate e scaglie di parmigian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itolo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6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olo sezion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Titolo sezione</a:t>
            </a:r>
          </a:p>
        </p:txBody>
      </p:sp>
      <p:sp>
        <p:nvSpPr>
          <p:cNvPr id="7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olo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80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Sottotitolo diapositiva</a:t>
            </a:r>
          </a:p>
        </p:txBody>
      </p:sp>
      <p:sp>
        <p:nvSpPr>
          <p:cNvPr id="8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olo programm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Titolo programma</a:t>
            </a:r>
          </a:p>
        </p:txBody>
      </p:sp>
      <p:sp>
        <p:nvSpPr>
          <p:cNvPr id="89" name="Sottotitolo programm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Sottotitolo programma</a:t>
            </a:r>
          </a:p>
        </p:txBody>
      </p:sp>
      <p:sp>
        <p:nvSpPr>
          <p:cNvPr id="90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Argomenti del programma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Titolo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TSSM Bologna, 3 Novembre 2022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t>CTSSM Bologna, 3 Novembre 2022</a:t>
            </a:r>
          </a:p>
        </p:txBody>
      </p:sp>
      <p:sp>
        <p:nvSpPr>
          <p:cNvPr id="152" name="Il dipartimento della rete ospedaliera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Il dipartimento della rete ospedaliera</a:t>
            </a:r>
          </a:p>
        </p:txBody>
      </p:sp>
      <p:sp>
        <p:nvSpPr>
          <p:cNvPr id="153" name="Azienda USL di Bologna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Azienda USL di Bologna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Il con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Il contesto </a:t>
            </a:r>
          </a:p>
        </p:txBody>
      </p:sp>
      <p:sp>
        <p:nvSpPr>
          <p:cNvPr id="156" name="La rete ospedaliera metropolitan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t>La rete ospedaliera metropolitana</a:t>
            </a:r>
          </a:p>
        </p:txBody>
      </p:sp>
      <p:pic>
        <p:nvPicPr>
          <p:cNvPr id="157" name="Immagine" descr="Immagine"/>
          <p:cNvPicPr>
            <a:picLocks noChangeAspect="1"/>
          </p:cNvPicPr>
          <p:nvPr/>
        </p:nvPicPr>
        <p:blipFill>
          <a:blip r:embed="rId2"/>
          <a:srcRect l="2860" t="22978" r="2860" b="2894"/>
          <a:stretch>
            <a:fillRect/>
          </a:stretch>
        </p:blipFill>
        <p:spPr>
          <a:xfrm>
            <a:off x="949353" y="3307528"/>
            <a:ext cx="14147852" cy="8342971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AUSL Bologna: 9 stabilimenti ospedalieri + 1 IRCCS delle Scienze Neurologiche…"/>
          <p:cNvSpPr txBox="1">
            <a:spLocks noGrp="1"/>
          </p:cNvSpPr>
          <p:nvPr>
            <p:ph type="body" sz="half" idx="1"/>
          </p:nvPr>
        </p:nvSpPr>
        <p:spPr>
          <a:xfrm>
            <a:off x="15398047" y="3821962"/>
            <a:ext cx="8798416" cy="8256012"/>
          </a:xfrm>
          <a:prstGeom prst="rect">
            <a:avLst/>
          </a:prstGeom>
        </p:spPr>
        <p:txBody>
          <a:bodyPr/>
          <a:lstStyle>
            <a:lvl1pPr marL="609599" indent="-609599">
              <a:defRPr sz="3400"/>
            </a:lvl1pPr>
            <a:lvl2pPr>
              <a:defRPr sz="3400"/>
            </a:lvl2pPr>
          </a:lstStyle>
          <a:p>
            <a:r>
              <a:t>AUSL Bologna: 9 stabilimenti ospedalieri + 1 IRCCS delle Scienze Neurologiche </a:t>
            </a:r>
          </a:p>
          <a:p>
            <a:pPr lvl="1"/>
            <a:r>
              <a:t>Organizzati, fino al 31/10/22, in una unica struttura complessa denominata Presidio Ospedaliero Unico Aziendale a presidio di tutti gli stabilimenti oltre alla struttura complessa specifica per l’IRCCS delle Scienze Neurologiche.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azionale e modalità della riorganizzazion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Razionale e modalità della riorganizzazione</a:t>
            </a:r>
          </a:p>
        </p:txBody>
      </p:sp>
      <p:sp>
        <p:nvSpPr>
          <p:cNvPr id="161" name="Necessità di governo delle specifica caratterizzanti la rete ospedaliera dell’Azienda USL di Bologna, articolata in 9 stabilimenti ospedalieri organizzati in una logica Hub &amp; Spoke e con una differente articolazione dell’offerta per ciascun ospedale;…"/>
          <p:cNvSpPr txBox="1">
            <a:spLocks noGrp="1"/>
          </p:cNvSpPr>
          <p:nvPr>
            <p:ph type="body" idx="1"/>
          </p:nvPr>
        </p:nvSpPr>
        <p:spPr>
          <a:xfrm>
            <a:off x="1206500" y="3808888"/>
            <a:ext cx="21971000" cy="8256012"/>
          </a:xfrm>
          <a:prstGeom prst="rect">
            <a:avLst/>
          </a:prstGeom>
        </p:spPr>
        <p:txBody>
          <a:bodyPr/>
          <a:lstStyle/>
          <a:p>
            <a:pPr marL="609599" indent="-609599" algn="just">
              <a:defRPr sz="3300"/>
            </a:pPr>
            <a:r>
              <a:rPr dirty="0" err="1"/>
              <a:t>Necessità</a:t>
            </a:r>
            <a:r>
              <a:rPr dirty="0"/>
              <a:t> di </a:t>
            </a:r>
            <a:r>
              <a:rPr dirty="0" err="1"/>
              <a:t>governo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specifica</a:t>
            </a:r>
            <a:r>
              <a:rPr dirty="0"/>
              <a:t> </a:t>
            </a:r>
            <a:r>
              <a:rPr dirty="0" err="1"/>
              <a:t>caratterizzanti</a:t>
            </a:r>
            <a:r>
              <a:rPr dirty="0"/>
              <a:t> la rete </a:t>
            </a:r>
            <a:r>
              <a:rPr dirty="0" err="1"/>
              <a:t>ospedaliera</a:t>
            </a:r>
            <a:r>
              <a:rPr dirty="0"/>
              <a:t> </a:t>
            </a:r>
            <a:r>
              <a:rPr dirty="0" err="1"/>
              <a:t>dell’Azienda</a:t>
            </a:r>
            <a:r>
              <a:rPr dirty="0"/>
              <a:t> USL di Bologna, </a:t>
            </a:r>
            <a:r>
              <a:rPr dirty="0" err="1"/>
              <a:t>articolata</a:t>
            </a:r>
            <a:r>
              <a:rPr dirty="0"/>
              <a:t> in 9 </a:t>
            </a:r>
            <a:r>
              <a:rPr dirty="0" err="1"/>
              <a:t>stabilimenti</a:t>
            </a:r>
            <a:r>
              <a:rPr dirty="0"/>
              <a:t> </a:t>
            </a:r>
            <a:r>
              <a:rPr dirty="0" err="1"/>
              <a:t>ospedalieri</a:t>
            </a:r>
            <a:r>
              <a:rPr dirty="0"/>
              <a:t> </a:t>
            </a:r>
            <a:r>
              <a:rPr dirty="0" err="1"/>
              <a:t>organizzati</a:t>
            </a:r>
            <a:r>
              <a:rPr dirty="0"/>
              <a:t> in una </a:t>
            </a:r>
            <a:r>
              <a:rPr dirty="0" err="1"/>
              <a:t>logica</a:t>
            </a:r>
            <a:r>
              <a:rPr dirty="0"/>
              <a:t> Hub &amp; Spoke e con una </a:t>
            </a:r>
            <a:r>
              <a:rPr dirty="0" err="1"/>
              <a:t>differente</a:t>
            </a:r>
            <a:r>
              <a:rPr dirty="0"/>
              <a:t> </a:t>
            </a:r>
            <a:r>
              <a:rPr dirty="0" err="1"/>
              <a:t>articolazione</a:t>
            </a:r>
            <a:r>
              <a:rPr dirty="0"/>
              <a:t> </a:t>
            </a:r>
            <a:r>
              <a:rPr dirty="0" err="1"/>
              <a:t>dell’offerta</a:t>
            </a:r>
            <a:r>
              <a:rPr dirty="0"/>
              <a:t> per </a:t>
            </a:r>
            <a:r>
              <a:rPr dirty="0" err="1"/>
              <a:t>ciascun</a:t>
            </a:r>
            <a:r>
              <a:rPr dirty="0"/>
              <a:t> </a:t>
            </a:r>
            <a:r>
              <a:rPr dirty="0" err="1"/>
              <a:t>ospedale</a:t>
            </a:r>
            <a:r>
              <a:rPr dirty="0"/>
              <a:t>;</a:t>
            </a:r>
          </a:p>
          <a:p>
            <a:pPr marL="609599" indent="-609599" algn="just">
              <a:defRPr sz="3300"/>
            </a:pPr>
            <a:r>
              <a:rPr dirty="0"/>
              <a:t>Presidio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modelli</a:t>
            </a:r>
            <a:r>
              <a:rPr dirty="0"/>
              <a:t> </a:t>
            </a:r>
            <a:r>
              <a:rPr dirty="0" err="1"/>
              <a:t>clinico</a:t>
            </a:r>
            <a:r>
              <a:rPr dirty="0"/>
              <a:t> </a:t>
            </a:r>
            <a:r>
              <a:rPr dirty="0" err="1"/>
              <a:t>assistenziali</a:t>
            </a:r>
            <a:r>
              <a:rPr dirty="0"/>
              <a:t> in continua </a:t>
            </a:r>
            <a:r>
              <a:rPr dirty="0" err="1"/>
              <a:t>evoluzione</a:t>
            </a:r>
            <a:r>
              <a:rPr dirty="0"/>
              <a:t> e non sempre </a:t>
            </a:r>
            <a:r>
              <a:rPr dirty="0" err="1"/>
              <a:t>omogenei</a:t>
            </a:r>
            <a:r>
              <a:rPr dirty="0"/>
              <a:t> </a:t>
            </a:r>
            <a:r>
              <a:rPr dirty="0" err="1"/>
              <a:t>tra</a:t>
            </a:r>
            <a:r>
              <a:rPr dirty="0"/>
              <a:t> </a:t>
            </a:r>
            <a:r>
              <a:rPr dirty="0" err="1"/>
              <a:t>sedi</a:t>
            </a:r>
            <a:r>
              <a:rPr dirty="0"/>
              <a:t> Spoke e Hub, in </a:t>
            </a:r>
            <a:r>
              <a:rPr dirty="0" err="1"/>
              <a:t>ragione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singole</a:t>
            </a:r>
            <a:r>
              <a:rPr dirty="0"/>
              <a:t> </a:t>
            </a:r>
            <a:r>
              <a:rPr dirty="0" err="1"/>
              <a:t>specificità</a:t>
            </a:r>
            <a:r>
              <a:rPr lang="it-IT" dirty="0"/>
              <a:t> e della evoluzione continua delle mission degli ospedali nella rete metropolitana</a:t>
            </a:r>
            <a:r>
              <a:rPr dirty="0"/>
              <a:t>;</a:t>
            </a:r>
          </a:p>
          <a:p>
            <a:pPr marL="609599" indent="-609599" algn="just">
              <a:defRPr sz="3300"/>
            </a:pPr>
            <a:r>
              <a:rPr dirty="0"/>
              <a:t>Una </a:t>
            </a:r>
            <a:r>
              <a:rPr dirty="0" err="1"/>
              <a:t>rilettura</a:t>
            </a:r>
            <a:r>
              <a:rPr dirty="0"/>
              <a:t> </a:t>
            </a:r>
            <a:r>
              <a:rPr dirty="0" err="1"/>
              <a:t>dell’assetto</a:t>
            </a:r>
            <a:r>
              <a:rPr dirty="0"/>
              <a:t> </a:t>
            </a:r>
            <a:r>
              <a:rPr dirty="0" err="1"/>
              <a:t>organizzativo</a:t>
            </a:r>
            <a:r>
              <a:rPr dirty="0"/>
              <a:t> </a:t>
            </a:r>
            <a:r>
              <a:rPr lang="it-IT" dirty="0"/>
              <a:t>con l’individuazione di due differenti strutture complesse deputate al presidio degli aspetti igienico-organizzativi e logistici del paziente finalizzata ad assicurare il </a:t>
            </a:r>
            <a:r>
              <a:rPr dirty="0"/>
              <a:t>presidio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aspetti</a:t>
            </a:r>
            <a:r>
              <a:rPr dirty="0"/>
              <a:t> </a:t>
            </a:r>
            <a:r>
              <a:rPr dirty="0" err="1"/>
              <a:t>igienico</a:t>
            </a:r>
            <a:r>
              <a:rPr dirty="0"/>
              <a:t> </a:t>
            </a:r>
            <a:r>
              <a:rPr dirty="0" err="1"/>
              <a:t>organizzativi</a:t>
            </a:r>
            <a:r>
              <a:rPr dirty="0"/>
              <a:t> e </a:t>
            </a:r>
            <a:r>
              <a:rPr dirty="0" err="1"/>
              <a:t>logistici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stabilimenti</a:t>
            </a:r>
            <a:r>
              <a:rPr lang="it-IT" dirty="0"/>
              <a:t> e dei pazienti</a:t>
            </a:r>
            <a:r>
              <a:rPr dirty="0"/>
              <a:t> </a:t>
            </a:r>
            <a:r>
              <a:rPr dirty="0" err="1"/>
              <a:t>nell’ambito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lang="it-IT" dirty="0"/>
              <a:t>singole </a:t>
            </a:r>
            <a:r>
              <a:rPr dirty="0" err="1"/>
              <a:t>strutture</a:t>
            </a:r>
            <a:r>
              <a:rPr dirty="0"/>
              <a:t> </a:t>
            </a:r>
            <a:r>
              <a:rPr dirty="0" err="1"/>
              <a:t>ospedaliere</a:t>
            </a:r>
            <a:r>
              <a:rPr dirty="0"/>
              <a:t> ed al presidio </a:t>
            </a:r>
            <a:r>
              <a:rPr dirty="0" err="1"/>
              <a:t>complessivo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funzioni</a:t>
            </a:r>
            <a:r>
              <a:rPr dirty="0"/>
              <a:t> </a:t>
            </a:r>
            <a:r>
              <a:rPr dirty="0" err="1"/>
              <a:t>trasversali</a:t>
            </a:r>
            <a:r>
              <a:rPr dirty="0"/>
              <a:t> </a:t>
            </a:r>
            <a:r>
              <a:rPr dirty="0" err="1"/>
              <a:t>alla</a:t>
            </a:r>
            <a:r>
              <a:rPr dirty="0"/>
              <a:t> rete </a:t>
            </a:r>
            <a:r>
              <a:rPr dirty="0" err="1"/>
              <a:t>ospedaliera</a:t>
            </a:r>
            <a:r>
              <a:rPr dirty="0"/>
              <a:t>. Le due UOC </a:t>
            </a:r>
            <a:r>
              <a:rPr dirty="0" err="1"/>
              <a:t>saranno</a:t>
            </a:r>
            <a:r>
              <a:rPr dirty="0"/>
              <a:t> incardinate </a:t>
            </a:r>
            <a:r>
              <a:rPr dirty="0" err="1"/>
              <a:t>nell’ambito</a:t>
            </a:r>
            <a:r>
              <a:rPr dirty="0"/>
              <a:t> di un </a:t>
            </a:r>
            <a:r>
              <a:rPr dirty="0" err="1"/>
              <a:t>dipartimento</a:t>
            </a:r>
            <a:r>
              <a:rPr dirty="0"/>
              <a:t> di </a:t>
            </a:r>
            <a:r>
              <a:rPr dirty="0" err="1"/>
              <a:t>nuova</a:t>
            </a:r>
            <a:r>
              <a:rPr dirty="0"/>
              <a:t> </a:t>
            </a:r>
            <a:r>
              <a:rPr dirty="0" err="1"/>
              <a:t>istituzione</a:t>
            </a:r>
            <a:r>
              <a:rPr dirty="0"/>
              <a:t> e </a:t>
            </a:r>
            <a:r>
              <a:rPr dirty="0" err="1"/>
              <a:t>denominato</a:t>
            </a:r>
            <a:r>
              <a:rPr dirty="0"/>
              <a:t> </a:t>
            </a:r>
            <a:r>
              <a:rPr dirty="0" err="1"/>
              <a:t>Dipartimento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rete </a:t>
            </a:r>
            <a:r>
              <a:rPr dirty="0" err="1"/>
              <a:t>ospedaliera</a:t>
            </a:r>
            <a:r>
              <a:rPr lang="it-IT" dirty="0"/>
              <a:t>, di coordinamento tecnico per gli aspetti di </a:t>
            </a:r>
            <a:r>
              <a:rPr lang="it-IT" dirty="0" err="1"/>
              <a:t>Infection</a:t>
            </a:r>
            <a:r>
              <a:rPr lang="it-IT" dirty="0"/>
              <a:t> Control, gestione piattaforme produttive e </a:t>
            </a:r>
            <a:r>
              <a:rPr lang="it-IT"/>
              <a:t>bed management, </a:t>
            </a:r>
            <a:r>
              <a:rPr lang="it-IT" dirty="0"/>
              <a:t>ottimizzazione dei percorsi   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La riorganizzazione AUSL Bologn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La riorganizzazione AUSL Bologna</a:t>
            </a:r>
          </a:p>
        </p:txBody>
      </p:sp>
      <p:sp>
        <p:nvSpPr>
          <p:cNvPr id="164" name="Decorrenza 01/11/2022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t>Decorrenza 01/11/2022</a:t>
            </a:r>
          </a:p>
        </p:txBody>
      </p:sp>
      <p:pic>
        <p:nvPicPr>
          <p:cNvPr id="165" name="Immagine" descr="Immagi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705" y="4185452"/>
            <a:ext cx="11373302" cy="6615843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Dal 1/11/2022 identificazione di n. 2 UOC di direzione medica ospedaliera:…"/>
          <p:cNvSpPr txBox="1">
            <a:spLocks noGrp="1"/>
          </p:cNvSpPr>
          <p:nvPr>
            <p:ph type="body" sz="half" idx="1"/>
          </p:nvPr>
        </p:nvSpPr>
        <p:spPr>
          <a:xfrm>
            <a:off x="14829324" y="3893052"/>
            <a:ext cx="8798416" cy="8256012"/>
          </a:xfrm>
          <a:prstGeom prst="rect">
            <a:avLst/>
          </a:prstGeom>
        </p:spPr>
        <p:txBody>
          <a:bodyPr/>
          <a:lstStyle/>
          <a:p>
            <a:pPr marL="536447" indent="-536447" defTabSz="2145738">
              <a:spcBef>
                <a:spcPts val="3900"/>
              </a:spcBef>
              <a:defRPr sz="2992"/>
            </a:pPr>
            <a:r>
              <a:t>Dal 1/11/2022 identificazione di n. 2 UOC di direzione medica ospedaliera:</a:t>
            </a:r>
          </a:p>
          <a:p>
            <a:pPr marL="1072895" lvl="1" indent="-536447" defTabSz="2145738">
              <a:spcBef>
                <a:spcPts val="3900"/>
              </a:spcBef>
              <a:defRPr sz="2992"/>
            </a:pPr>
            <a:r>
              <a:t>Una deputata al presidio degli stabilimenti ospedalieri HUB dell’area centro Maggiore e Bellaria;</a:t>
            </a:r>
          </a:p>
          <a:p>
            <a:pPr marL="1072895" lvl="1" indent="-536447" defTabSz="2145738">
              <a:spcBef>
                <a:spcPts val="3900"/>
              </a:spcBef>
              <a:defRPr sz="2992"/>
            </a:pPr>
            <a:r>
              <a:t>L’altra deputata al presidio degli stabilimenti ospedalieri spoke (Porretta, Vergato, Loiano, Bazzano, San Giovanni in Persiceto, Bentivoglio, Budrio), con una sotto articolazione in strutture semplici per l’area nord e l’area sud.</a:t>
            </a:r>
          </a:p>
          <a:p>
            <a:pPr marL="1072895" lvl="1" indent="-536447" defTabSz="2145738">
              <a:spcBef>
                <a:spcPts val="3900"/>
              </a:spcBef>
              <a:defRPr sz="2992"/>
            </a:pPr>
            <a:r>
              <a:t>Trasversalizzazione delle competenze uniche (infection control, Nucleo interno controlli, ben management, preo-operatorio, etc.) con affluenza diretta al neo istituito dipartimento della rete ospedaliera.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Microsoft Office PowerPoint</Application>
  <PresentationFormat>Personalizzato</PresentationFormat>
  <Paragraphs>17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7" baseType="lpstr">
      <vt:lpstr>Helvetica Neue</vt:lpstr>
      <vt:lpstr>Helvetica Neue Medium</vt:lpstr>
      <vt:lpstr>21_BasicWhite</vt:lpstr>
      <vt:lpstr>Il dipartimento della rete ospedaliera</vt:lpstr>
      <vt:lpstr>Il contesto </vt:lpstr>
      <vt:lpstr>Razionale e modalità della riorganizzazione</vt:lpstr>
      <vt:lpstr>La riorganizzazione AUSL Bologna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dipartimento della rete ospedaliera</dc:title>
  <dc:creator>Galamini Giulia</dc:creator>
  <cp:lastModifiedBy>Galamini Giulia</cp:lastModifiedBy>
  <cp:revision>1</cp:revision>
  <dcterms:modified xsi:type="dcterms:W3CDTF">2022-11-02T13:13:23Z</dcterms:modified>
</cp:coreProperties>
</file>