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0" r:id="rId1"/>
  </p:sldMasterIdLst>
  <p:notesMasterIdLst>
    <p:notesMasterId r:id="rId9"/>
  </p:notesMasterIdLst>
  <p:sldIdLst>
    <p:sldId id="262" r:id="rId2"/>
    <p:sldId id="381" r:id="rId3"/>
    <p:sldId id="386" r:id="rId4"/>
    <p:sldId id="382" r:id="rId5"/>
    <p:sldId id="388" r:id="rId6"/>
    <p:sldId id="383" r:id="rId7"/>
    <p:sldId id="389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D7B26C5-4107-4FEC-AEDC-1716B250A1EF}" styleName="Stile chiaro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69012ECD-51FC-41F1-AA8D-1B2483CD663E}" styleName="Stile chiaro 2 - Colore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Stile chiaro 1 - Color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8EC20E35-A176-4012-BC5E-935CFFF8708E}" styleName="Stile medio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695" autoAdjust="0"/>
    <p:restoredTop sz="92857" autoAdjust="0"/>
  </p:normalViewPr>
  <p:slideViewPr>
    <p:cSldViewPr snapToGrid="0">
      <p:cViewPr varScale="1">
        <p:scale>
          <a:sx n="79" d="100"/>
          <a:sy n="79" d="100"/>
        </p:scale>
        <p:origin x="544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PREN!$B$1</c:f>
              <c:strCache>
                <c:ptCount val="1"/>
                <c:pt idx="0">
                  <c:v>DOSE_1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numRef>
              <c:f>PREN!$A$2:$A$51</c:f>
              <c:numCache>
                <c:formatCode>m/d/yyyy</c:formatCode>
                <c:ptCount val="50"/>
                <c:pt idx="0">
                  <c:v>44713</c:v>
                </c:pt>
                <c:pt idx="1">
                  <c:v>44714</c:v>
                </c:pt>
                <c:pt idx="2">
                  <c:v>44715</c:v>
                </c:pt>
                <c:pt idx="3">
                  <c:v>44716</c:v>
                </c:pt>
                <c:pt idx="4">
                  <c:v>44717</c:v>
                </c:pt>
                <c:pt idx="5">
                  <c:v>44718</c:v>
                </c:pt>
                <c:pt idx="6">
                  <c:v>44719</c:v>
                </c:pt>
                <c:pt idx="7">
                  <c:v>44720</c:v>
                </c:pt>
                <c:pt idx="8">
                  <c:v>44721</c:v>
                </c:pt>
                <c:pt idx="9">
                  <c:v>44722</c:v>
                </c:pt>
                <c:pt idx="10">
                  <c:v>44723</c:v>
                </c:pt>
                <c:pt idx="11">
                  <c:v>44724</c:v>
                </c:pt>
                <c:pt idx="12">
                  <c:v>44725</c:v>
                </c:pt>
                <c:pt idx="13">
                  <c:v>44726</c:v>
                </c:pt>
                <c:pt idx="14">
                  <c:v>44727</c:v>
                </c:pt>
                <c:pt idx="15">
                  <c:v>44728</c:v>
                </c:pt>
                <c:pt idx="16">
                  <c:v>44729</c:v>
                </c:pt>
                <c:pt idx="17">
                  <c:v>44730</c:v>
                </c:pt>
                <c:pt idx="18">
                  <c:v>44731</c:v>
                </c:pt>
                <c:pt idx="19">
                  <c:v>44732</c:v>
                </c:pt>
                <c:pt idx="20">
                  <c:v>44733</c:v>
                </c:pt>
                <c:pt idx="21">
                  <c:v>44734</c:v>
                </c:pt>
                <c:pt idx="22">
                  <c:v>44735</c:v>
                </c:pt>
                <c:pt idx="23">
                  <c:v>44736</c:v>
                </c:pt>
                <c:pt idx="24">
                  <c:v>44737</c:v>
                </c:pt>
                <c:pt idx="25">
                  <c:v>44738</c:v>
                </c:pt>
                <c:pt idx="26">
                  <c:v>44739</c:v>
                </c:pt>
                <c:pt idx="27">
                  <c:v>44740</c:v>
                </c:pt>
                <c:pt idx="28">
                  <c:v>44741</c:v>
                </c:pt>
                <c:pt idx="29">
                  <c:v>44742</c:v>
                </c:pt>
                <c:pt idx="30">
                  <c:v>44743</c:v>
                </c:pt>
                <c:pt idx="31">
                  <c:v>44744</c:v>
                </c:pt>
                <c:pt idx="32">
                  <c:v>44745</c:v>
                </c:pt>
                <c:pt idx="33">
                  <c:v>44746</c:v>
                </c:pt>
                <c:pt idx="34">
                  <c:v>44747</c:v>
                </c:pt>
                <c:pt idx="35">
                  <c:v>44748</c:v>
                </c:pt>
                <c:pt idx="36">
                  <c:v>44749</c:v>
                </c:pt>
                <c:pt idx="37">
                  <c:v>44750</c:v>
                </c:pt>
                <c:pt idx="38">
                  <c:v>44751</c:v>
                </c:pt>
                <c:pt idx="39">
                  <c:v>44752</c:v>
                </c:pt>
                <c:pt idx="40">
                  <c:v>44753</c:v>
                </c:pt>
                <c:pt idx="41">
                  <c:v>44754</c:v>
                </c:pt>
                <c:pt idx="42">
                  <c:v>44755</c:v>
                </c:pt>
                <c:pt idx="43">
                  <c:v>44756</c:v>
                </c:pt>
                <c:pt idx="44">
                  <c:v>44757</c:v>
                </c:pt>
                <c:pt idx="45">
                  <c:v>44758</c:v>
                </c:pt>
                <c:pt idx="46">
                  <c:v>44759</c:v>
                </c:pt>
                <c:pt idx="47">
                  <c:v>44760</c:v>
                </c:pt>
                <c:pt idx="48">
                  <c:v>44761</c:v>
                </c:pt>
                <c:pt idx="49">
                  <c:v>44762</c:v>
                </c:pt>
              </c:numCache>
            </c:numRef>
          </c:cat>
          <c:val>
            <c:numRef>
              <c:f>PREN!$B$2:$B$51</c:f>
              <c:numCache>
                <c:formatCode>General</c:formatCode>
                <c:ptCount val="50"/>
                <c:pt idx="0">
                  <c:v>8</c:v>
                </c:pt>
                <c:pt idx="1">
                  <c:v>2</c:v>
                </c:pt>
                <c:pt idx="2">
                  <c:v>12</c:v>
                </c:pt>
                <c:pt idx="3">
                  <c:v>8</c:v>
                </c:pt>
                <c:pt idx="5">
                  <c:v>10</c:v>
                </c:pt>
                <c:pt idx="6">
                  <c:v>3</c:v>
                </c:pt>
                <c:pt idx="7">
                  <c:v>9</c:v>
                </c:pt>
                <c:pt idx="8">
                  <c:v>3</c:v>
                </c:pt>
                <c:pt idx="9">
                  <c:v>10</c:v>
                </c:pt>
                <c:pt idx="10">
                  <c:v>1</c:v>
                </c:pt>
                <c:pt idx="11">
                  <c:v>2</c:v>
                </c:pt>
                <c:pt idx="12">
                  <c:v>8</c:v>
                </c:pt>
                <c:pt idx="13">
                  <c:v>11</c:v>
                </c:pt>
                <c:pt idx="14">
                  <c:v>10</c:v>
                </c:pt>
                <c:pt idx="15">
                  <c:v>16</c:v>
                </c:pt>
                <c:pt idx="16">
                  <c:v>15</c:v>
                </c:pt>
                <c:pt idx="17">
                  <c:v>1</c:v>
                </c:pt>
                <c:pt idx="18">
                  <c:v>1</c:v>
                </c:pt>
                <c:pt idx="19">
                  <c:v>20</c:v>
                </c:pt>
                <c:pt idx="20">
                  <c:v>7</c:v>
                </c:pt>
                <c:pt idx="21">
                  <c:v>2</c:v>
                </c:pt>
                <c:pt idx="22">
                  <c:v>15</c:v>
                </c:pt>
                <c:pt idx="23">
                  <c:v>12</c:v>
                </c:pt>
                <c:pt idx="24">
                  <c:v>8</c:v>
                </c:pt>
                <c:pt idx="26">
                  <c:v>10</c:v>
                </c:pt>
                <c:pt idx="27">
                  <c:v>3</c:v>
                </c:pt>
                <c:pt idx="28">
                  <c:v>11</c:v>
                </c:pt>
                <c:pt idx="29">
                  <c:v>10</c:v>
                </c:pt>
                <c:pt idx="30">
                  <c:v>8</c:v>
                </c:pt>
                <c:pt idx="31">
                  <c:v>3</c:v>
                </c:pt>
                <c:pt idx="32">
                  <c:v>1</c:v>
                </c:pt>
                <c:pt idx="33">
                  <c:v>11</c:v>
                </c:pt>
                <c:pt idx="34">
                  <c:v>13</c:v>
                </c:pt>
                <c:pt idx="35">
                  <c:v>4</c:v>
                </c:pt>
                <c:pt idx="36">
                  <c:v>7</c:v>
                </c:pt>
                <c:pt idx="37">
                  <c:v>14</c:v>
                </c:pt>
                <c:pt idx="38">
                  <c:v>4</c:v>
                </c:pt>
                <c:pt idx="39">
                  <c:v>4</c:v>
                </c:pt>
                <c:pt idx="40">
                  <c:v>9</c:v>
                </c:pt>
                <c:pt idx="41">
                  <c:v>9</c:v>
                </c:pt>
                <c:pt idx="42">
                  <c:v>15</c:v>
                </c:pt>
                <c:pt idx="43">
                  <c:v>7</c:v>
                </c:pt>
                <c:pt idx="44">
                  <c:v>15</c:v>
                </c:pt>
                <c:pt idx="45">
                  <c:v>16</c:v>
                </c:pt>
                <c:pt idx="46">
                  <c:v>3</c:v>
                </c:pt>
                <c:pt idx="47">
                  <c:v>18</c:v>
                </c:pt>
                <c:pt idx="48">
                  <c:v>14</c:v>
                </c:pt>
                <c:pt idx="49">
                  <c:v>11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829-4081-B144-6B97B6A542A9}"/>
            </c:ext>
          </c:extLst>
        </c:ser>
        <c:ser>
          <c:idx val="1"/>
          <c:order val="1"/>
          <c:tx>
            <c:strRef>
              <c:f>PREN!$C$1</c:f>
              <c:strCache>
                <c:ptCount val="1"/>
                <c:pt idx="0">
                  <c:v>DOSE_2</c:v>
                </c:pt>
              </c:strCache>
            </c:strRef>
          </c:tx>
          <c:spPr>
            <a:solidFill>
              <a:srgbClr val="FFC000"/>
            </a:solidFill>
            <a:ln>
              <a:noFill/>
            </a:ln>
            <a:effectLst/>
          </c:spPr>
          <c:invertIfNegative val="0"/>
          <c:cat>
            <c:numRef>
              <c:f>PREN!$A$2:$A$51</c:f>
              <c:numCache>
                <c:formatCode>m/d/yyyy</c:formatCode>
                <c:ptCount val="50"/>
                <c:pt idx="0">
                  <c:v>44713</c:v>
                </c:pt>
                <c:pt idx="1">
                  <c:v>44714</c:v>
                </c:pt>
                <c:pt idx="2">
                  <c:v>44715</c:v>
                </c:pt>
                <c:pt idx="3">
                  <c:v>44716</c:v>
                </c:pt>
                <c:pt idx="4">
                  <c:v>44717</c:v>
                </c:pt>
                <c:pt idx="5">
                  <c:v>44718</c:v>
                </c:pt>
                <c:pt idx="6">
                  <c:v>44719</c:v>
                </c:pt>
                <c:pt idx="7">
                  <c:v>44720</c:v>
                </c:pt>
                <c:pt idx="8">
                  <c:v>44721</c:v>
                </c:pt>
                <c:pt idx="9">
                  <c:v>44722</c:v>
                </c:pt>
                <c:pt idx="10">
                  <c:v>44723</c:v>
                </c:pt>
                <c:pt idx="11">
                  <c:v>44724</c:v>
                </c:pt>
                <c:pt idx="12">
                  <c:v>44725</c:v>
                </c:pt>
                <c:pt idx="13">
                  <c:v>44726</c:v>
                </c:pt>
                <c:pt idx="14">
                  <c:v>44727</c:v>
                </c:pt>
                <c:pt idx="15">
                  <c:v>44728</c:v>
                </c:pt>
                <c:pt idx="16">
                  <c:v>44729</c:v>
                </c:pt>
                <c:pt idx="17">
                  <c:v>44730</c:v>
                </c:pt>
                <c:pt idx="18">
                  <c:v>44731</c:v>
                </c:pt>
                <c:pt idx="19">
                  <c:v>44732</c:v>
                </c:pt>
                <c:pt idx="20">
                  <c:v>44733</c:v>
                </c:pt>
                <c:pt idx="21">
                  <c:v>44734</c:v>
                </c:pt>
                <c:pt idx="22">
                  <c:v>44735</c:v>
                </c:pt>
                <c:pt idx="23">
                  <c:v>44736</c:v>
                </c:pt>
                <c:pt idx="24">
                  <c:v>44737</c:v>
                </c:pt>
                <c:pt idx="25">
                  <c:v>44738</c:v>
                </c:pt>
                <c:pt idx="26">
                  <c:v>44739</c:v>
                </c:pt>
                <c:pt idx="27">
                  <c:v>44740</c:v>
                </c:pt>
                <c:pt idx="28">
                  <c:v>44741</c:v>
                </c:pt>
                <c:pt idx="29">
                  <c:v>44742</c:v>
                </c:pt>
                <c:pt idx="30">
                  <c:v>44743</c:v>
                </c:pt>
                <c:pt idx="31">
                  <c:v>44744</c:v>
                </c:pt>
                <c:pt idx="32">
                  <c:v>44745</c:v>
                </c:pt>
                <c:pt idx="33">
                  <c:v>44746</c:v>
                </c:pt>
                <c:pt idx="34">
                  <c:v>44747</c:v>
                </c:pt>
                <c:pt idx="35">
                  <c:v>44748</c:v>
                </c:pt>
                <c:pt idx="36">
                  <c:v>44749</c:v>
                </c:pt>
                <c:pt idx="37">
                  <c:v>44750</c:v>
                </c:pt>
                <c:pt idx="38">
                  <c:v>44751</c:v>
                </c:pt>
                <c:pt idx="39">
                  <c:v>44752</c:v>
                </c:pt>
                <c:pt idx="40">
                  <c:v>44753</c:v>
                </c:pt>
                <c:pt idx="41">
                  <c:v>44754</c:v>
                </c:pt>
                <c:pt idx="42">
                  <c:v>44755</c:v>
                </c:pt>
                <c:pt idx="43">
                  <c:v>44756</c:v>
                </c:pt>
                <c:pt idx="44">
                  <c:v>44757</c:v>
                </c:pt>
                <c:pt idx="45">
                  <c:v>44758</c:v>
                </c:pt>
                <c:pt idx="46">
                  <c:v>44759</c:v>
                </c:pt>
                <c:pt idx="47">
                  <c:v>44760</c:v>
                </c:pt>
                <c:pt idx="48">
                  <c:v>44761</c:v>
                </c:pt>
                <c:pt idx="49">
                  <c:v>44762</c:v>
                </c:pt>
              </c:numCache>
            </c:numRef>
          </c:cat>
          <c:val>
            <c:numRef>
              <c:f>PREN!$C$2:$C$51</c:f>
              <c:numCache>
                <c:formatCode>General</c:formatCode>
                <c:ptCount val="50"/>
                <c:pt idx="0">
                  <c:v>11</c:v>
                </c:pt>
                <c:pt idx="1">
                  <c:v>2</c:v>
                </c:pt>
                <c:pt idx="2">
                  <c:v>13</c:v>
                </c:pt>
                <c:pt idx="3">
                  <c:v>4</c:v>
                </c:pt>
                <c:pt idx="5">
                  <c:v>11</c:v>
                </c:pt>
                <c:pt idx="6">
                  <c:v>3</c:v>
                </c:pt>
                <c:pt idx="7">
                  <c:v>10</c:v>
                </c:pt>
                <c:pt idx="8">
                  <c:v>4</c:v>
                </c:pt>
                <c:pt idx="9">
                  <c:v>14</c:v>
                </c:pt>
                <c:pt idx="10">
                  <c:v>2</c:v>
                </c:pt>
                <c:pt idx="11">
                  <c:v>2</c:v>
                </c:pt>
                <c:pt idx="12">
                  <c:v>7</c:v>
                </c:pt>
                <c:pt idx="13">
                  <c:v>14</c:v>
                </c:pt>
                <c:pt idx="14">
                  <c:v>4</c:v>
                </c:pt>
                <c:pt idx="15">
                  <c:v>15</c:v>
                </c:pt>
                <c:pt idx="16">
                  <c:v>12</c:v>
                </c:pt>
                <c:pt idx="17">
                  <c:v>1</c:v>
                </c:pt>
                <c:pt idx="19">
                  <c:v>20</c:v>
                </c:pt>
                <c:pt idx="20">
                  <c:v>8</c:v>
                </c:pt>
                <c:pt idx="21">
                  <c:v>5</c:v>
                </c:pt>
                <c:pt idx="22">
                  <c:v>14</c:v>
                </c:pt>
                <c:pt idx="23">
                  <c:v>14</c:v>
                </c:pt>
                <c:pt idx="24">
                  <c:v>7</c:v>
                </c:pt>
                <c:pt idx="26">
                  <c:v>9</c:v>
                </c:pt>
                <c:pt idx="27">
                  <c:v>8</c:v>
                </c:pt>
                <c:pt idx="28">
                  <c:v>15</c:v>
                </c:pt>
                <c:pt idx="29">
                  <c:v>10</c:v>
                </c:pt>
                <c:pt idx="30">
                  <c:v>6</c:v>
                </c:pt>
                <c:pt idx="31">
                  <c:v>2</c:v>
                </c:pt>
                <c:pt idx="32">
                  <c:v>1</c:v>
                </c:pt>
                <c:pt idx="33">
                  <c:v>16</c:v>
                </c:pt>
                <c:pt idx="34">
                  <c:v>11</c:v>
                </c:pt>
                <c:pt idx="35">
                  <c:v>7</c:v>
                </c:pt>
                <c:pt idx="36">
                  <c:v>10</c:v>
                </c:pt>
                <c:pt idx="37">
                  <c:v>16</c:v>
                </c:pt>
                <c:pt idx="38">
                  <c:v>6</c:v>
                </c:pt>
                <c:pt idx="39">
                  <c:v>3</c:v>
                </c:pt>
                <c:pt idx="40">
                  <c:v>9</c:v>
                </c:pt>
                <c:pt idx="41">
                  <c:v>13</c:v>
                </c:pt>
                <c:pt idx="42">
                  <c:v>21</c:v>
                </c:pt>
                <c:pt idx="43">
                  <c:v>9</c:v>
                </c:pt>
                <c:pt idx="44">
                  <c:v>18</c:v>
                </c:pt>
                <c:pt idx="45">
                  <c:v>19</c:v>
                </c:pt>
                <c:pt idx="46">
                  <c:v>3</c:v>
                </c:pt>
                <c:pt idx="47">
                  <c:v>16</c:v>
                </c:pt>
                <c:pt idx="48">
                  <c:v>18</c:v>
                </c:pt>
                <c:pt idx="49">
                  <c:v>16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8829-4081-B144-6B97B6A542A9}"/>
            </c:ext>
          </c:extLst>
        </c:ser>
        <c:ser>
          <c:idx val="2"/>
          <c:order val="2"/>
          <c:tx>
            <c:strRef>
              <c:f>PREN!$D$1</c:f>
              <c:strCache>
                <c:ptCount val="1"/>
                <c:pt idx="0">
                  <c:v>DOSE_3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cat>
            <c:numRef>
              <c:f>PREN!$A$2:$A$51</c:f>
              <c:numCache>
                <c:formatCode>m/d/yyyy</c:formatCode>
                <c:ptCount val="50"/>
                <c:pt idx="0">
                  <c:v>44713</c:v>
                </c:pt>
                <c:pt idx="1">
                  <c:v>44714</c:v>
                </c:pt>
                <c:pt idx="2">
                  <c:v>44715</c:v>
                </c:pt>
                <c:pt idx="3">
                  <c:v>44716</c:v>
                </c:pt>
                <c:pt idx="4">
                  <c:v>44717</c:v>
                </c:pt>
                <c:pt idx="5">
                  <c:v>44718</c:v>
                </c:pt>
                <c:pt idx="6">
                  <c:v>44719</c:v>
                </c:pt>
                <c:pt idx="7">
                  <c:v>44720</c:v>
                </c:pt>
                <c:pt idx="8">
                  <c:v>44721</c:v>
                </c:pt>
                <c:pt idx="9">
                  <c:v>44722</c:v>
                </c:pt>
                <c:pt idx="10">
                  <c:v>44723</c:v>
                </c:pt>
                <c:pt idx="11">
                  <c:v>44724</c:v>
                </c:pt>
                <c:pt idx="12">
                  <c:v>44725</c:v>
                </c:pt>
                <c:pt idx="13">
                  <c:v>44726</c:v>
                </c:pt>
                <c:pt idx="14">
                  <c:v>44727</c:v>
                </c:pt>
                <c:pt idx="15">
                  <c:v>44728</c:v>
                </c:pt>
                <c:pt idx="16">
                  <c:v>44729</c:v>
                </c:pt>
                <c:pt idx="17">
                  <c:v>44730</c:v>
                </c:pt>
                <c:pt idx="18">
                  <c:v>44731</c:v>
                </c:pt>
                <c:pt idx="19">
                  <c:v>44732</c:v>
                </c:pt>
                <c:pt idx="20">
                  <c:v>44733</c:v>
                </c:pt>
                <c:pt idx="21">
                  <c:v>44734</c:v>
                </c:pt>
                <c:pt idx="22">
                  <c:v>44735</c:v>
                </c:pt>
                <c:pt idx="23">
                  <c:v>44736</c:v>
                </c:pt>
                <c:pt idx="24">
                  <c:v>44737</c:v>
                </c:pt>
                <c:pt idx="25">
                  <c:v>44738</c:v>
                </c:pt>
                <c:pt idx="26">
                  <c:v>44739</c:v>
                </c:pt>
                <c:pt idx="27">
                  <c:v>44740</c:v>
                </c:pt>
                <c:pt idx="28">
                  <c:v>44741</c:v>
                </c:pt>
                <c:pt idx="29">
                  <c:v>44742</c:v>
                </c:pt>
                <c:pt idx="30">
                  <c:v>44743</c:v>
                </c:pt>
                <c:pt idx="31">
                  <c:v>44744</c:v>
                </c:pt>
                <c:pt idx="32">
                  <c:v>44745</c:v>
                </c:pt>
                <c:pt idx="33">
                  <c:v>44746</c:v>
                </c:pt>
                <c:pt idx="34">
                  <c:v>44747</c:v>
                </c:pt>
                <c:pt idx="35">
                  <c:v>44748</c:v>
                </c:pt>
                <c:pt idx="36">
                  <c:v>44749</c:v>
                </c:pt>
                <c:pt idx="37">
                  <c:v>44750</c:v>
                </c:pt>
                <c:pt idx="38">
                  <c:v>44751</c:v>
                </c:pt>
                <c:pt idx="39">
                  <c:v>44752</c:v>
                </c:pt>
                <c:pt idx="40">
                  <c:v>44753</c:v>
                </c:pt>
                <c:pt idx="41">
                  <c:v>44754</c:v>
                </c:pt>
                <c:pt idx="42">
                  <c:v>44755</c:v>
                </c:pt>
                <c:pt idx="43">
                  <c:v>44756</c:v>
                </c:pt>
                <c:pt idx="44">
                  <c:v>44757</c:v>
                </c:pt>
                <c:pt idx="45">
                  <c:v>44758</c:v>
                </c:pt>
                <c:pt idx="46">
                  <c:v>44759</c:v>
                </c:pt>
                <c:pt idx="47">
                  <c:v>44760</c:v>
                </c:pt>
                <c:pt idx="48">
                  <c:v>44761</c:v>
                </c:pt>
                <c:pt idx="49">
                  <c:v>44762</c:v>
                </c:pt>
              </c:numCache>
            </c:numRef>
          </c:cat>
          <c:val>
            <c:numRef>
              <c:f>PREN!$D$2:$D$51</c:f>
              <c:numCache>
                <c:formatCode>General</c:formatCode>
                <c:ptCount val="50"/>
                <c:pt idx="0">
                  <c:v>135</c:v>
                </c:pt>
                <c:pt idx="1">
                  <c:v>52</c:v>
                </c:pt>
                <c:pt idx="2">
                  <c:v>128</c:v>
                </c:pt>
                <c:pt idx="3">
                  <c:v>55</c:v>
                </c:pt>
                <c:pt idx="4">
                  <c:v>36</c:v>
                </c:pt>
                <c:pt idx="5">
                  <c:v>137</c:v>
                </c:pt>
                <c:pt idx="6">
                  <c:v>86</c:v>
                </c:pt>
                <c:pt idx="7">
                  <c:v>108</c:v>
                </c:pt>
                <c:pt idx="8">
                  <c:v>100</c:v>
                </c:pt>
                <c:pt idx="9">
                  <c:v>116</c:v>
                </c:pt>
                <c:pt idx="10">
                  <c:v>55</c:v>
                </c:pt>
                <c:pt idx="11">
                  <c:v>32</c:v>
                </c:pt>
                <c:pt idx="12">
                  <c:v>144</c:v>
                </c:pt>
                <c:pt idx="13">
                  <c:v>105</c:v>
                </c:pt>
                <c:pt idx="14">
                  <c:v>98</c:v>
                </c:pt>
                <c:pt idx="15">
                  <c:v>108</c:v>
                </c:pt>
                <c:pt idx="16">
                  <c:v>107</c:v>
                </c:pt>
                <c:pt idx="17">
                  <c:v>62</c:v>
                </c:pt>
                <c:pt idx="18">
                  <c:v>52</c:v>
                </c:pt>
                <c:pt idx="19">
                  <c:v>126</c:v>
                </c:pt>
                <c:pt idx="20">
                  <c:v>144</c:v>
                </c:pt>
                <c:pt idx="21">
                  <c:v>110</c:v>
                </c:pt>
                <c:pt idx="22">
                  <c:v>158</c:v>
                </c:pt>
                <c:pt idx="23">
                  <c:v>139</c:v>
                </c:pt>
                <c:pt idx="24">
                  <c:v>82</c:v>
                </c:pt>
                <c:pt idx="25">
                  <c:v>56</c:v>
                </c:pt>
                <c:pt idx="26">
                  <c:v>187</c:v>
                </c:pt>
                <c:pt idx="27">
                  <c:v>180</c:v>
                </c:pt>
                <c:pt idx="28">
                  <c:v>154</c:v>
                </c:pt>
                <c:pt idx="29">
                  <c:v>159</c:v>
                </c:pt>
                <c:pt idx="30">
                  <c:v>128</c:v>
                </c:pt>
                <c:pt idx="31">
                  <c:v>84</c:v>
                </c:pt>
                <c:pt idx="32">
                  <c:v>53</c:v>
                </c:pt>
                <c:pt idx="33">
                  <c:v>184</c:v>
                </c:pt>
                <c:pt idx="34">
                  <c:v>154</c:v>
                </c:pt>
                <c:pt idx="35">
                  <c:v>214</c:v>
                </c:pt>
                <c:pt idx="36">
                  <c:v>153</c:v>
                </c:pt>
                <c:pt idx="37">
                  <c:v>144</c:v>
                </c:pt>
                <c:pt idx="38">
                  <c:v>98</c:v>
                </c:pt>
                <c:pt idx="39">
                  <c:v>51</c:v>
                </c:pt>
                <c:pt idx="40">
                  <c:v>175</c:v>
                </c:pt>
                <c:pt idx="41">
                  <c:v>187</c:v>
                </c:pt>
                <c:pt idx="42">
                  <c:v>214</c:v>
                </c:pt>
                <c:pt idx="43">
                  <c:v>177</c:v>
                </c:pt>
                <c:pt idx="44">
                  <c:v>178</c:v>
                </c:pt>
                <c:pt idx="45">
                  <c:v>83</c:v>
                </c:pt>
                <c:pt idx="46">
                  <c:v>39</c:v>
                </c:pt>
                <c:pt idx="47">
                  <c:v>159</c:v>
                </c:pt>
                <c:pt idx="48">
                  <c:v>155</c:v>
                </c:pt>
                <c:pt idx="49">
                  <c:v>143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8829-4081-B144-6B97B6A542A9}"/>
            </c:ext>
          </c:extLst>
        </c:ser>
        <c:ser>
          <c:idx val="3"/>
          <c:order val="3"/>
          <c:tx>
            <c:strRef>
              <c:f>PREN!$E$1</c:f>
              <c:strCache>
                <c:ptCount val="1"/>
                <c:pt idx="0">
                  <c:v>DOSE_4</c:v>
                </c:pt>
              </c:strCache>
            </c:strRef>
          </c:tx>
          <c:spPr>
            <a:solidFill>
              <a:srgbClr val="00B0F0"/>
            </a:solidFill>
            <a:ln>
              <a:noFill/>
            </a:ln>
            <a:effectLst/>
          </c:spPr>
          <c:invertIfNegative val="0"/>
          <c:cat>
            <c:numRef>
              <c:f>PREN!$A$2:$A$51</c:f>
              <c:numCache>
                <c:formatCode>m/d/yyyy</c:formatCode>
                <c:ptCount val="50"/>
                <c:pt idx="0">
                  <c:v>44713</c:v>
                </c:pt>
                <c:pt idx="1">
                  <c:v>44714</c:v>
                </c:pt>
                <c:pt idx="2">
                  <c:v>44715</c:v>
                </c:pt>
                <c:pt idx="3">
                  <c:v>44716</c:v>
                </c:pt>
                <c:pt idx="4">
                  <c:v>44717</c:v>
                </c:pt>
                <c:pt idx="5">
                  <c:v>44718</c:v>
                </c:pt>
                <c:pt idx="6">
                  <c:v>44719</c:v>
                </c:pt>
                <c:pt idx="7">
                  <c:v>44720</c:v>
                </c:pt>
                <c:pt idx="8">
                  <c:v>44721</c:v>
                </c:pt>
                <c:pt idx="9">
                  <c:v>44722</c:v>
                </c:pt>
                <c:pt idx="10">
                  <c:v>44723</c:v>
                </c:pt>
                <c:pt idx="11">
                  <c:v>44724</c:v>
                </c:pt>
                <c:pt idx="12">
                  <c:v>44725</c:v>
                </c:pt>
                <c:pt idx="13">
                  <c:v>44726</c:v>
                </c:pt>
                <c:pt idx="14">
                  <c:v>44727</c:v>
                </c:pt>
                <c:pt idx="15">
                  <c:v>44728</c:v>
                </c:pt>
                <c:pt idx="16">
                  <c:v>44729</c:v>
                </c:pt>
                <c:pt idx="17">
                  <c:v>44730</c:v>
                </c:pt>
                <c:pt idx="18">
                  <c:v>44731</c:v>
                </c:pt>
                <c:pt idx="19">
                  <c:v>44732</c:v>
                </c:pt>
                <c:pt idx="20">
                  <c:v>44733</c:v>
                </c:pt>
                <c:pt idx="21">
                  <c:v>44734</c:v>
                </c:pt>
                <c:pt idx="22">
                  <c:v>44735</c:v>
                </c:pt>
                <c:pt idx="23">
                  <c:v>44736</c:v>
                </c:pt>
                <c:pt idx="24">
                  <c:v>44737</c:v>
                </c:pt>
                <c:pt idx="25">
                  <c:v>44738</c:v>
                </c:pt>
                <c:pt idx="26">
                  <c:v>44739</c:v>
                </c:pt>
                <c:pt idx="27">
                  <c:v>44740</c:v>
                </c:pt>
                <c:pt idx="28">
                  <c:v>44741</c:v>
                </c:pt>
                <c:pt idx="29">
                  <c:v>44742</c:v>
                </c:pt>
                <c:pt idx="30">
                  <c:v>44743</c:v>
                </c:pt>
                <c:pt idx="31">
                  <c:v>44744</c:v>
                </c:pt>
                <c:pt idx="32">
                  <c:v>44745</c:v>
                </c:pt>
                <c:pt idx="33">
                  <c:v>44746</c:v>
                </c:pt>
                <c:pt idx="34">
                  <c:v>44747</c:v>
                </c:pt>
                <c:pt idx="35">
                  <c:v>44748</c:v>
                </c:pt>
                <c:pt idx="36">
                  <c:v>44749</c:v>
                </c:pt>
                <c:pt idx="37">
                  <c:v>44750</c:v>
                </c:pt>
                <c:pt idx="38">
                  <c:v>44751</c:v>
                </c:pt>
                <c:pt idx="39">
                  <c:v>44752</c:v>
                </c:pt>
                <c:pt idx="40">
                  <c:v>44753</c:v>
                </c:pt>
                <c:pt idx="41">
                  <c:v>44754</c:v>
                </c:pt>
                <c:pt idx="42">
                  <c:v>44755</c:v>
                </c:pt>
                <c:pt idx="43">
                  <c:v>44756</c:v>
                </c:pt>
                <c:pt idx="44">
                  <c:v>44757</c:v>
                </c:pt>
                <c:pt idx="45">
                  <c:v>44758</c:v>
                </c:pt>
                <c:pt idx="46">
                  <c:v>44759</c:v>
                </c:pt>
                <c:pt idx="47">
                  <c:v>44760</c:v>
                </c:pt>
                <c:pt idx="48">
                  <c:v>44761</c:v>
                </c:pt>
                <c:pt idx="49">
                  <c:v>44762</c:v>
                </c:pt>
              </c:numCache>
            </c:numRef>
          </c:cat>
          <c:val>
            <c:numRef>
              <c:f>PREN!$E$2:$E$51</c:f>
              <c:numCache>
                <c:formatCode>General</c:formatCode>
                <c:ptCount val="50"/>
                <c:pt idx="0">
                  <c:v>456</c:v>
                </c:pt>
                <c:pt idx="1">
                  <c:v>24</c:v>
                </c:pt>
                <c:pt idx="2">
                  <c:v>283</c:v>
                </c:pt>
                <c:pt idx="3">
                  <c:v>77</c:v>
                </c:pt>
                <c:pt idx="4">
                  <c:v>17</c:v>
                </c:pt>
                <c:pt idx="5">
                  <c:v>233</c:v>
                </c:pt>
                <c:pt idx="6">
                  <c:v>221</c:v>
                </c:pt>
                <c:pt idx="7">
                  <c:v>200</c:v>
                </c:pt>
                <c:pt idx="8">
                  <c:v>150</c:v>
                </c:pt>
                <c:pt idx="9">
                  <c:v>464</c:v>
                </c:pt>
                <c:pt idx="10">
                  <c:v>269</c:v>
                </c:pt>
                <c:pt idx="11">
                  <c:v>52</c:v>
                </c:pt>
                <c:pt idx="12">
                  <c:v>498</c:v>
                </c:pt>
                <c:pt idx="13">
                  <c:v>373</c:v>
                </c:pt>
                <c:pt idx="14">
                  <c:v>379</c:v>
                </c:pt>
                <c:pt idx="15">
                  <c:v>394</c:v>
                </c:pt>
                <c:pt idx="16">
                  <c:v>319</c:v>
                </c:pt>
                <c:pt idx="17">
                  <c:v>137</c:v>
                </c:pt>
                <c:pt idx="18">
                  <c:v>31</c:v>
                </c:pt>
                <c:pt idx="19">
                  <c:v>380</c:v>
                </c:pt>
                <c:pt idx="20">
                  <c:v>324</c:v>
                </c:pt>
                <c:pt idx="21">
                  <c:v>256</c:v>
                </c:pt>
                <c:pt idx="22">
                  <c:v>430</c:v>
                </c:pt>
                <c:pt idx="23">
                  <c:v>399</c:v>
                </c:pt>
                <c:pt idx="24">
                  <c:v>200</c:v>
                </c:pt>
                <c:pt idx="25">
                  <c:v>49</c:v>
                </c:pt>
                <c:pt idx="26">
                  <c:v>409</c:v>
                </c:pt>
                <c:pt idx="27">
                  <c:v>271</c:v>
                </c:pt>
                <c:pt idx="28">
                  <c:v>299</c:v>
                </c:pt>
                <c:pt idx="29">
                  <c:v>265</c:v>
                </c:pt>
                <c:pt idx="30">
                  <c:v>310</c:v>
                </c:pt>
                <c:pt idx="31">
                  <c:v>132</c:v>
                </c:pt>
                <c:pt idx="32">
                  <c:v>51</c:v>
                </c:pt>
                <c:pt idx="33">
                  <c:v>448</c:v>
                </c:pt>
                <c:pt idx="34">
                  <c:v>369</c:v>
                </c:pt>
                <c:pt idx="35">
                  <c:v>487</c:v>
                </c:pt>
                <c:pt idx="36">
                  <c:v>437</c:v>
                </c:pt>
                <c:pt idx="37">
                  <c:v>545</c:v>
                </c:pt>
                <c:pt idx="38">
                  <c:v>238</c:v>
                </c:pt>
                <c:pt idx="39">
                  <c:v>66</c:v>
                </c:pt>
                <c:pt idx="40">
                  <c:v>725</c:v>
                </c:pt>
                <c:pt idx="41">
                  <c:v>1126</c:v>
                </c:pt>
                <c:pt idx="42">
                  <c:v>3807</c:v>
                </c:pt>
                <c:pt idx="43">
                  <c:v>4306</c:v>
                </c:pt>
                <c:pt idx="44">
                  <c:v>2416</c:v>
                </c:pt>
                <c:pt idx="45">
                  <c:v>911</c:v>
                </c:pt>
                <c:pt idx="46">
                  <c:v>320</c:v>
                </c:pt>
                <c:pt idx="47">
                  <c:v>2233</c:v>
                </c:pt>
                <c:pt idx="48">
                  <c:v>1977</c:v>
                </c:pt>
                <c:pt idx="49">
                  <c:v>1299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8829-4081-B144-6B97B6A542A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568688000"/>
        <c:axId val="563717824"/>
      </c:barChart>
      <c:dateAx>
        <c:axId val="568688000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63717824"/>
        <c:crosses val="autoZero"/>
        <c:auto val="1"/>
        <c:lblOffset val="100"/>
        <c:baseTimeUnit val="days"/>
      </c:dateAx>
      <c:valAx>
        <c:axId val="56371782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6868800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'TERZE E QUARTE'!$B$1</c:f>
              <c:strCache>
                <c:ptCount val="1"/>
                <c:pt idx="0">
                  <c:v>DOSE_3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cat>
            <c:numRef>
              <c:f>'TERZE E QUARTE'!$A$2:$A$21</c:f>
              <c:numCache>
                <c:formatCode>m/d/yyyy</c:formatCode>
                <c:ptCount val="20"/>
                <c:pt idx="0">
                  <c:v>44743</c:v>
                </c:pt>
                <c:pt idx="1">
                  <c:v>44744</c:v>
                </c:pt>
                <c:pt idx="2">
                  <c:v>44745</c:v>
                </c:pt>
                <c:pt idx="3">
                  <c:v>44746</c:v>
                </c:pt>
                <c:pt idx="4">
                  <c:v>44747</c:v>
                </c:pt>
                <c:pt idx="5">
                  <c:v>44748</c:v>
                </c:pt>
                <c:pt idx="6">
                  <c:v>44749</c:v>
                </c:pt>
                <c:pt idx="7">
                  <c:v>44750</c:v>
                </c:pt>
                <c:pt idx="8">
                  <c:v>44751</c:v>
                </c:pt>
                <c:pt idx="9">
                  <c:v>44752</c:v>
                </c:pt>
                <c:pt idx="10">
                  <c:v>44753</c:v>
                </c:pt>
                <c:pt idx="11">
                  <c:v>44754</c:v>
                </c:pt>
                <c:pt idx="12">
                  <c:v>44755</c:v>
                </c:pt>
                <c:pt idx="13">
                  <c:v>44756</c:v>
                </c:pt>
                <c:pt idx="14">
                  <c:v>44757</c:v>
                </c:pt>
                <c:pt idx="15">
                  <c:v>44758</c:v>
                </c:pt>
                <c:pt idx="16">
                  <c:v>44759</c:v>
                </c:pt>
                <c:pt idx="17">
                  <c:v>44760</c:v>
                </c:pt>
                <c:pt idx="18">
                  <c:v>44761</c:v>
                </c:pt>
                <c:pt idx="19">
                  <c:v>44762</c:v>
                </c:pt>
              </c:numCache>
            </c:numRef>
          </c:cat>
          <c:val>
            <c:numRef>
              <c:f>'TERZE E QUARTE'!$B$2:$B$21</c:f>
              <c:numCache>
                <c:formatCode>General</c:formatCode>
                <c:ptCount val="20"/>
                <c:pt idx="0">
                  <c:v>128</c:v>
                </c:pt>
                <c:pt idx="1">
                  <c:v>84</c:v>
                </c:pt>
                <c:pt idx="2">
                  <c:v>53</c:v>
                </c:pt>
                <c:pt idx="3">
                  <c:v>184</c:v>
                </c:pt>
                <c:pt idx="4">
                  <c:v>154</c:v>
                </c:pt>
                <c:pt idx="5">
                  <c:v>214</c:v>
                </c:pt>
                <c:pt idx="6">
                  <c:v>153</c:v>
                </c:pt>
                <c:pt idx="7">
                  <c:v>144</c:v>
                </c:pt>
                <c:pt idx="8">
                  <c:v>98</c:v>
                </c:pt>
                <c:pt idx="9">
                  <c:v>51</c:v>
                </c:pt>
                <c:pt idx="10">
                  <c:v>175</c:v>
                </c:pt>
                <c:pt idx="11">
                  <c:v>187</c:v>
                </c:pt>
                <c:pt idx="12">
                  <c:v>214</c:v>
                </c:pt>
                <c:pt idx="13">
                  <c:v>177</c:v>
                </c:pt>
                <c:pt idx="14">
                  <c:v>178</c:v>
                </c:pt>
                <c:pt idx="15">
                  <c:v>83</c:v>
                </c:pt>
                <c:pt idx="16">
                  <c:v>39</c:v>
                </c:pt>
                <c:pt idx="17">
                  <c:v>159</c:v>
                </c:pt>
                <c:pt idx="18">
                  <c:v>155</c:v>
                </c:pt>
                <c:pt idx="19">
                  <c:v>143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6C7-40CD-9B0E-F7C4C0EF3F84}"/>
            </c:ext>
          </c:extLst>
        </c:ser>
        <c:ser>
          <c:idx val="1"/>
          <c:order val="1"/>
          <c:tx>
            <c:strRef>
              <c:f>'TERZE E QUARTE'!$C$1</c:f>
              <c:strCache>
                <c:ptCount val="1"/>
                <c:pt idx="0">
                  <c:v>DOSE_4</c:v>
                </c:pt>
              </c:strCache>
            </c:strRef>
          </c:tx>
          <c:spPr>
            <a:solidFill>
              <a:srgbClr val="00B0F0"/>
            </a:solidFill>
            <a:ln>
              <a:noFill/>
            </a:ln>
            <a:effectLst/>
          </c:spPr>
          <c:invertIfNegative val="0"/>
          <c:cat>
            <c:numRef>
              <c:f>'TERZE E QUARTE'!$A$2:$A$21</c:f>
              <c:numCache>
                <c:formatCode>m/d/yyyy</c:formatCode>
                <c:ptCount val="20"/>
                <c:pt idx="0">
                  <c:v>44743</c:v>
                </c:pt>
                <c:pt idx="1">
                  <c:v>44744</c:v>
                </c:pt>
                <c:pt idx="2">
                  <c:v>44745</c:v>
                </c:pt>
                <c:pt idx="3">
                  <c:v>44746</c:v>
                </c:pt>
                <c:pt idx="4">
                  <c:v>44747</c:v>
                </c:pt>
                <c:pt idx="5">
                  <c:v>44748</c:v>
                </c:pt>
                <c:pt idx="6">
                  <c:v>44749</c:v>
                </c:pt>
                <c:pt idx="7">
                  <c:v>44750</c:v>
                </c:pt>
                <c:pt idx="8">
                  <c:v>44751</c:v>
                </c:pt>
                <c:pt idx="9">
                  <c:v>44752</c:v>
                </c:pt>
                <c:pt idx="10">
                  <c:v>44753</c:v>
                </c:pt>
                <c:pt idx="11">
                  <c:v>44754</c:v>
                </c:pt>
                <c:pt idx="12">
                  <c:v>44755</c:v>
                </c:pt>
                <c:pt idx="13">
                  <c:v>44756</c:v>
                </c:pt>
                <c:pt idx="14">
                  <c:v>44757</c:v>
                </c:pt>
                <c:pt idx="15">
                  <c:v>44758</c:v>
                </c:pt>
                <c:pt idx="16">
                  <c:v>44759</c:v>
                </c:pt>
                <c:pt idx="17">
                  <c:v>44760</c:v>
                </c:pt>
                <c:pt idx="18">
                  <c:v>44761</c:v>
                </c:pt>
                <c:pt idx="19">
                  <c:v>44762</c:v>
                </c:pt>
              </c:numCache>
            </c:numRef>
          </c:cat>
          <c:val>
            <c:numRef>
              <c:f>'TERZE E QUARTE'!$C$2:$C$21</c:f>
              <c:numCache>
                <c:formatCode>General</c:formatCode>
                <c:ptCount val="20"/>
                <c:pt idx="0">
                  <c:v>310</c:v>
                </c:pt>
                <c:pt idx="1">
                  <c:v>132</c:v>
                </c:pt>
                <c:pt idx="2">
                  <c:v>51</c:v>
                </c:pt>
                <c:pt idx="3">
                  <c:v>448</c:v>
                </c:pt>
                <c:pt idx="4">
                  <c:v>369</c:v>
                </c:pt>
                <c:pt idx="5">
                  <c:v>487</c:v>
                </c:pt>
                <c:pt idx="6">
                  <c:v>437</c:v>
                </c:pt>
                <c:pt idx="7">
                  <c:v>545</c:v>
                </c:pt>
                <c:pt idx="8">
                  <c:v>238</c:v>
                </c:pt>
                <c:pt idx="9">
                  <c:v>66</c:v>
                </c:pt>
                <c:pt idx="10">
                  <c:v>725</c:v>
                </c:pt>
                <c:pt idx="11">
                  <c:v>1126</c:v>
                </c:pt>
                <c:pt idx="12">
                  <c:v>3807</c:v>
                </c:pt>
                <c:pt idx="13">
                  <c:v>4306</c:v>
                </c:pt>
                <c:pt idx="14">
                  <c:v>2416</c:v>
                </c:pt>
                <c:pt idx="15">
                  <c:v>911</c:v>
                </c:pt>
                <c:pt idx="16">
                  <c:v>320</c:v>
                </c:pt>
                <c:pt idx="17">
                  <c:v>2233</c:v>
                </c:pt>
                <c:pt idx="18">
                  <c:v>1977</c:v>
                </c:pt>
                <c:pt idx="19">
                  <c:v>1299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6C7-40CD-9B0E-F7C4C0EF3F8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553956720"/>
        <c:axId val="553961640"/>
      </c:barChart>
      <c:dateAx>
        <c:axId val="553956720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53961640"/>
        <c:crosses val="autoZero"/>
        <c:auto val="1"/>
        <c:lblOffset val="100"/>
        <c:baseTimeUnit val="days"/>
      </c:dateAx>
      <c:valAx>
        <c:axId val="5539616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539567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311CD8-65FF-45A7-8758-D7262ECDF650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E1709CD-FF3F-47AB-99B4-3787BBEBB34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857033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12680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015775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971498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279988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Intestazione sezion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55165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10623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65060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609404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975849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822623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481679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C94CA5E6-207A-4207-8667-4825A9C7005C}" type="datetimeFigureOut">
              <a:rPr lang="it-IT" smtClean="0"/>
              <a:t>21/07/2022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3E1B14E-C078-4CAF-94C2-354209832CDB}" type="slidenum">
              <a:rPr lang="it-IT" smtClean="0"/>
              <a:t>‹N›</a:t>
            </a:fld>
            <a:endParaRPr lang="it-IT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153994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6" name="Rectangle 55">
            <a:extLst>
              <a:ext uri="{FF2B5EF4-FFF2-40B4-BE49-F238E27FC236}">
                <a16:creationId xmlns:a16="http://schemas.microsoft.com/office/drawing/2014/main" id="{9EF96A8B-E86D-4F3A-AA75-7B1E0891608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1" cy="633431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olo 1">
            <a:extLst>
              <a:ext uri="{FF2B5EF4-FFF2-40B4-BE49-F238E27FC236}">
                <a16:creationId xmlns:a16="http://schemas.microsoft.com/office/drawing/2014/main" id="{BB4A08B6-1C54-4EB4-8E04-95A7BB5F2F5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289753" y="657385"/>
            <a:ext cx="6253317" cy="3686015"/>
          </a:xfrm>
        </p:spPr>
        <p:txBody>
          <a:bodyPr>
            <a:normAutofit/>
          </a:bodyPr>
          <a:lstStyle/>
          <a:p>
            <a:pPr algn="ctr"/>
            <a:r>
              <a:rPr lang="it-IT" sz="6000" cap="small" dirty="0"/>
              <a:t>Aggiornamento andamento campagna vaccinale anti-</a:t>
            </a:r>
            <a:r>
              <a:rPr lang="it-IT" sz="6000" cap="small" dirty="0" err="1"/>
              <a:t>Covid</a:t>
            </a:r>
            <a:endParaRPr lang="it-IT" sz="6000" cap="small" dirty="0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BB3309B2-2689-4D0E-905F-4D946E10C0E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289753" y="4455621"/>
            <a:ext cx="6269347" cy="1238616"/>
          </a:xfrm>
        </p:spPr>
        <p:txBody>
          <a:bodyPr>
            <a:normAutofit/>
          </a:bodyPr>
          <a:lstStyle/>
          <a:p>
            <a:pPr algn="ctr"/>
            <a:r>
              <a:rPr lang="it-IT" dirty="0">
                <a:solidFill>
                  <a:schemeClr val="tx1">
                    <a:lumMod val="85000"/>
                    <a:lumOff val="15000"/>
                  </a:schemeClr>
                </a:solidFill>
              </a:rPr>
              <a:t>Ausl bologna</a:t>
            </a:r>
          </a:p>
          <a:p>
            <a:pPr algn="ctr"/>
            <a:r>
              <a:rPr lang="it-IT" dirty="0">
                <a:solidFill>
                  <a:schemeClr val="tx1">
                    <a:lumMod val="85000"/>
                    <a:lumOff val="15000"/>
                  </a:schemeClr>
                </a:solidFill>
              </a:rPr>
              <a:t>20 luglio 2022</a:t>
            </a:r>
          </a:p>
        </p:txBody>
      </p:sp>
      <p:pic>
        <p:nvPicPr>
          <p:cNvPr id="9" name="Immagine 8">
            <a:extLst>
              <a:ext uri="{FF2B5EF4-FFF2-40B4-BE49-F238E27FC236}">
                <a16:creationId xmlns:a16="http://schemas.microsoft.com/office/drawing/2014/main" id="{8486DB14-48B4-485A-954D-E0BE10BAECBA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167" r="84242"/>
          <a:stretch/>
        </p:blipFill>
        <p:spPr>
          <a:xfrm>
            <a:off x="633999" y="1049785"/>
            <a:ext cx="4001315" cy="4228803"/>
          </a:xfrm>
          <a:prstGeom prst="rect">
            <a:avLst/>
          </a:prstGeom>
        </p:spPr>
      </p:pic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D5F5B333-A567-4994-B69F-B3D6FFA109A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5447071" y="4343400"/>
            <a:ext cx="5636107" cy="0"/>
          </a:xfrm>
          <a:prstGeom prst="line">
            <a:avLst/>
          </a:prstGeom>
          <a:ln w="6350">
            <a:solidFill>
              <a:schemeClr val="tx2">
                <a:alpha val="9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>
            <a:extLst>
              <a:ext uri="{FF2B5EF4-FFF2-40B4-BE49-F238E27FC236}">
                <a16:creationId xmlns:a16="http://schemas.microsoft.com/office/drawing/2014/main" id="{ED78922C-0FA6-4876-B387-09E6D18A983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6E822080-05A0-4490-8404-A5C900C2C86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974268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7502A43-5FBE-4FA0-A71F-3CC86EBD3A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it-IT" cap="small" dirty="0"/>
              <a:t>Target quarta dose</a:t>
            </a:r>
          </a:p>
        </p:txBody>
      </p:sp>
      <p:graphicFrame>
        <p:nvGraphicFramePr>
          <p:cNvPr id="4" name="Segnaposto contenuto 3">
            <a:extLst>
              <a:ext uri="{FF2B5EF4-FFF2-40B4-BE49-F238E27FC236}">
                <a16:creationId xmlns:a16="http://schemas.microsoft.com/office/drawing/2014/main" id="{FCDBF0F9-F0AF-4067-B45B-7BB60326EAE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53420564"/>
              </p:ext>
            </p:extLst>
          </p:nvPr>
        </p:nvGraphicFramePr>
        <p:xfrm>
          <a:off x="1097280" y="2752548"/>
          <a:ext cx="10058400" cy="2166910"/>
        </p:xfrm>
        <a:graphic>
          <a:graphicData uri="http://schemas.openxmlformats.org/drawingml/2006/table">
            <a:tbl>
              <a:tblPr/>
              <a:tblGrid>
                <a:gridCol w="1257300">
                  <a:extLst>
                    <a:ext uri="{9D8B030D-6E8A-4147-A177-3AD203B41FA5}">
                      <a16:colId xmlns:a16="http://schemas.microsoft.com/office/drawing/2014/main" val="3070661429"/>
                    </a:ext>
                  </a:extLst>
                </a:gridCol>
                <a:gridCol w="1257300">
                  <a:extLst>
                    <a:ext uri="{9D8B030D-6E8A-4147-A177-3AD203B41FA5}">
                      <a16:colId xmlns:a16="http://schemas.microsoft.com/office/drawing/2014/main" val="440592136"/>
                    </a:ext>
                  </a:extLst>
                </a:gridCol>
                <a:gridCol w="1257300">
                  <a:extLst>
                    <a:ext uri="{9D8B030D-6E8A-4147-A177-3AD203B41FA5}">
                      <a16:colId xmlns:a16="http://schemas.microsoft.com/office/drawing/2014/main" val="726393532"/>
                    </a:ext>
                  </a:extLst>
                </a:gridCol>
                <a:gridCol w="1257300">
                  <a:extLst>
                    <a:ext uri="{9D8B030D-6E8A-4147-A177-3AD203B41FA5}">
                      <a16:colId xmlns:a16="http://schemas.microsoft.com/office/drawing/2014/main" val="2324725643"/>
                    </a:ext>
                  </a:extLst>
                </a:gridCol>
                <a:gridCol w="1257300">
                  <a:extLst>
                    <a:ext uri="{9D8B030D-6E8A-4147-A177-3AD203B41FA5}">
                      <a16:colId xmlns:a16="http://schemas.microsoft.com/office/drawing/2014/main" val="4273872385"/>
                    </a:ext>
                  </a:extLst>
                </a:gridCol>
                <a:gridCol w="1257300">
                  <a:extLst>
                    <a:ext uri="{9D8B030D-6E8A-4147-A177-3AD203B41FA5}">
                      <a16:colId xmlns:a16="http://schemas.microsoft.com/office/drawing/2014/main" val="1076842442"/>
                    </a:ext>
                  </a:extLst>
                </a:gridCol>
                <a:gridCol w="1257300">
                  <a:extLst>
                    <a:ext uri="{9D8B030D-6E8A-4147-A177-3AD203B41FA5}">
                      <a16:colId xmlns:a16="http://schemas.microsoft.com/office/drawing/2014/main" val="4141758466"/>
                    </a:ext>
                  </a:extLst>
                </a:gridCol>
                <a:gridCol w="1257300">
                  <a:extLst>
                    <a:ext uri="{9D8B030D-6E8A-4147-A177-3AD203B41FA5}">
                      <a16:colId xmlns:a16="http://schemas.microsoft.com/office/drawing/2014/main" val="3116488952"/>
                    </a:ext>
                  </a:extLst>
                </a:gridCol>
              </a:tblGrid>
              <a:tr h="333941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CATEGORIA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APPENNINO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BOLOGNA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EST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OVEST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RELASA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SAN LAZZARO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49304240"/>
                  </a:ext>
                </a:extLst>
              </a:tr>
              <a:tr h="333941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OVER_80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4613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34873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11698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6102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9160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6497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72943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3963329"/>
                  </a:ext>
                </a:extLst>
              </a:tr>
              <a:tr h="333941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70_79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5463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32596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13781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7066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10184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7492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76582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77536944"/>
                  </a:ext>
                </a:extLst>
              </a:tr>
              <a:tr h="333941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60_69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5947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36048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15177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8019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10861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7584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83636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97281709"/>
                  </a:ext>
                </a:extLst>
              </a:tr>
              <a:tr h="333941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FRAGILI 12_59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2655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18638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7951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3972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5210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3780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42206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55390527"/>
                  </a:ext>
                </a:extLst>
              </a:tr>
              <a:tr h="333941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18678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122155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48607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25159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35415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25353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275367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88570469"/>
                  </a:ext>
                </a:extLst>
              </a:tr>
            </a:tbl>
          </a:graphicData>
        </a:graphic>
      </p:graphicFrame>
      <p:sp>
        <p:nvSpPr>
          <p:cNvPr id="5" name="CasellaDiTesto 4">
            <a:extLst>
              <a:ext uri="{FF2B5EF4-FFF2-40B4-BE49-F238E27FC236}">
                <a16:creationId xmlns:a16="http://schemas.microsoft.com/office/drawing/2014/main" id="{2BF32E6A-5CE2-49B4-937C-971AE5E81862}"/>
              </a:ext>
            </a:extLst>
          </p:cNvPr>
          <p:cNvSpPr txBox="1"/>
          <p:nvPr/>
        </p:nvSpPr>
        <p:spPr>
          <a:xfrm>
            <a:off x="2266384" y="1982709"/>
            <a:ext cx="76592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cap="small" dirty="0"/>
              <a:t>Pazienti che hanno effettuato la terza dose, suddivisi per categoria e distretto.  </a:t>
            </a:r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9681F9C9-A701-451E-8C73-FF802B93EA3E}"/>
              </a:ext>
            </a:extLst>
          </p:cNvPr>
          <p:cNvSpPr txBox="1"/>
          <p:nvPr/>
        </p:nvSpPr>
        <p:spPr>
          <a:xfrm>
            <a:off x="2296864" y="5319965"/>
            <a:ext cx="76592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cap="small" dirty="0"/>
              <a:t>Il 75% (207530) circa è già candidabile per quarta dose nel mese di luglio.  </a:t>
            </a:r>
          </a:p>
        </p:txBody>
      </p:sp>
    </p:spTree>
    <p:extLst>
      <p:ext uri="{BB962C8B-B14F-4D97-AF65-F5344CB8AC3E}">
        <p14:creationId xmlns:p14="http://schemas.microsoft.com/office/powerpoint/2010/main" val="22189725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7502A43-5FBE-4FA0-A71F-3CC86EBD3A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it-IT" cap="small" dirty="0"/>
              <a:t>Quarte dosi erogate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2BF32E6A-5CE2-49B4-937C-971AE5E81862}"/>
              </a:ext>
            </a:extLst>
          </p:cNvPr>
          <p:cNvSpPr txBox="1"/>
          <p:nvPr/>
        </p:nvSpPr>
        <p:spPr>
          <a:xfrm>
            <a:off x="2053929" y="2078247"/>
            <a:ext cx="814510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cap="small" dirty="0"/>
              <a:t>Quarte dosi erogate dal 12/04/2022 al 20/07/2022 , suddivisi per categoria e distretto.  </a:t>
            </a:r>
          </a:p>
        </p:txBody>
      </p:sp>
      <p:graphicFrame>
        <p:nvGraphicFramePr>
          <p:cNvPr id="8" name="Segnaposto contenuto 7">
            <a:extLst>
              <a:ext uri="{FF2B5EF4-FFF2-40B4-BE49-F238E27FC236}">
                <a16:creationId xmlns:a16="http://schemas.microsoft.com/office/drawing/2014/main" id="{5AE67814-50A7-46A7-A345-F3AA8F3F05F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83331610"/>
              </p:ext>
            </p:extLst>
          </p:nvPr>
        </p:nvGraphicFramePr>
        <p:xfrm>
          <a:off x="1249378" y="2788467"/>
          <a:ext cx="9614780" cy="2054920"/>
        </p:xfrm>
        <a:graphic>
          <a:graphicData uri="http://schemas.openxmlformats.org/drawingml/2006/table">
            <a:tbl>
              <a:tblPr/>
              <a:tblGrid>
                <a:gridCol w="1350496">
                  <a:extLst>
                    <a:ext uri="{9D8B030D-6E8A-4147-A177-3AD203B41FA5}">
                      <a16:colId xmlns:a16="http://schemas.microsoft.com/office/drawing/2014/main" val="2412928661"/>
                    </a:ext>
                  </a:extLst>
                </a:gridCol>
                <a:gridCol w="1102993">
                  <a:extLst>
                    <a:ext uri="{9D8B030D-6E8A-4147-A177-3AD203B41FA5}">
                      <a16:colId xmlns:a16="http://schemas.microsoft.com/office/drawing/2014/main" val="3360733000"/>
                    </a:ext>
                  </a:extLst>
                </a:gridCol>
                <a:gridCol w="1041149">
                  <a:extLst>
                    <a:ext uri="{9D8B030D-6E8A-4147-A177-3AD203B41FA5}">
                      <a16:colId xmlns:a16="http://schemas.microsoft.com/office/drawing/2014/main" val="844715609"/>
                    </a:ext>
                  </a:extLst>
                </a:gridCol>
                <a:gridCol w="1140736">
                  <a:extLst>
                    <a:ext uri="{9D8B030D-6E8A-4147-A177-3AD203B41FA5}">
                      <a16:colId xmlns:a16="http://schemas.microsoft.com/office/drawing/2014/main" val="241499123"/>
                    </a:ext>
                  </a:extLst>
                </a:gridCol>
                <a:gridCol w="1312753">
                  <a:extLst>
                    <a:ext uri="{9D8B030D-6E8A-4147-A177-3AD203B41FA5}">
                      <a16:colId xmlns:a16="http://schemas.microsoft.com/office/drawing/2014/main" val="1786912620"/>
                    </a:ext>
                  </a:extLst>
                </a:gridCol>
                <a:gridCol w="1674891">
                  <a:extLst>
                    <a:ext uri="{9D8B030D-6E8A-4147-A177-3AD203B41FA5}">
                      <a16:colId xmlns:a16="http://schemas.microsoft.com/office/drawing/2014/main" val="3494804098"/>
                    </a:ext>
                  </a:extLst>
                </a:gridCol>
                <a:gridCol w="1327768">
                  <a:extLst>
                    <a:ext uri="{9D8B030D-6E8A-4147-A177-3AD203B41FA5}">
                      <a16:colId xmlns:a16="http://schemas.microsoft.com/office/drawing/2014/main" val="300109708"/>
                    </a:ext>
                  </a:extLst>
                </a:gridCol>
                <a:gridCol w="663994">
                  <a:extLst>
                    <a:ext uri="{9D8B030D-6E8A-4147-A177-3AD203B41FA5}">
                      <a16:colId xmlns:a16="http://schemas.microsoft.com/office/drawing/2014/main" val="1520114662"/>
                    </a:ext>
                  </a:extLst>
                </a:gridCol>
              </a:tblGrid>
              <a:tr h="311543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CATEGORIA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APPENNINO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BOLOGNA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EST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PIANURA OVEST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RENO LAVINO SAMOGGIA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SAN LAZZARO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64364249"/>
                  </a:ext>
                </a:extLst>
              </a:tr>
              <a:tr h="311543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OVER_80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1457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14962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4304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2328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3975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2677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29703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33344962"/>
                  </a:ext>
                </a:extLst>
              </a:tr>
              <a:tr h="311543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70_79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431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3633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1306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669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1030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745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7814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29553170"/>
                  </a:ext>
                </a:extLst>
              </a:tr>
              <a:tr h="311543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60_69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244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1972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730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414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546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373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4279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93553366"/>
                  </a:ext>
                </a:extLst>
              </a:tr>
              <a:tr h="311543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FRAGILI 12-59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46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418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122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74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60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777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46296279"/>
                  </a:ext>
                </a:extLst>
              </a:tr>
              <a:tr h="311543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4B084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2178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20985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6462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3468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5625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3855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42573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421068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45146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D3B95F-333D-48FA-A0FB-0000B69591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it-IT" cap="small" dirty="0"/>
              <a:t>Andamento prenotazioni</a:t>
            </a:r>
            <a:br>
              <a:rPr lang="it-IT" cap="small" dirty="0"/>
            </a:br>
            <a:r>
              <a:rPr lang="it-IT" sz="4400" cap="small" dirty="0"/>
              <a:t>dal 01/06/2022 al 20/07/2022</a:t>
            </a:r>
            <a:endParaRPr lang="it-IT" cap="small" dirty="0"/>
          </a:p>
        </p:txBody>
      </p:sp>
      <p:graphicFrame>
        <p:nvGraphicFramePr>
          <p:cNvPr id="5" name="Segnaposto contenuto 4">
            <a:extLst>
              <a:ext uri="{FF2B5EF4-FFF2-40B4-BE49-F238E27FC236}">
                <a16:creationId xmlns:a16="http://schemas.microsoft.com/office/drawing/2014/main" id="{2A579F90-529F-4505-95A9-5E0AF3CC604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34044863"/>
              </p:ext>
            </p:extLst>
          </p:nvPr>
        </p:nvGraphicFramePr>
        <p:xfrm>
          <a:off x="1096963" y="1846263"/>
          <a:ext cx="10058400" cy="40227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89050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D3B95F-333D-48FA-A0FB-0000B69591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it-IT" cap="small" dirty="0"/>
              <a:t>Focus prenotazioni dose 3 e 4</a:t>
            </a:r>
            <a:br>
              <a:rPr lang="it-IT" cap="small" dirty="0"/>
            </a:br>
            <a:r>
              <a:rPr lang="it-IT" sz="4400" cap="small" dirty="0"/>
              <a:t>dal 01/07/2022 al 20/07/2022</a:t>
            </a:r>
            <a:endParaRPr lang="it-IT" cap="small" dirty="0"/>
          </a:p>
        </p:txBody>
      </p:sp>
      <p:graphicFrame>
        <p:nvGraphicFramePr>
          <p:cNvPr id="6" name="Segnaposto contenuto 5">
            <a:extLst>
              <a:ext uri="{FF2B5EF4-FFF2-40B4-BE49-F238E27FC236}">
                <a16:creationId xmlns:a16="http://schemas.microsoft.com/office/drawing/2014/main" id="{C4D3C30D-2F54-43F6-9FAC-B0AF421D4FF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31627827"/>
              </p:ext>
            </p:extLst>
          </p:nvPr>
        </p:nvGraphicFramePr>
        <p:xfrm>
          <a:off x="1096963" y="1846263"/>
          <a:ext cx="10058400" cy="40227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CasellaDiTesto 2">
            <a:extLst>
              <a:ext uri="{FF2B5EF4-FFF2-40B4-BE49-F238E27FC236}">
                <a16:creationId xmlns:a16="http://schemas.microsoft.com/office/drawing/2014/main" id="{B8AAC8AF-E54B-4EF3-A558-791A9D891A3B}"/>
              </a:ext>
            </a:extLst>
          </p:cNvPr>
          <p:cNvSpPr txBox="1"/>
          <p:nvPr/>
        </p:nvSpPr>
        <p:spPr>
          <a:xfrm>
            <a:off x="7586804" y="5654725"/>
            <a:ext cx="401973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cap="small" dirty="0"/>
              <a:t>Totale prenotazioni dose 3: 2273</a:t>
            </a:r>
          </a:p>
          <a:p>
            <a:pPr algn="ctr"/>
            <a:r>
              <a:rPr lang="it-IT" cap="small" dirty="0"/>
              <a:t>Totale prenotazioni dose 4: 22203</a:t>
            </a:r>
          </a:p>
        </p:txBody>
      </p:sp>
    </p:spTree>
    <p:extLst>
      <p:ext uri="{BB962C8B-B14F-4D97-AF65-F5344CB8AC3E}">
        <p14:creationId xmlns:p14="http://schemas.microsoft.com/office/powerpoint/2010/main" val="13304154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F099B85A-F266-4C9F-A7C5-081FD7C306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it-IT" cap="small" dirty="0"/>
              <a:t>Stato offerta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2B8953D2-7664-45FE-A9C4-E2B3D762012A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it-IT" b="1" i="1" dirty="0">
                <a:solidFill>
                  <a:schemeClr val="accent1"/>
                </a:solidFill>
              </a:rPr>
              <a:t>OFFERTA ATTUALE</a:t>
            </a:r>
          </a:p>
        </p:txBody>
      </p:sp>
      <p:sp>
        <p:nvSpPr>
          <p:cNvPr id="5" name="Segnaposto contenuto 4">
            <a:extLst>
              <a:ext uri="{FF2B5EF4-FFF2-40B4-BE49-F238E27FC236}">
                <a16:creationId xmlns:a16="http://schemas.microsoft.com/office/drawing/2014/main" id="{F9CBA152-7C6B-4CD2-A437-BAB9EB7DCAAE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 algn="ctr"/>
            <a:r>
              <a:rPr lang="it-IT" b="1" cap="small" dirty="0">
                <a:solidFill>
                  <a:srgbClr val="0070C0"/>
                </a:solidFill>
              </a:rPr>
              <a:t>Ad oggi sono disponibili 10222 posti CUP (tutte le dosi) su </a:t>
            </a:r>
            <a:r>
              <a:rPr lang="it-IT" b="1" u="sng" cap="small" dirty="0">
                <a:solidFill>
                  <a:srgbClr val="0070C0"/>
                </a:solidFill>
              </a:rPr>
              <a:t>Casalecchio (800/die) </a:t>
            </a:r>
            <a:r>
              <a:rPr lang="it-IT" b="1" cap="small" dirty="0">
                <a:solidFill>
                  <a:srgbClr val="0070C0"/>
                </a:solidFill>
              </a:rPr>
              <a:t>, con data di primo appuntamento il 09/08/2022. </a:t>
            </a:r>
          </a:p>
          <a:p>
            <a:pPr algn="ctr"/>
            <a:r>
              <a:rPr lang="it-IT" cap="small" dirty="0"/>
              <a:t>.</a:t>
            </a:r>
          </a:p>
          <a:p>
            <a:pPr algn="ctr"/>
            <a:r>
              <a:rPr lang="it-IT" b="1" cap="small" dirty="0">
                <a:solidFill>
                  <a:srgbClr val="FF0000"/>
                </a:solidFill>
              </a:rPr>
              <a:t>Per le quarte dosi dei </a:t>
            </a:r>
            <a:r>
              <a:rPr lang="it-IT" b="1" u="sng" cap="small" dirty="0">
                <a:solidFill>
                  <a:srgbClr val="FF0000"/>
                </a:solidFill>
              </a:rPr>
              <a:t>fragili</a:t>
            </a:r>
            <a:r>
              <a:rPr lang="it-IT" b="1" cap="small" dirty="0">
                <a:solidFill>
                  <a:srgbClr val="FF0000"/>
                </a:solidFill>
              </a:rPr>
              <a:t> 12-59enni sono disponibili 2694 posti sull’ </a:t>
            </a:r>
            <a:r>
              <a:rPr lang="it-IT" b="1" u="sng" cap="small" dirty="0">
                <a:solidFill>
                  <a:srgbClr val="FF0000"/>
                </a:solidFill>
              </a:rPr>
              <a:t>Ospedale Maggiore (250/die)</a:t>
            </a:r>
            <a:r>
              <a:rPr lang="it-IT" b="1" cap="small" dirty="0">
                <a:solidFill>
                  <a:srgbClr val="FF0000"/>
                </a:solidFill>
              </a:rPr>
              <a:t>, con data di primo appuntamento il 03/08/2022</a:t>
            </a:r>
            <a:r>
              <a:rPr lang="it-IT" cap="small" dirty="0"/>
              <a:t>. </a:t>
            </a:r>
            <a:endParaRPr lang="it-IT" dirty="0"/>
          </a:p>
        </p:txBody>
      </p:sp>
      <p:sp>
        <p:nvSpPr>
          <p:cNvPr id="6" name="Segnaposto testo 5">
            <a:extLst>
              <a:ext uri="{FF2B5EF4-FFF2-40B4-BE49-F238E27FC236}">
                <a16:creationId xmlns:a16="http://schemas.microsoft.com/office/drawing/2014/main" id="{04951F3C-86CA-4952-8ADD-71ADC62847C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>
            <a:normAutofit/>
          </a:bodyPr>
          <a:lstStyle/>
          <a:p>
            <a:pPr algn="ctr"/>
            <a:r>
              <a:rPr lang="it-IT" b="1" i="1" dirty="0">
                <a:solidFill>
                  <a:schemeClr val="accent1"/>
                </a:solidFill>
              </a:rPr>
              <a:t>OFFERTA IN CONFIGURAZIONE</a:t>
            </a:r>
          </a:p>
        </p:txBody>
      </p:sp>
      <p:sp>
        <p:nvSpPr>
          <p:cNvPr id="7" name="Segnaposto contenuto 6">
            <a:extLst>
              <a:ext uri="{FF2B5EF4-FFF2-40B4-BE49-F238E27FC236}">
                <a16:creationId xmlns:a16="http://schemas.microsoft.com/office/drawing/2014/main" id="{D7B4AD45-B4C9-4293-9DCB-7C6424D09FD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1415131"/>
          </a:xfrm>
        </p:spPr>
        <p:txBody>
          <a:bodyPr>
            <a:normAutofit lnSpcReduction="10000"/>
          </a:bodyPr>
          <a:lstStyle/>
          <a:p>
            <a:pPr algn="ctr"/>
            <a:r>
              <a:rPr lang="it-IT" b="1" cap="small" dirty="0">
                <a:solidFill>
                  <a:srgbClr val="002060"/>
                </a:solidFill>
              </a:rPr>
              <a:t>Nella giornata di ieri sono state inviate a configurazione delle agende distrettuali di terza e quarta dose, per un totale di 7300 posti aggiuntivi, che vanno dal 25/07/2022 al 31/08/2022</a:t>
            </a:r>
          </a:p>
          <a:p>
            <a:pPr algn="ctr"/>
            <a:endParaRPr lang="it-IT" b="1" cap="small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661771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AB1F9EF-2A73-4242-AF4E-168B4E9730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72FF9BF7-9E95-4005-9778-6867D10A6B3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7" name="Segnaposto contenuto 6">
            <a:extLst>
              <a:ext uri="{FF2B5EF4-FFF2-40B4-BE49-F238E27FC236}">
                <a16:creationId xmlns:a16="http://schemas.microsoft.com/office/drawing/2014/main" id="{34609949-0495-4784-9615-57BF13F3750F}"/>
              </a:ext>
            </a:extLst>
          </p:cNvPr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031210359"/>
              </p:ext>
            </p:extLst>
          </p:nvPr>
        </p:nvGraphicFramePr>
        <p:xfrm>
          <a:off x="1392977" y="121381"/>
          <a:ext cx="8374109" cy="62125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8374109">
                  <a:extLst>
                    <a:ext uri="{9D8B030D-6E8A-4147-A177-3AD203B41FA5}">
                      <a16:colId xmlns:a16="http://schemas.microsoft.com/office/drawing/2014/main" val="1303755428"/>
                    </a:ext>
                  </a:extLst>
                </a:gridCol>
              </a:tblGrid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APPENNINO</a:t>
                      </a:r>
                      <a:endParaRPr lang="en-US" sz="16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9894" marR="4660" marT="4660" marB="0" anchor="b"/>
                </a:tc>
                <a:extLst>
                  <a:ext uri="{0D108BD9-81ED-4DB2-BD59-A6C34878D82A}">
                    <a16:rowId xmlns:a16="http://schemas.microsoft.com/office/drawing/2014/main" val="1476223628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Castiglione dei Pepoli, Casa della Salute, via G Sensi 12,amb 7 piano rialzato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3057903581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Porretta, Ospedale, via Zagnoni 5 - Amb 19 piano terra (punto prelievi)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3607648344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Vergato, Casa della Salute, via dell'Ospedale 1 - Amb 11 PIANO 0 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1726483712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u="none" strike="noStrike" kern="1200" dirty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BOLOGNA</a:t>
                      </a:r>
                    </a:p>
                  </a:txBody>
                  <a:tcPr marL="69894" marR="4660" marT="4660" marB="0" anchor="b"/>
                </a:tc>
                <a:extLst>
                  <a:ext uri="{0D108BD9-81ED-4DB2-BD59-A6C34878D82A}">
                    <a16:rowId xmlns:a16="http://schemas.microsoft.com/office/drawing/2014/main" val="1178705502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BE - OSP. BELLARIA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475348171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u="none" strike="noStrike">
                          <a:effectLst/>
                        </a:rPr>
                        <a:t>OM - OSP. MAGGIORE</a:t>
                      </a:r>
                      <a:endParaRPr lang="en-US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2224717767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u="none" strike="noStrike" kern="1200" dirty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PIANURA EST</a:t>
                      </a:r>
                    </a:p>
                  </a:txBody>
                  <a:tcPr marL="69894" marR="4660" marT="4660" marB="0" anchor="b"/>
                </a:tc>
                <a:extLst>
                  <a:ext uri="{0D108BD9-81ED-4DB2-BD59-A6C34878D82A}">
                    <a16:rowId xmlns:a16="http://schemas.microsoft.com/office/drawing/2014/main" val="2997362186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Ospedale di Budrio, Punto Prelievi, Via Benni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116154835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San Pietro in Casale, Punto Prelievi CDS, Via Asia 61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1272341182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u="none" strike="noStrike" dirty="0">
                          <a:solidFill>
                            <a:srgbClr val="FF0000"/>
                          </a:solidFill>
                          <a:effectLst/>
                        </a:rPr>
                        <a:t>PIANURA OVEST</a:t>
                      </a:r>
                      <a:endParaRPr lang="en-US" sz="1600" b="1" i="0" u="none" strike="noStrike" dirty="0">
                        <a:solidFill>
                          <a:srgbClr val="FF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69894" marR="4660" marT="4660" marB="0" anchor="b"/>
                </a:tc>
                <a:extLst>
                  <a:ext uri="{0D108BD9-81ED-4DB2-BD59-A6C34878D82A}">
                    <a16:rowId xmlns:a16="http://schemas.microsoft.com/office/drawing/2014/main" val="1940811342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Agata Sant' Bolognese Poliambulatorio, Via Sibirani 1, Amb 3 , piano terra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1283452179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Anzola Emilia Poliambulatorio, Via XXV Aprile 9, Amb. 3,   piano terra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1673783283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Casa della Salute Sala  Bolognese, Via  Giotto 2, Padulle di Sala Bolognese, piano 2  Stanza L002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1087939192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Poliambulatorio Calderara di Reno,Via I Maggio 15, Amb 15,  piano terra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3233202934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San Giovanni Persiceto, Ospedale Ss Salvatore,Via E Palma1, Amb  5 e 6,  piano terra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1810926672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Terre d'acqua Crevalcore Casa della Salute, Viale della Liberta  171,  Amb  6ed, piano terra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1419415551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marL="0" algn="l" defTabSz="914400" rtl="0" eaLnBrk="1" fontAlgn="b" latinLnBrk="0" hangingPunct="1"/>
                      <a:r>
                        <a:rPr lang="en-US" sz="1600" b="1" u="none" strike="noStrike" kern="1200" dirty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RENO LAVINO SAMOGGIA</a:t>
                      </a:r>
                    </a:p>
                  </a:txBody>
                  <a:tcPr marL="69894" marR="4660" marT="4660" marB="0" anchor="b"/>
                </a:tc>
                <a:extLst>
                  <a:ext uri="{0D108BD9-81ED-4DB2-BD59-A6C34878D82A}">
                    <a16:rowId xmlns:a16="http://schemas.microsoft.com/office/drawing/2014/main" val="169031263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Bazzano, Ospedale, viale dei Martiri 10b , Amb 30 primo piano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663913640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CH - CASA DELLA SALUTE DI CASALECCHIO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101601470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WA - AMB. VACCINALE COVID CASALECCHIO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3283018398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marL="0" algn="l" defTabSz="914400" rtl="0" eaLnBrk="1" fontAlgn="b" latinLnBrk="0" hangingPunct="1"/>
                      <a:r>
                        <a:rPr lang="en-US" sz="1600" b="1" u="none" strike="noStrike" kern="1200" dirty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SAN LAZZARO</a:t>
                      </a:r>
                    </a:p>
                  </a:txBody>
                  <a:tcPr marL="69894" marR="4660" marT="4660" marB="0" anchor="b"/>
                </a:tc>
                <a:extLst>
                  <a:ext uri="{0D108BD9-81ED-4DB2-BD59-A6C34878D82A}">
                    <a16:rowId xmlns:a16="http://schemas.microsoft.com/office/drawing/2014/main" val="1377904681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Casa della Salute Ozzano, Viale Giovanni XXIII 29, Amb  2,  Piano terra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3774787418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>
                          <a:effectLst/>
                        </a:rPr>
                        <a:t>Loiano Casa della salute, Via Roma 8, Loiano, Amb  6,     piano terra</a:t>
                      </a:r>
                      <a:endParaRPr lang="it-IT" sz="1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3020652062"/>
                  </a:ext>
                </a:extLst>
              </a:tr>
              <a:tr h="196364">
                <a:tc>
                  <a:txBody>
                    <a:bodyPr/>
                    <a:lstStyle/>
                    <a:p>
                      <a:pPr algn="l" fontAlgn="b"/>
                      <a:r>
                        <a:rPr lang="it-IT" sz="1600" u="none" strike="noStrike" dirty="0">
                          <a:effectLst/>
                        </a:rPr>
                        <a:t>Poliambulatorio di Pianoro, Via Risorgimento 8, Pianoro, </a:t>
                      </a:r>
                      <a:r>
                        <a:rPr lang="it-IT" sz="1600" u="none" strike="noStrike" dirty="0" err="1">
                          <a:effectLst/>
                        </a:rPr>
                        <a:t>Amb</a:t>
                      </a:r>
                      <a:r>
                        <a:rPr lang="it-IT" sz="1600" u="none" strike="noStrike" dirty="0">
                          <a:effectLst/>
                        </a:rPr>
                        <a:t> 9, piano terra</a:t>
                      </a:r>
                      <a:endParaRPr lang="it-IT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139788" marR="4660" marT="4660" marB="0" anchor="b"/>
                </a:tc>
                <a:extLst>
                  <a:ext uri="{0D108BD9-81ED-4DB2-BD59-A6C34878D82A}">
                    <a16:rowId xmlns:a16="http://schemas.microsoft.com/office/drawing/2014/main" val="4177957017"/>
                  </a:ext>
                </a:extLst>
              </a:tr>
            </a:tbl>
          </a:graphicData>
        </a:graphic>
      </p:graphicFrame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79A1CC7A-3EE8-4A4F-A562-51BA5D0F955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53FAE08F-70B3-4AE2-A887-E8E34F9246DB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2761675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ttivo">
  <a:themeElements>
    <a:clrScheme name="Retrospettivo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Retrospettivo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ttivo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02006FA4-1611-4B07-AF7F-85CF6D20EB3E}"/>
    </a:ext>
  </a:ext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4586</TotalTime>
  <Words>560</Words>
  <Application>Microsoft Office PowerPoint</Application>
  <PresentationFormat>Widescreen</PresentationFormat>
  <Paragraphs>140</Paragraphs>
  <Slides>7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2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7</vt:i4>
      </vt:variant>
    </vt:vector>
  </HeadingPairs>
  <TitlesOfParts>
    <vt:vector size="10" baseType="lpstr">
      <vt:lpstr>Calibri</vt:lpstr>
      <vt:lpstr>Calibri Light</vt:lpstr>
      <vt:lpstr>Retrospettivo</vt:lpstr>
      <vt:lpstr>Aggiornamento andamento campagna vaccinale anti-Covid</vt:lpstr>
      <vt:lpstr>Target quarta dose</vt:lpstr>
      <vt:lpstr>Quarte dosi erogate</vt:lpstr>
      <vt:lpstr>Andamento prenotazioni dal 01/06/2022 al 20/07/2022</vt:lpstr>
      <vt:lpstr>Focus prenotazioni dose 3 e 4 dal 01/07/2022 al 20/07/2022</vt:lpstr>
      <vt:lpstr>Stato offerta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Andamento campagna vaccinale</dc:title>
  <dc:creator>Marco</dc:creator>
  <cp:lastModifiedBy>Lorenzo</cp:lastModifiedBy>
  <cp:revision>182</cp:revision>
  <dcterms:created xsi:type="dcterms:W3CDTF">2021-05-21T09:23:51Z</dcterms:created>
  <dcterms:modified xsi:type="dcterms:W3CDTF">2022-07-21T11:59:12Z</dcterms:modified>
</cp:coreProperties>
</file>