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60" r:id="rId2"/>
    <p:sldId id="257" r:id="rId3"/>
    <p:sldId id="262" r:id="rId4"/>
    <p:sldId id="256" r:id="rId5"/>
    <p:sldId id="258" r:id="rId6"/>
    <p:sldId id="259" r:id="rId7"/>
    <p:sldId id="261" r:id="rId8"/>
    <p:sldId id="266" r:id="rId9"/>
    <p:sldId id="264" r:id="rId10"/>
    <p:sldId id="265" r:id="rId11"/>
    <p:sldId id="263" r:id="rId12"/>
  </p:sldIdLst>
  <p:sldSz cx="12192000" cy="6858000"/>
  <p:notesSz cx="7104063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92787-9814-4C05-99AB-44A7CB59B555}" type="datetimeFigureOut">
              <a:rPr lang="it-IT" smtClean="0"/>
              <a:t>09/06/2022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813D5-C035-4B01-AA2B-071A8BFA40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178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92787-9814-4C05-99AB-44A7CB59B555}" type="datetimeFigureOut">
              <a:rPr lang="it-IT" smtClean="0"/>
              <a:t>09/06/2022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813D5-C035-4B01-AA2B-071A8BFA40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3668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92787-9814-4C05-99AB-44A7CB59B555}" type="datetimeFigureOut">
              <a:rPr lang="it-IT" smtClean="0"/>
              <a:t>09/06/2022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813D5-C035-4B01-AA2B-071A8BFA40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3767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92787-9814-4C05-99AB-44A7CB59B555}" type="datetimeFigureOut">
              <a:rPr lang="it-IT" smtClean="0"/>
              <a:t>09/06/2022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813D5-C035-4B01-AA2B-071A8BFA40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0896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92787-9814-4C05-99AB-44A7CB59B555}" type="datetimeFigureOut">
              <a:rPr lang="it-IT" smtClean="0"/>
              <a:t>09/06/2022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813D5-C035-4B01-AA2B-071A8BFA40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054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92787-9814-4C05-99AB-44A7CB59B555}" type="datetimeFigureOut">
              <a:rPr lang="it-IT" smtClean="0"/>
              <a:t>09/06/2022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813D5-C035-4B01-AA2B-071A8BFA40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4079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92787-9814-4C05-99AB-44A7CB59B555}" type="datetimeFigureOut">
              <a:rPr lang="it-IT" smtClean="0"/>
              <a:t>09/06/2022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813D5-C035-4B01-AA2B-071A8BFA40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8130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92787-9814-4C05-99AB-44A7CB59B555}" type="datetimeFigureOut">
              <a:rPr lang="it-IT" smtClean="0"/>
              <a:t>09/06/2022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813D5-C035-4B01-AA2B-071A8BFA40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9294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92787-9814-4C05-99AB-44A7CB59B555}" type="datetimeFigureOut">
              <a:rPr lang="it-IT" smtClean="0"/>
              <a:t>09/06/2022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813D5-C035-4B01-AA2B-071A8BFA40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2409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92787-9814-4C05-99AB-44A7CB59B555}" type="datetimeFigureOut">
              <a:rPr lang="it-IT" smtClean="0"/>
              <a:t>09/06/2022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813D5-C035-4B01-AA2B-071A8BFA40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5728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92787-9814-4C05-99AB-44A7CB59B555}" type="datetimeFigureOut">
              <a:rPr lang="it-IT" smtClean="0"/>
              <a:t>09/06/2022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813D5-C035-4B01-AA2B-071A8BFA40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4932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92787-9814-4C05-99AB-44A7CB59B555}" type="datetimeFigureOut">
              <a:rPr lang="it-IT" smtClean="0"/>
              <a:t>09/06/2022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813D5-C035-4B01-AA2B-071A8BFA40B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2260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1" y="582179"/>
            <a:ext cx="63246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346" y="138457"/>
            <a:ext cx="2900218" cy="1506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2886080" y="3922715"/>
            <a:ext cx="6096000" cy="22601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3600" b="1" dirty="0" err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Governance</a:t>
            </a:r>
            <a:r>
              <a:rPr lang="it-IT" sz="3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Aziendale del </a:t>
            </a:r>
            <a:endParaRPr lang="it-IT" sz="3600" dirty="0" smtClean="0">
              <a:solidFill>
                <a:schemeClr val="accent5">
                  <a:lumMod val="50000"/>
                </a:schemeClr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36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PRP </a:t>
            </a:r>
            <a:r>
              <a:rPr lang="it-IT" sz="36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2021-25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36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Aziend</a:t>
            </a:r>
            <a:r>
              <a:rPr lang="it-IT" sz="36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Arial" panose="020B0604020202020204" pitchFamily="34" charset="0"/>
              </a:rPr>
              <a:t>a USL di Bologna</a:t>
            </a:r>
            <a:endParaRPr lang="it-IT" sz="3600" dirty="0">
              <a:solidFill>
                <a:schemeClr val="accent5">
                  <a:lumMod val="50000"/>
                </a:schemeClr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1029" name="Picture 5" descr="La buona governance cresce nel post pandemia - Management - Dirigenti  Industr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1" y="1831919"/>
            <a:ext cx="4004470" cy="178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ICT-Academy: Governanc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9944" y="5155478"/>
            <a:ext cx="2800201" cy="1702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915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1" y="582179"/>
            <a:ext cx="63246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346" y="138457"/>
            <a:ext cx="2900218" cy="1506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1661" y="1936858"/>
            <a:ext cx="4259370" cy="336265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4070" y="1286329"/>
            <a:ext cx="5347663" cy="3890495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9976" y="5176824"/>
            <a:ext cx="5347663" cy="473933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8164" y="5650757"/>
            <a:ext cx="5339475" cy="93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354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1" y="582179"/>
            <a:ext cx="63246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346" y="138457"/>
            <a:ext cx="2900218" cy="1506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2821426" y="4071893"/>
            <a:ext cx="6096000" cy="14170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80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Grazie</a:t>
            </a:r>
            <a:endParaRPr lang="it-IT" sz="8000" dirty="0">
              <a:solidFill>
                <a:schemeClr val="accent5">
                  <a:lumMod val="50000"/>
                </a:schemeClr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1029" name="Picture 5" descr="La buona governance cresce nel post pandemia - Management - Dirigenti  Industr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1" y="1831919"/>
            <a:ext cx="4004470" cy="178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ICT-Academy: Governanc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9944" y="5155478"/>
            <a:ext cx="2800201" cy="1702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magine 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06"/>
          <a:stretch>
            <a:fillRect/>
          </a:stretch>
        </p:blipFill>
        <p:spPr bwMode="auto">
          <a:xfrm>
            <a:off x="5013614" y="1574855"/>
            <a:ext cx="6457950" cy="31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967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91128" y="1506570"/>
            <a:ext cx="11083635" cy="5136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it-IT" sz="1600" b="1" dirty="0" smtClean="0">
                <a:solidFill>
                  <a:srgbClr val="365F9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ORGANIZZAZIONE DEL PLP</a:t>
            </a:r>
            <a:endParaRPr lang="it-IT" sz="1600" dirty="0" smtClean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it-IT" sz="1600" b="1" i="1" dirty="0" smtClean="0">
                <a:solidFill>
                  <a:srgbClr val="365F9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Funzioni e responsabilità </a:t>
            </a:r>
            <a:endParaRPr lang="it-IT" sz="1600" dirty="0" smtClean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sz="1600" dirty="0" smtClean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it-IT" sz="1600" dirty="0" smtClean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Font typeface="+mj-lt"/>
              <a:buAutoNum type="arabicPeriod"/>
            </a:pPr>
            <a:r>
              <a:rPr lang="it-IT" sz="1600" b="1" u="none" strike="noStrike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Steering</a:t>
            </a:r>
            <a:r>
              <a:rPr lang="it-IT" sz="1600" b="1" u="none" strike="noStrike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600" b="1" u="none" strike="noStrike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committee</a:t>
            </a:r>
            <a:r>
              <a:rPr lang="it-IT" sz="1600" b="1" u="none" strike="noStrike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metropolitano</a:t>
            </a:r>
            <a:endParaRPr lang="it-IT" sz="1600" b="1" u="none" strike="noStrike" dirty="0" smtClean="0">
              <a:effectLst/>
              <a:latin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it-IT" sz="1600" b="1" u="none" strike="noStrike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Cabina di Regia Aziendale</a:t>
            </a:r>
            <a:endParaRPr lang="it-IT" sz="1600" b="1" u="none" strike="noStrike" dirty="0" smtClean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+mj-lt"/>
              <a:buAutoNum type="alphaLcPeriod"/>
            </a:pPr>
            <a:r>
              <a:rPr lang="it-IT" sz="1600" u="none" strike="noStrike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Responsabile Aziendale del PLP </a:t>
            </a:r>
            <a:endParaRPr lang="it-IT" sz="1600" u="none" strike="noStrike" dirty="0" smtClean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+mj-lt"/>
              <a:buAutoNum type="alphaLcPeriod"/>
            </a:pPr>
            <a:r>
              <a:rPr lang="it-IT" sz="1600" u="none" strike="noStrike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Gruppo di supporto operativo</a:t>
            </a:r>
            <a:endParaRPr lang="it-IT" sz="1600" u="none" strike="noStrike" dirty="0" smtClean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+mj-lt"/>
              <a:buAutoNum type="alphaLcPeriod"/>
            </a:pPr>
            <a:r>
              <a:rPr lang="it-IT" sz="1600" u="none" strike="noStrike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Responsabili Aziendali dei programmi predefiniti e dei programmi liberi</a:t>
            </a:r>
            <a:endParaRPr lang="it-IT" sz="1600" u="none" strike="noStrike" dirty="0" smtClean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+mj-lt"/>
              <a:buAutoNum type="alphaLcPeriod"/>
            </a:pPr>
            <a:r>
              <a:rPr lang="it-IT" sz="1600" u="none" strike="noStrike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Responsabili Aziendali delle azioni trasversali</a:t>
            </a:r>
            <a:endParaRPr lang="it-IT" sz="1600" u="none" strike="noStrike" dirty="0" smtClean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it-IT" sz="1600" b="1" u="none" strike="noStrike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UU.OO coinvolte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it-IT" sz="1600" b="1" dirty="0" smtClean="0">
                <a:latin typeface="Calibri" panose="020F0502020204030204" pitchFamily="34" charset="0"/>
                <a:ea typeface="Arial" panose="020B0604020202020204" pitchFamily="34" charset="0"/>
              </a:rPr>
              <a:t>Cabina di Regia Metropolitana </a:t>
            </a:r>
            <a:r>
              <a:rPr lang="it-IT" sz="1600" dirty="0" smtClean="0">
                <a:latin typeface="Calibri" panose="020F0502020204030204" pitchFamily="34" charset="0"/>
                <a:ea typeface="Arial" panose="020B0604020202020204" pitchFamily="34" charset="0"/>
              </a:rPr>
              <a:t>(AOSP-IRCSS, </a:t>
            </a:r>
            <a:r>
              <a:rPr lang="it-IT" sz="1600" dirty="0" err="1" smtClean="0">
                <a:latin typeface="Calibri" panose="020F0502020204030204" pitchFamily="34" charset="0"/>
                <a:ea typeface="Arial" panose="020B0604020202020204" pitchFamily="34" charset="0"/>
              </a:rPr>
              <a:t>UniBO</a:t>
            </a:r>
            <a:r>
              <a:rPr lang="it-IT" sz="1600" dirty="0" smtClean="0">
                <a:latin typeface="Calibri" panose="020F0502020204030204" pitchFamily="34" charset="0"/>
                <a:ea typeface="Arial" panose="020B0604020202020204" pitchFamily="34" charset="0"/>
              </a:rPr>
              <a:t>, Comune Bologna, Bentivoglio e San Benedetto Val di Sambro, Ufficio Provinciale Scolastico)</a:t>
            </a:r>
            <a:endParaRPr lang="it-IT" sz="1600" u="none" strike="noStrike" dirty="0" smtClean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90170" algn="just">
              <a:lnSpc>
                <a:spcPct val="115000"/>
              </a:lnSpc>
              <a:spcAft>
                <a:spcPts val="0"/>
              </a:spcAft>
            </a:pPr>
            <a:r>
              <a:rPr lang="it-IT" sz="1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it-IT" sz="1600" dirty="0" smtClean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sz="1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 - Principali attività di </a:t>
            </a:r>
            <a:r>
              <a:rPr lang="it-IT" sz="16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governance</a:t>
            </a:r>
            <a:r>
              <a:rPr lang="it-IT" sz="1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da prevedere:</a:t>
            </a:r>
            <a:endParaRPr lang="it-IT" sz="1600" dirty="0" smtClean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it-IT" sz="1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Azioni di coordinamento e trasversali</a:t>
            </a:r>
            <a:endParaRPr lang="it-IT" sz="1600" dirty="0" smtClean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it-IT" sz="1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Monitoraggio</a:t>
            </a:r>
            <a:endParaRPr lang="it-IT" sz="1600" dirty="0" smtClean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it-IT" sz="1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Aggiornamento documento</a:t>
            </a:r>
            <a:endParaRPr lang="it-IT" sz="1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3" name="imag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4764" y="0"/>
            <a:ext cx="2900218" cy="1506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0" y="443722"/>
            <a:ext cx="63246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8440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1" y="582179"/>
            <a:ext cx="63246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346" y="138457"/>
            <a:ext cx="2900218" cy="1506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291" y="1873278"/>
            <a:ext cx="7804728" cy="4603569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494291" y="1402346"/>
            <a:ext cx="5172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COMPOSIZIONE DELLO STEERING COMMITEE</a:t>
            </a:r>
            <a:endParaRPr lang="it-IT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5666655" y="5553517"/>
            <a:ext cx="618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SCOPO: coordinare tra loro le figure di supporto trasversale all’attuazione del PLP e le azioni intersettoriali; valuta e orienta lo sviluppo di specifiche azioni, validandone le progettualità 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949351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ag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4" y="0"/>
            <a:ext cx="2429808" cy="1262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Immagin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06"/>
          <a:stretch>
            <a:fillRect/>
          </a:stretch>
        </p:blipFill>
        <p:spPr bwMode="auto">
          <a:xfrm>
            <a:off x="1034940" y="1262207"/>
            <a:ext cx="10406138" cy="5054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478" y="321540"/>
            <a:ext cx="63246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utoShape 2" descr="Cabina Di Regia - Home | Face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0709" y="1865267"/>
            <a:ext cx="1411368" cy="1062613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9264073" y="2789381"/>
            <a:ext cx="21770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Cabina di regia metropolitana</a:t>
            </a:r>
            <a:endParaRPr lang="it-IT" sz="1200" b="1" dirty="0"/>
          </a:p>
        </p:txBody>
      </p:sp>
      <p:cxnSp>
        <p:nvCxnSpPr>
          <p:cNvPr id="8" name="Connettore diritto 7"/>
          <p:cNvCxnSpPr/>
          <p:nvPr/>
        </p:nvCxnSpPr>
        <p:spPr>
          <a:xfrm flipH="1">
            <a:off x="7370618" y="2309087"/>
            <a:ext cx="2230091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627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226223"/>
              </p:ext>
            </p:extLst>
          </p:nvPr>
        </p:nvGraphicFramePr>
        <p:xfrm>
          <a:off x="83126" y="3838620"/>
          <a:ext cx="11979566" cy="23220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97549">
                  <a:extLst>
                    <a:ext uri="{9D8B030D-6E8A-4147-A177-3AD203B41FA5}">
                      <a16:colId xmlns:a16="http://schemas.microsoft.com/office/drawing/2014/main" val="2870329839"/>
                    </a:ext>
                  </a:extLst>
                </a:gridCol>
                <a:gridCol w="2003078">
                  <a:extLst>
                    <a:ext uri="{9D8B030D-6E8A-4147-A177-3AD203B41FA5}">
                      <a16:colId xmlns:a16="http://schemas.microsoft.com/office/drawing/2014/main" val="3905400284"/>
                    </a:ext>
                  </a:extLst>
                </a:gridCol>
                <a:gridCol w="1828050">
                  <a:extLst>
                    <a:ext uri="{9D8B030D-6E8A-4147-A177-3AD203B41FA5}">
                      <a16:colId xmlns:a16="http://schemas.microsoft.com/office/drawing/2014/main" val="1837685574"/>
                    </a:ext>
                  </a:extLst>
                </a:gridCol>
                <a:gridCol w="3131024">
                  <a:extLst>
                    <a:ext uri="{9D8B030D-6E8A-4147-A177-3AD203B41FA5}">
                      <a16:colId xmlns:a16="http://schemas.microsoft.com/office/drawing/2014/main" val="3531679595"/>
                    </a:ext>
                  </a:extLst>
                </a:gridCol>
                <a:gridCol w="2819865">
                  <a:extLst>
                    <a:ext uri="{9D8B030D-6E8A-4147-A177-3AD203B41FA5}">
                      <a16:colId xmlns:a16="http://schemas.microsoft.com/office/drawing/2014/main" val="3787055976"/>
                    </a:ext>
                  </a:extLst>
                </a:gridCol>
              </a:tblGrid>
              <a:tr h="12309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1)  CIBO e patologie correlate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2) Movimento e patologie correlate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3) Invecchiamento in salute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4) Sicurezza stradale sicurezza domestica e mobilità sostenibile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In fase di avvio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5) Promozione della salute sessuale e riproduttiva in età </a:t>
                      </a:r>
                      <a:r>
                        <a:rPr lang="it-IT" sz="1600" dirty="0" smtClean="0">
                          <a:effectLst/>
                        </a:rPr>
                        <a:t>fertile, </a:t>
                      </a:r>
                      <a:r>
                        <a:rPr lang="it-IT" sz="1600" dirty="0">
                          <a:effectLst/>
                        </a:rPr>
                        <a:t>prevenzione della sterilità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974986607"/>
                  </a:ext>
                </a:extLst>
              </a:tr>
              <a:tr h="1091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6) Gioco d’azzardo patologico</a:t>
                      </a:r>
                      <a:endParaRPr lang="it-IT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7) Diabete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 </a:t>
                      </a:r>
                      <a:endParaRPr lang="it-IT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8) Salute e Ambiente</a:t>
                      </a:r>
                      <a:endParaRPr lang="it-IT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9) Giovani Consumatori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 </a:t>
                      </a:r>
                      <a:endParaRPr lang="it-IT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10) Bologna Città </a:t>
                      </a:r>
                      <a:r>
                        <a:rPr lang="it-IT" sz="1600" dirty="0" err="1" smtClean="0">
                          <a:effectLst/>
                        </a:rPr>
                        <a:t>Cardioprotetta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2745405725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74254" y="1715983"/>
            <a:ext cx="11268364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Coordinamento con la Cabina di Regia Metropolitana</a:t>
            </a:r>
            <a:endParaRPr kumimoji="0" lang="it-IT" alt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La Cabina di Regia Metropolitana è rappresentata da: Comuni della conferenza socio-sanitaria, Università, Azienda Sanitaria Locale, Ufficio Scolastico V, Policlinico di Sant’Orsola/Malpighi. La Cabina di Regia attualmente lavora su 10 tavoli su tematiche trasversali e fortemente interconnesse con il PRP di seguito riportate.</a:t>
            </a:r>
            <a:r>
              <a:rPr kumimoji="0" lang="it-IT" altLang="it-IT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E’ in sistematico coordinamento con la Cabina di Regia Aziendale che si confronta e sviluppa progettualità in linea</a:t>
            </a:r>
            <a:endParaRPr kumimoji="0" lang="it-IT" alt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imag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346" y="138457"/>
            <a:ext cx="2900218" cy="1506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1" y="582179"/>
            <a:ext cx="63246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6151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78692" y="2085866"/>
            <a:ext cx="11296072" cy="295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it-IT" b="1" dirty="0">
                <a:solidFill>
                  <a:srgbClr val="365F9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Coordinamento delle attività rivolte a </a:t>
            </a:r>
            <a:r>
              <a:rPr lang="it-IT" b="1" dirty="0" err="1">
                <a:solidFill>
                  <a:srgbClr val="365F9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setting</a:t>
            </a:r>
            <a:r>
              <a:rPr lang="it-IT" b="1" dirty="0">
                <a:solidFill>
                  <a:srgbClr val="365F9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specifici e loro </a:t>
            </a:r>
            <a:r>
              <a:rPr lang="it-IT" b="1" dirty="0" err="1">
                <a:solidFill>
                  <a:srgbClr val="365F9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stakeholders</a:t>
            </a:r>
            <a:endParaRPr lang="it-IT" sz="1600" dirty="0" smtClean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</a:rPr>
              <a:t>Il coordinamento è garantito dai responsabili delle articolazioni aziendali che istituzionalmente si rapportano con tali settori. I responsabili dei programmi, nel rivolgersi a questi </a:t>
            </a:r>
            <a:r>
              <a:rPr lang="it-IT" dirty="0" err="1">
                <a:latin typeface="Calibri" panose="020F0502020204030204" pitchFamily="34" charset="0"/>
                <a:ea typeface="Calibri" panose="020F0502020204030204" pitchFamily="34" charset="0"/>
              </a:rPr>
              <a:t>setting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</a:rPr>
              <a:t>, devono pertanto concordare l’intervento con il responsabile del servizio di riferimento. </a:t>
            </a:r>
            <a:endParaRPr lang="it-IT" sz="1600" dirty="0" smtClean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</a:rPr>
              <a:t>I </a:t>
            </a:r>
            <a:r>
              <a:rPr lang="it-IT" dirty="0" err="1">
                <a:latin typeface="Calibri" panose="020F0502020204030204" pitchFamily="34" charset="0"/>
                <a:ea typeface="Calibri" panose="020F0502020204030204" pitchFamily="34" charset="0"/>
              </a:rPr>
              <a:t>setting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</a:rPr>
              <a:t> e i rispettivi servizi di riferimento sono i seguenti:</a:t>
            </a:r>
            <a:endParaRPr lang="it-IT" sz="1600" dirty="0" smtClean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●"/>
            </a:pPr>
            <a:r>
              <a:rPr lang="it-IT" i="1" dirty="0">
                <a:latin typeface="Calibri" panose="020F0502020204030204" pitchFamily="34" charset="0"/>
                <a:ea typeface="Calibri" panose="020F0502020204030204" pitchFamily="34" charset="0"/>
              </a:rPr>
              <a:t>Scuole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</a:rPr>
              <a:t>: UO Epidemiologia e Promozione della Salute</a:t>
            </a:r>
            <a:endParaRPr lang="it-IT" sz="1600" u="none" strike="noStrike" dirty="0" smtClean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●"/>
            </a:pPr>
            <a:r>
              <a:rPr lang="it-IT" i="1" dirty="0">
                <a:latin typeface="Calibri" panose="020F0502020204030204" pitchFamily="34" charset="0"/>
                <a:ea typeface="Calibri" panose="020F0502020204030204" pitchFamily="34" charset="0"/>
              </a:rPr>
              <a:t>Associazionismo sportivo e Palestre: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</a:rPr>
              <a:t> UO Medicina dello Sport, Promozione della Salute</a:t>
            </a:r>
            <a:endParaRPr lang="it-IT" sz="1600" u="none" strike="noStrike" dirty="0" smtClean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●"/>
            </a:pPr>
            <a:r>
              <a:rPr lang="it-IT" i="1" dirty="0">
                <a:latin typeface="Calibri" panose="020F0502020204030204" pitchFamily="34" charset="0"/>
                <a:ea typeface="Calibri" panose="020F0502020204030204" pitchFamily="34" charset="0"/>
              </a:rPr>
              <a:t>Luoghi di Lavoro: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</a:rPr>
              <a:t> UO Prevenzione e Sicurezza in Ambienti di Lavoro</a:t>
            </a:r>
            <a:endParaRPr lang="it-IT" sz="1600" u="none" strike="noStrike" dirty="0" smtClean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●"/>
            </a:pPr>
            <a:r>
              <a:rPr lang="it-IT" i="1" dirty="0">
                <a:latin typeface="Calibri" panose="020F0502020204030204" pitchFamily="34" charset="0"/>
                <a:ea typeface="Calibri" panose="020F0502020204030204" pitchFamily="34" charset="0"/>
              </a:rPr>
              <a:t>Filiera Alimentare: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</a:rPr>
              <a:t> UO Igiene Alimenti e Nutrizione </a:t>
            </a:r>
            <a:endParaRPr lang="it-IT" sz="1600" u="none" strike="noStrike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3" name="imag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346" y="138457"/>
            <a:ext cx="2900218" cy="1506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1" y="582179"/>
            <a:ext cx="63246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7426037" y="5675128"/>
            <a:ext cx="4248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/>
              <a:t>Setting</a:t>
            </a:r>
            <a:r>
              <a:rPr lang="it-IT" dirty="0" smtClean="0"/>
              <a:t> specifico quello dei Professionisti </a:t>
            </a:r>
          </a:p>
          <a:p>
            <a:pPr algn="ctr"/>
            <a:r>
              <a:rPr lang="it-IT" dirty="0" smtClean="0"/>
              <a:t>(in collaborazione con DCP)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4463618" y="5541094"/>
            <a:ext cx="2863273" cy="914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accent5">
                    <a:lumMod val="50000"/>
                  </a:schemeClr>
                </a:solidFill>
              </a:rPr>
              <a:t>Professionisti</a:t>
            </a:r>
            <a:endParaRPr lang="it-IT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39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346" y="138457"/>
            <a:ext cx="2900218" cy="1506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1" y="582179"/>
            <a:ext cx="63246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4581236" y="1460361"/>
            <a:ext cx="35282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/>
              <a:t>Cosa si sta facendo</a:t>
            </a:r>
            <a:endParaRPr lang="it-IT" sz="3200" b="1" dirty="0"/>
          </a:p>
        </p:txBody>
      </p:sp>
      <p:sp>
        <p:nvSpPr>
          <p:cNvPr id="7" name="Rettangolo 6"/>
          <p:cNvSpPr/>
          <p:nvPr/>
        </p:nvSpPr>
        <p:spPr>
          <a:xfrm>
            <a:off x="757381" y="2206414"/>
            <a:ext cx="3297381" cy="831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Rete di ALLEANZE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757381" y="3425614"/>
            <a:ext cx="3297381" cy="831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Sostegno e affiancamento Responsabili di Programma</a:t>
            </a:r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757381" y="4644814"/>
            <a:ext cx="3297381" cy="831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Coordinamento con UO COMUNICAZIONE</a:t>
            </a:r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757381" y="5864014"/>
            <a:ext cx="3297381" cy="831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Sviluppo di strumenti di VALUTAZIONE</a:t>
            </a:r>
            <a:endParaRPr lang="it-IT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4581236" y="2437383"/>
            <a:ext cx="6761019" cy="370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Cabina di Regia Metropolitana, CTSS, Carta Datti una Mossa, ecc.</a:t>
            </a:r>
            <a:endParaRPr lang="it-IT" b="1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4581235" y="3518084"/>
            <a:ext cx="707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Realizzati 3 incontri con tutti i responsabili di programma; in corso colloqui individuali con ciascuno</a:t>
            </a:r>
            <a:endParaRPr lang="it-IT" b="1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4581235" y="4737284"/>
            <a:ext cx="7167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Forte relazione con UO Comunicazione aziendale basata su sistematici momenti di collaborazione nel passato</a:t>
            </a:r>
            <a:endParaRPr lang="it-IT" b="1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4581234" y="5956484"/>
            <a:ext cx="7121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Percorso formativo in corso di pianificazione, coinvolgimento dell’UO Epidemiologia e dell’UO Governo Clinico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3166838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1" y="582179"/>
            <a:ext cx="63246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346" y="138457"/>
            <a:ext cx="2900218" cy="1506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2493818" y="1856509"/>
            <a:ext cx="6724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AZIONI TRASVERSALI DEL PIANO LOCALE DELLA PREVENZIONE</a:t>
            </a:r>
            <a:endParaRPr lang="it-IT" b="1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669309" y="3195782"/>
            <a:ext cx="581890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INTERSETTORIALITA’</a:t>
            </a:r>
          </a:p>
          <a:p>
            <a:endParaRPr lang="it-IT" dirty="0"/>
          </a:p>
          <a:p>
            <a:r>
              <a:rPr lang="it-IT" dirty="0" smtClean="0"/>
              <a:t>COMUNICAZIONE</a:t>
            </a:r>
          </a:p>
          <a:p>
            <a:endParaRPr lang="it-IT" dirty="0"/>
          </a:p>
          <a:p>
            <a:r>
              <a:rPr lang="it-IT" dirty="0" smtClean="0"/>
              <a:t>FORMAZIONE</a:t>
            </a:r>
          </a:p>
          <a:p>
            <a:endParaRPr lang="it-IT" dirty="0"/>
          </a:p>
          <a:p>
            <a:r>
              <a:rPr lang="it-IT" dirty="0" smtClean="0"/>
              <a:t>EQUITA’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24756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1" y="582179"/>
            <a:ext cx="63246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346" y="138457"/>
            <a:ext cx="2900218" cy="1506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3201" y="1378760"/>
            <a:ext cx="5567724" cy="38974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3201" y="4110285"/>
            <a:ext cx="5521632" cy="2775424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3201" y="1955718"/>
            <a:ext cx="5521632" cy="2176516"/>
          </a:xfrm>
          <a:prstGeom prst="rect">
            <a:avLst/>
          </a:prstGeom>
        </p:spPr>
      </p:pic>
      <p:cxnSp>
        <p:nvCxnSpPr>
          <p:cNvPr id="7" name="Connettore diritto 6"/>
          <p:cNvCxnSpPr/>
          <p:nvPr/>
        </p:nvCxnSpPr>
        <p:spPr>
          <a:xfrm>
            <a:off x="2743201" y="4132234"/>
            <a:ext cx="544945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4276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481</Words>
  <Application>Microsoft Office PowerPoint</Application>
  <PresentationFormat>Widescreen</PresentationFormat>
  <Paragraphs>65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Pandolfi Paolo</dc:creator>
  <cp:lastModifiedBy>Pandolfi Paolo</cp:lastModifiedBy>
  <cp:revision>27</cp:revision>
  <cp:lastPrinted>2022-02-25T12:34:20Z</cp:lastPrinted>
  <dcterms:created xsi:type="dcterms:W3CDTF">2022-02-22T04:46:53Z</dcterms:created>
  <dcterms:modified xsi:type="dcterms:W3CDTF">2022-06-09T10:31:41Z</dcterms:modified>
</cp:coreProperties>
</file>