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2"/>
  </p:notesMasterIdLst>
  <p:sldIdLst>
    <p:sldId id="531" r:id="rId2"/>
    <p:sldId id="532" r:id="rId3"/>
    <p:sldId id="533" r:id="rId4"/>
    <p:sldId id="553" r:id="rId5"/>
    <p:sldId id="564" r:id="rId6"/>
    <p:sldId id="534" r:id="rId7"/>
    <p:sldId id="536" r:id="rId8"/>
    <p:sldId id="539" r:id="rId9"/>
    <p:sldId id="540" r:id="rId10"/>
    <p:sldId id="554" r:id="rId11"/>
    <p:sldId id="555" r:id="rId12"/>
    <p:sldId id="556" r:id="rId13"/>
    <p:sldId id="557" r:id="rId14"/>
    <p:sldId id="558" r:id="rId15"/>
    <p:sldId id="559" r:id="rId16"/>
    <p:sldId id="560" r:id="rId17"/>
    <p:sldId id="561" r:id="rId18"/>
    <p:sldId id="562" r:id="rId19"/>
    <p:sldId id="563" r:id="rId20"/>
    <p:sldId id="529" r:id="rId21"/>
  </p:sldIdLst>
  <p:sldSz cx="9144000" cy="6858000" type="screen4x3"/>
  <p:notesSz cx="6819900" cy="99187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21701AA-C31D-4FC7-AE1B-1D8A16B808FB}">
          <p14:sldIdLst>
            <p14:sldId id="531"/>
            <p14:sldId id="532"/>
            <p14:sldId id="533"/>
            <p14:sldId id="553"/>
            <p14:sldId id="564"/>
            <p14:sldId id="534"/>
            <p14:sldId id="536"/>
            <p14:sldId id="539"/>
            <p14:sldId id="540"/>
            <p14:sldId id="554"/>
          </p14:sldIdLst>
        </p14:section>
        <p14:section name="Sezione senza titolo" id="{750C9CBC-B07C-48E0-A317-E314FD1C0B04}">
          <p14:sldIdLst>
            <p14:sldId id="555"/>
            <p14:sldId id="556"/>
            <p14:sldId id="557"/>
            <p14:sldId id="558"/>
            <p14:sldId id="559"/>
            <p14:sldId id="560"/>
            <p14:sldId id="561"/>
            <p14:sldId id="562"/>
            <p14:sldId id="563"/>
            <p14:sldId id="5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3366CC"/>
    <a:srgbClr val="00823B"/>
    <a:srgbClr val="CC00FF"/>
    <a:srgbClr val="FF66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14" autoAdjust="0"/>
    <p:restoredTop sz="96140" autoAdjust="0"/>
  </p:normalViewPr>
  <p:slideViewPr>
    <p:cSldViewPr>
      <p:cViewPr varScale="1">
        <p:scale>
          <a:sx n="109" d="100"/>
          <a:sy n="109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493" cy="495397"/>
          </a:xfrm>
          <a:prstGeom prst="rect">
            <a:avLst/>
          </a:prstGeom>
        </p:spPr>
        <p:txBody>
          <a:bodyPr vert="horz" lIns="95859" tIns="47929" rIns="95859" bIns="4792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62883" y="0"/>
            <a:ext cx="2955493" cy="495397"/>
          </a:xfrm>
          <a:prstGeom prst="rect">
            <a:avLst/>
          </a:prstGeom>
        </p:spPr>
        <p:txBody>
          <a:bodyPr vert="horz" lIns="95859" tIns="47929" rIns="95859" bIns="4792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6103BEB-4407-45D0-BD7B-2FCF343DC33E}" type="datetimeFigureOut">
              <a:rPr lang="it-IT"/>
              <a:pPr>
                <a:defRPr/>
              </a:pPr>
              <a:t>08/05/2023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859" tIns="47929" rIns="95859" bIns="47929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686" y="4710883"/>
            <a:ext cx="5456530" cy="4463184"/>
          </a:xfrm>
          <a:prstGeom prst="rect">
            <a:avLst/>
          </a:prstGeom>
        </p:spPr>
        <p:txBody>
          <a:bodyPr vert="horz" lIns="95859" tIns="47929" rIns="95859" bIns="47929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1765"/>
            <a:ext cx="2955493" cy="495397"/>
          </a:xfrm>
          <a:prstGeom prst="rect">
            <a:avLst/>
          </a:prstGeom>
        </p:spPr>
        <p:txBody>
          <a:bodyPr vert="horz" lIns="95859" tIns="47929" rIns="95859" bIns="4792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62883" y="9421765"/>
            <a:ext cx="2955493" cy="495397"/>
          </a:xfrm>
          <a:prstGeom prst="rect">
            <a:avLst/>
          </a:prstGeom>
        </p:spPr>
        <p:txBody>
          <a:bodyPr vert="horz" wrap="square" lIns="95859" tIns="47929" rIns="95859" bIns="4792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alibri" pitchFamily="34" charset="0"/>
              </a:defRPr>
            </a:lvl1pPr>
          </a:lstStyle>
          <a:p>
            <a:fld id="{90417C42-F7C5-4217-A14E-8663CC3B1FD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451037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74688" y="808038"/>
            <a:ext cx="5387975" cy="4041775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709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7388" y="808038"/>
            <a:ext cx="5383212" cy="4037012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0231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87A5-B3A3-442B-9FE9-5064C51CBA3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5842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AD47D-FE86-4968-AD1D-C9BB5326876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655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F2F71-94A4-49CA-815D-6A5A211CB97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71940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F0A5D-EEC4-43B6-9322-0B7342D8688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1172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D486A-3EFB-4EDD-AF2E-0484A9B6A1A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8239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55F18-551D-4EAA-806E-226E7838816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398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E69BB-D036-458E-A62E-CC3B4D90DEF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927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E098B-BADB-4184-A74C-2582EDB9DA0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968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CA4FA-287F-4802-8AD0-540883D25A7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121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8159A-F347-4BFE-973B-D88E8B42C9A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2792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19354-E8B3-4F02-B9C7-8C6F615E5BB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7460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5B00D-5E0C-4019-A2E4-9EFC5ECD78B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447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D9F3B-CB53-419E-BA75-5EEAEEA4930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3515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441ACBAF-5D1F-447C-B687-B9AFD2EA6CD2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63625" y="0"/>
            <a:ext cx="8094663" cy="1052513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0080" y="2130428"/>
            <a:ext cx="7772400" cy="1470025"/>
          </a:xfrm>
        </p:spPr>
        <p:txBody>
          <a:bodyPr/>
          <a:lstStyle/>
          <a:p>
            <a:r>
              <a:rPr lang="it-IT" sz="5400" b="1" dirty="0">
                <a:solidFill>
                  <a:srgbClr val="009242"/>
                </a:solidFill>
                <a:latin typeface="Calibri" pitchFamily="34" charset="0"/>
              </a:rPr>
              <a:t>BILANCIO D’ESERCIZIO 2022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71600" y="3886200"/>
            <a:ext cx="6400800" cy="175260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z="4400" b="1" dirty="0">
                <a:solidFill>
                  <a:srgbClr val="009242"/>
                </a:solidFill>
                <a:latin typeface="Calibri" pitchFamily="34" charset="0"/>
                <a:ea typeface="+mj-ea"/>
                <a:cs typeface="+mj-cs"/>
              </a:rPr>
              <a:t>AUSL BOLOGNA</a:t>
            </a:r>
          </a:p>
        </p:txBody>
      </p:sp>
    </p:spTree>
    <p:extLst>
      <p:ext uri="{BB962C8B-B14F-4D97-AF65-F5344CB8AC3E}">
        <p14:creationId xmlns:p14="http://schemas.microsoft.com/office/powerpoint/2010/main" val="2871018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10</a:t>
            </a:fld>
            <a:endParaRPr lang="it-IT" altLang="it-IT"/>
          </a:p>
        </p:txBody>
      </p:sp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Acquisto di servizi</a:t>
            </a:r>
          </a:p>
          <a:p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B177340-B344-4453-83E1-12FB411EB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340768"/>
            <a:ext cx="7077825" cy="289763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52752E0-8D33-473E-ABAA-B0E856ABF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797152"/>
            <a:ext cx="6525344" cy="12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776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24CDBB53-72E3-4B6D-A637-7FC176C8D7EF}"/>
              </a:ext>
            </a:extLst>
          </p:cNvPr>
          <p:cNvSpPr/>
          <p:nvPr/>
        </p:nvSpPr>
        <p:spPr>
          <a:xfrm>
            <a:off x="1187623" y="5949280"/>
            <a:ext cx="7956377" cy="73353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just" defTabSz="914400" rtl="0" fontAlgn="auto" latinLnBrk="0" hangingPunct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</a:t>
            </a:r>
            <a:r>
              <a:rPr kumimoji="0" lang="it-IT" sz="12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isorse complessivamente assegnate all’Area Non Autosufficienza per l’ambito territoriale AUSL Bologna sull’annualità 2022, pari a € 108.519.360, sono in incremento di € 2.534.596 (+ 2,3%) rispetto al 2021.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C2028B-7231-4967-BBF2-87A1A7CBB9EA}"/>
              </a:ext>
            </a:extLst>
          </p:cNvPr>
          <p:cNvSpPr txBox="1"/>
          <p:nvPr/>
        </p:nvSpPr>
        <p:spPr>
          <a:xfrm>
            <a:off x="1187623" y="8006"/>
            <a:ext cx="7504043" cy="954107"/>
          </a:xfrm>
          <a:prstGeom prst="rect">
            <a:avLst/>
          </a:prstGeom>
          <a:noFill/>
          <a:ln>
            <a:noFil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28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dirty="0"/>
              <a:t>Fondo Regionale per la  </a:t>
            </a:r>
            <a:r>
              <a:rPr dirty="0"/>
              <a:t>Non Autosufficienza </a:t>
            </a:r>
            <a:r>
              <a:rPr lang="it-IT" dirty="0"/>
              <a:t>–</a:t>
            </a:r>
            <a:r>
              <a:rPr dirty="0"/>
              <a:t> </a:t>
            </a:r>
            <a:r>
              <a:rPr lang="it-IT" dirty="0"/>
              <a:t>Risorse assegnate</a:t>
            </a:r>
            <a:r>
              <a:rPr dirty="0"/>
              <a:t> 202</a:t>
            </a:r>
            <a:r>
              <a:rPr lang="it-IT" dirty="0"/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77048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505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5"/>
          <p:cNvSpPr txBox="1"/>
          <p:nvPr/>
        </p:nvSpPr>
        <p:spPr>
          <a:xfrm>
            <a:off x="982088" y="-13104"/>
            <a:ext cx="7676556" cy="954107"/>
          </a:xfrm>
          <a:prstGeom prst="rect">
            <a:avLst/>
          </a:prstGeom>
          <a:noFill/>
          <a:ln>
            <a:noFil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28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dirty="0"/>
              <a:t>Fondo Regionale per la Non Autosufficienza - Principali linee di intervento </a:t>
            </a:r>
            <a:r>
              <a:rPr lang="it-IT" dirty="0"/>
              <a:t>2022 (1/2)</a:t>
            </a:r>
            <a:endParaRPr dirty="0"/>
          </a:p>
        </p:txBody>
      </p:sp>
      <p:sp>
        <p:nvSpPr>
          <p:cNvPr id="104" name="Rettangolo 2"/>
          <p:cNvSpPr txBox="1"/>
          <p:nvPr/>
        </p:nvSpPr>
        <p:spPr>
          <a:xfrm>
            <a:off x="1156048" y="1124742"/>
            <a:ext cx="7732979" cy="53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just">
              <a:spcAft>
                <a:spcPts val="600"/>
              </a:spcAft>
              <a:defRPr sz="1050" b="1">
                <a:solidFill>
                  <a:srgbClr val="FF0000"/>
                </a:solidFill>
              </a:defRPr>
            </a:pPr>
            <a:r>
              <a:rPr sz="1600" b="1" dirty="0">
                <a:solidFill>
                  <a:srgbClr val="FF0000"/>
                </a:solidFill>
                <a:latin typeface="Calibri" pitchFamily="34" charset="0"/>
              </a:rPr>
              <a:t>Rete consolidata dei servizi socio-sanitari accreditati e progettualità sovra-distrettuali</a:t>
            </a:r>
          </a:p>
          <a:p>
            <a:pPr algn="just">
              <a:lnSpc>
                <a:spcPts val="1800"/>
              </a:lnSpc>
              <a:defRPr sz="1050"/>
            </a:pPr>
            <a:r>
              <a:rPr lang="it-IT" sz="1600" dirty="0">
                <a:latin typeface="Calibri" pitchFamily="34" charset="0"/>
              </a:rPr>
              <a:t>Servizi di </a:t>
            </a:r>
            <a:r>
              <a:rPr lang="it-IT" sz="1600" b="1" dirty="0">
                <a:latin typeface="Calibri" pitchFamily="34" charset="0"/>
              </a:rPr>
              <a:t>residenzialità</a:t>
            </a:r>
            <a:r>
              <a:rPr lang="it-IT" sz="1600" dirty="0">
                <a:latin typeface="Calibri" pitchFamily="34" charset="0"/>
              </a:rPr>
              <a:t>, </a:t>
            </a:r>
            <a:r>
              <a:rPr lang="it-IT" sz="1600" b="1" dirty="0">
                <a:latin typeface="Calibri" pitchFamily="34" charset="0"/>
              </a:rPr>
              <a:t>semi-residenzialità</a:t>
            </a:r>
            <a:r>
              <a:rPr lang="it-IT" sz="1600" dirty="0">
                <a:latin typeface="Calibri" pitchFamily="34" charset="0"/>
              </a:rPr>
              <a:t>, </a:t>
            </a:r>
            <a:r>
              <a:rPr lang="it-IT" sz="1600" b="1" dirty="0">
                <a:latin typeface="Calibri" pitchFamily="34" charset="0"/>
              </a:rPr>
              <a:t>domiciliarità</a:t>
            </a:r>
            <a:r>
              <a:rPr lang="it-IT" sz="1600" dirty="0">
                <a:latin typeface="Calibri" pitchFamily="34" charset="0"/>
              </a:rPr>
              <a:t> e altri </a:t>
            </a:r>
            <a:r>
              <a:rPr lang="it-IT" sz="1600" b="1" dirty="0">
                <a:latin typeface="Calibri" pitchFamily="34" charset="0"/>
              </a:rPr>
              <a:t>interventi di sostegno </a:t>
            </a:r>
            <a:r>
              <a:rPr lang="it-IT" sz="1600" dirty="0">
                <a:latin typeface="Calibri" pitchFamily="34" charset="0"/>
              </a:rPr>
              <a:t>con interventi mirati a ciascuno dei tre target individuati dalla normativa regionale: </a:t>
            </a:r>
            <a:r>
              <a:rPr lang="it-IT" sz="1600" b="1" dirty="0">
                <a:latin typeface="Calibri" pitchFamily="34" charset="0"/>
              </a:rPr>
              <a:t>Anziani</a:t>
            </a:r>
            <a:r>
              <a:rPr lang="it-IT" sz="1600" dirty="0">
                <a:latin typeface="Calibri" pitchFamily="34" charset="0"/>
              </a:rPr>
              <a:t>, </a:t>
            </a:r>
            <a:r>
              <a:rPr lang="it-IT" sz="1600" b="1" dirty="0">
                <a:latin typeface="Calibri" pitchFamily="34" charset="0"/>
              </a:rPr>
              <a:t>Persone con disabilità</a:t>
            </a:r>
            <a:r>
              <a:rPr lang="it-IT" sz="1600" dirty="0">
                <a:latin typeface="Calibri" pitchFamily="34" charset="0"/>
              </a:rPr>
              <a:t>, </a:t>
            </a:r>
            <a:r>
              <a:rPr lang="it-IT" sz="1600" b="1" dirty="0">
                <a:latin typeface="Calibri" pitchFamily="34" charset="0"/>
              </a:rPr>
              <a:t>Persone con gravissima disabilità acquisita</a:t>
            </a:r>
            <a:r>
              <a:rPr lang="it-IT" sz="1600" dirty="0">
                <a:latin typeface="Calibri" pitchFamily="34" charset="0"/>
              </a:rPr>
              <a:t>. A ciò si aggiungono </a:t>
            </a:r>
            <a:r>
              <a:rPr lang="it-IT" sz="1600" b="1" dirty="0">
                <a:latin typeface="Calibri" pitchFamily="34" charset="0"/>
              </a:rPr>
              <a:t>progettualità sovra-distrettuali </a:t>
            </a:r>
            <a:r>
              <a:rPr lang="it-IT" sz="1600" dirty="0">
                <a:latin typeface="Calibri" pitchFamily="34" charset="0"/>
              </a:rPr>
              <a:t>in continuità con gli esercizi precedenti (ad es. Nuclei residenziali per utenti con gravissima disabilità acquisita, Sistema informativo-gestionale GARSIA, Welfare Digitale/E-Care, etc … …).</a:t>
            </a:r>
          </a:p>
          <a:p>
            <a:pPr algn="just">
              <a:defRPr sz="1050"/>
            </a:pPr>
            <a:endParaRPr sz="1600" dirty="0">
              <a:latin typeface="Calibri" pitchFamily="34" charset="0"/>
            </a:endParaRPr>
          </a:p>
          <a:p>
            <a:pPr algn="just">
              <a:spcAft>
                <a:spcPts val="600"/>
              </a:spcAft>
              <a:defRPr sz="1050" b="1">
                <a:solidFill>
                  <a:srgbClr val="FF0000"/>
                </a:solidFill>
              </a:defRPr>
            </a:pPr>
            <a:r>
              <a:rPr lang="it-IT" sz="1600" dirty="0">
                <a:latin typeface="Calibri" pitchFamily="34" charset="0"/>
              </a:rPr>
              <a:t>Remunerazioni speciali per </a:t>
            </a:r>
            <a:r>
              <a:rPr sz="1600" dirty="0">
                <a:latin typeface="Calibri" pitchFamily="34" charset="0"/>
              </a:rPr>
              <a:t>fronteggiare emergenza Covid-19</a:t>
            </a:r>
          </a:p>
          <a:p>
            <a:pPr algn="just">
              <a:lnSpc>
                <a:spcPts val="1800"/>
              </a:lnSpc>
              <a:defRPr sz="1050"/>
            </a:pPr>
            <a:r>
              <a:rPr lang="x-none" sz="1600" dirty="0">
                <a:latin typeface="Calibri" pitchFamily="34" charset="0"/>
              </a:rPr>
              <a:t>In conseguenza della cessazione dello stato di emergenza al 31/</a:t>
            </a:r>
            <a:r>
              <a:rPr lang="it-IT" sz="1600" dirty="0">
                <a:latin typeface="Calibri" pitchFamily="34" charset="0"/>
              </a:rPr>
              <a:t>0</a:t>
            </a:r>
            <a:r>
              <a:rPr lang="x-none" sz="1600" dirty="0">
                <a:latin typeface="Calibri" pitchFamily="34" charset="0"/>
              </a:rPr>
              <a:t>3/2022 sono pervenute specifiche indicazioni regionali</a:t>
            </a:r>
            <a:r>
              <a:rPr lang="it-IT" sz="1600" dirty="0">
                <a:latin typeface="Calibri" pitchFamily="34" charset="0"/>
              </a:rPr>
              <a:t>: con la DGR n. 486/2022 si è previsto il completo </a:t>
            </a:r>
            <a:r>
              <a:rPr lang="it-IT" sz="1600" b="1" dirty="0">
                <a:latin typeface="Calibri" pitchFamily="34" charset="0"/>
              </a:rPr>
              <a:t>ritorno alle normali modalità di funzionamento</a:t>
            </a:r>
            <a:r>
              <a:rPr lang="it-IT" sz="1600" dirty="0">
                <a:latin typeface="Calibri" pitchFamily="34" charset="0"/>
              </a:rPr>
              <a:t> dei servizi socio-sanitari diurni, domiciliari e territoriali e il contestuale ripristino delle modalità ordinarie di remunerazione a partire </a:t>
            </a:r>
            <a:r>
              <a:rPr lang="it-IT" sz="1600" b="1" dirty="0">
                <a:latin typeface="Calibri" pitchFamily="34" charset="0"/>
              </a:rPr>
              <a:t>dal mese di maggio 2022</a:t>
            </a:r>
            <a:r>
              <a:rPr lang="it-IT" sz="1600" dirty="0">
                <a:latin typeface="Calibri" pitchFamily="34" charset="0"/>
              </a:rPr>
              <a:t>, sulla base di un piano di attività redatto dagli Enti gestori che identificasse le modalità di utilizzo degli spazi comuni per ridurre al minimo i rischi di eventuale contagio.</a:t>
            </a:r>
          </a:p>
          <a:p>
            <a:pPr algn="just">
              <a:lnSpc>
                <a:spcPts val="1800"/>
              </a:lnSpc>
              <a:defRPr sz="1050"/>
            </a:pPr>
            <a:r>
              <a:rPr lang="it-IT" sz="1600" dirty="0">
                <a:latin typeface="Calibri" pitchFamily="34" charset="0"/>
              </a:rPr>
              <a:t>A</a:t>
            </a:r>
            <a:r>
              <a:rPr lang="x-none" sz="1600" dirty="0">
                <a:latin typeface="Calibri" pitchFamily="34" charset="0"/>
              </a:rPr>
              <a:t> partire dal </a:t>
            </a:r>
            <a:r>
              <a:rPr lang="it-IT" sz="1600" dirty="0">
                <a:latin typeface="Calibri" pitchFamily="34" charset="0"/>
              </a:rPr>
              <a:t>0</a:t>
            </a:r>
            <a:r>
              <a:rPr lang="x-none" sz="1600" dirty="0">
                <a:latin typeface="Calibri" pitchFamily="34" charset="0"/>
              </a:rPr>
              <a:t>1</a:t>
            </a:r>
            <a:r>
              <a:rPr lang="it-IT" sz="1600" dirty="0">
                <a:latin typeface="Calibri" pitchFamily="34" charset="0"/>
              </a:rPr>
              <a:t>/04/</a:t>
            </a:r>
            <a:r>
              <a:rPr lang="x-none" sz="1600" dirty="0">
                <a:latin typeface="Calibri" pitchFamily="34" charset="0"/>
              </a:rPr>
              <a:t>2022, </a:t>
            </a:r>
            <a:r>
              <a:rPr lang="x-none" sz="1600" b="1" dirty="0">
                <a:latin typeface="Calibri" pitchFamily="34" charset="0"/>
              </a:rPr>
              <a:t>remunerazione</a:t>
            </a:r>
            <a:r>
              <a:rPr lang="x-none" sz="1600" dirty="0">
                <a:latin typeface="Calibri" pitchFamily="34" charset="0"/>
              </a:rPr>
              <a:t> per i </a:t>
            </a:r>
            <a:r>
              <a:rPr lang="it-IT" sz="1600" dirty="0">
                <a:latin typeface="Calibri" pitchFamily="34" charset="0"/>
              </a:rPr>
              <a:t>G</a:t>
            </a:r>
            <a:r>
              <a:rPr lang="x-none" sz="1600" dirty="0">
                <a:latin typeface="Calibri" pitchFamily="34" charset="0"/>
              </a:rPr>
              <a:t>estori privati e pubblici delle Case residenza anziani (</a:t>
            </a:r>
            <a:r>
              <a:rPr lang="x-none" sz="1600" b="1" dirty="0">
                <a:latin typeface="Calibri" pitchFamily="34" charset="0"/>
              </a:rPr>
              <a:t>CRA</a:t>
            </a:r>
            <a:r>
              <a:rPr lang="x-none" sz="1600" dirty="0">
                <a:latin typeface="Calibri" pitchFamily="34" charset="0"/>
              </a:rPr>
              <a:t>) accreditate, limitatamente ed esclusivamente per ogni </a:t>
            </a:r>
            <a:r>
              <a:rPr lang="x-none" sz="1600" b="1" dirty="0">
                <a:latin typeface="Calibri" pitchFamily="34" charset="0"/>
              </a:rPr>
              <a:t>posto non occupato</a:t>
            </a:r>
            <a:r>
              <a:rPr lang="x-none" sz="1600" dirty="0">
                <a:latin typeface="Calibri" pitchFamily="34" charset="0"/>
              </a:rPr>
              <a:t> per garantire agli utenti l’</a:t>
            </a:r>
            <a:r>
              <a:rPr lang="x-none" sz="1600" b="1" dirty="0">
                <a:latin typeface="Calibri" pitchFamily="34" charset="0"/>
              </a:rPr>
              <a:t>isolamento</a:t>
            </a:r>
            <a:r>
              <a:rPr lang="x-none" sz="1600" dirty="0">
                <a:latin typeface="Calibri" pitchFamily="34" charset="0"/>
              </a:rPr>
              <a:t> o un periodo di sorveglianza in spazi separati, previa puntuale valutazione congiunta della specifica situazione della struttura da parte della committenza pubblica (AUSL/Comuni) e del </a:t>
            </a:r>
            <a:r>
              <a:rPr lang="it-IT" sz="1600" dirty="0">
                <a:latin typeface="Calibri" pitchFamily="34" charset="0"/>
              </a:rPr>
              <a:t>G</a:t>
            </a:r>
            <a:r>
              <a:rPr lang="x-none" sz="1600" dirty="0">
                <a:latin typeface="Calibri" pitchFamily="34" charset="0"/>
              </a:rPr>
              <a:t>estore</a:t>
            </a:r>
            <a:r>
              <a:rPr lang="it-IT" sz="1600" dirty="0">
                <a:latin typeface="Calibri" pitchFamily="34" charset="0"/>
              </a:rPr>
              <a:t> stesso</a:t>
            </a:r>
            <a:r>
              <a:rPr lang="x-none" sz="1600" dirty="0">
                <a:latin typeface="Calibri" pitchFamily="34" charset="0"/>
              </a:rPr>
              <a:t>. Tale misura ha avuto carattere temporaneo e straordinario, </a:t>
            </a:r>
            <a:r>
              <a:rPr lang="it-IT" sz="1600" b="1" dirty="0">
                <a:latin typeface="Calibri" pitchFamily="34" charset="0"/>
              </a:rPr>
              <a:t>fino al</a:t>
            </a:r>
            <a:r>
              <a:rPr lang="x-none" sz="1600" b="1" dirty="0">
                <a:latin typeface="Calibri" pitchFamily="34" charset="0"/>
              </a:rPr>
              <a:t> 30</a:t>
            </a:r>
            <a:r>
              <a:rPr lang="it-IT" sz="1600" b="1" dirty="0">
                <a:latin typeface="Calibri" pitchFamily="34" charset="0"/>
              </a:rPr>
              <a:t>/06/</a:t>
            </a:r>
            <a:r>
              <a:rPr lang="x-none" sz="1600" b="1" dirty="0">
                <a:latin typeface="Calibri" pitchFamily="34" charset="0"/>
              </a:rPr>
              <a:t>2022</a:t>
            </a:r>
            <a:r>
              <a:rPr lang="x-none" sz="1600" dirty="0">
                <a:latin typeface="Calibri" pitchFamily="34" charset="0"/>
              </a:rPr>
              <a:t>.</a:t>
            </a:r>
            <a:endParaRPr lang="it-IT" sz="1600" dirty="0">
              <a:latin typeface="Calibri" pitchFamily="34" charset="0"/>
            </a:endParaRPr>
          </a:p>
          <a:p>
            <a:pPr algn="just">
              <a:lnSpc>
                <a:spcPts val="1800"/>
              </a:lnSpc>
              <a:defRPr sz="1050"/>
            </a:pPr>
            <a:endParaRPr lang="it-IT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22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5"/>
          <p:cNvSpPr txBox="1"/>
          <p:nvPr/>
        </p:nvSpPr>
        <p:spPr>
          <a:xfrm>
            <a:off x="982088" y="-13104"/>
            <a:ext cx="7676556" cy="954107"/>
          </a:xfrm>
          <a:prstGeom prst="rect">
            <a:avLst/>
          </a:prstGeom>
          <a:noFill/>
          <a:ln>
            <a:noFil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28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dirty="0"/>
              <a:t>Fondo Regionale per la Non Autosufficienza - Principali linee di intervento </a:t>
            </a:r>
            <a:r>
              <a:rPr lang="it-IT" dirty="0"/>
              <a:t>2022 (2/2)</a:t>
            </a:r>
            <a:endParaRPr dirty="0"/>
          </a:p>
        </p:txBody>
      </p:sp>
      <p:sp>
        <p:nvSpPr>
          <p:cNvPr id="104" name="Rettangolo 2"/>
          <p:cNvSpPr txBox="1"/>
          <p:nvPr/>
        </p:nvSpPr>
        <p:spPr>
          <a:xfrm>
            <a:off x="1187624" y="1124743"/>
            <a:ext cx="7732979" cy="5570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just">
              <a:spcAft>
                <a:spcPts val="600"/>
              </a:spcAft>
              <a:defRPr sz="1050" b="1">
                <a:solidFill>
                  <a:srgbClr val="FF0000"/>
                </a:solidFill>
              </a:defRPr>
            </a:pPr>
            <a:r>
              <a:rPr lang="it-IT" sz="1600" dirty="0">
                <a:latin typeface="Calibri" pitchFamily="34" charset="0"/>
              </a:rPr>
              <a:t>Interventi </a:t>
            </a:r>
            <a:r>
              <a:rPr sz="1600" dirty="0">
                <a:latin typeface="Calibri" pitchFamily="34" charset="0"/>
              </a:rPr>
              <a:t>d</a:t>
            </a:r>
            <a:r>
              <a:rPr lang="it-IT" sz="1600" dirty="0">
                <a:latin typeface="Calibri" pitchFamily="34" charset="0"/>
              </a:rPr>
              <a:t>e</a:t>
            </a:r>
            <a:r>
              <a:rPr sz="1600" dirty="0">
                <a:latin typeface="Calibri" pitchFamily="34" charset="0"/>
              </a:rPr>
              <a:t>ll’Azienda per </a:t>
            </a:r>
            <a:r>
              <a:rPr lang="it-IT" sz="1600" dirty="0">
                <a:latin typeface="Calibri" pitchFamily="34" charset="0"/>
              </a:rPr>
              <a:t>contrastare emergenza Covid-19</a:t>
            </a:r>
            <a:endParaRPr sz="1600" dirty="0">
              <a:latin typeface="Calibri" pitchFamily="34" charset="0"/>
            </a:endParaRPr>
          </a:p>
          <a:p>
            <a:pPr algn="just">
              <a:lnSpc>
                <a:spcPts val="1800"/>
              </a:lnSpc>
              <a:defRPr sz="1050"/>
            </a:pPr>
            <a:r>
              <a:rPr lang="it-IT" sz="1600" dirty="0">
                <a:latin typeface="Calibri" pitchFamily="34" charset="0"/>
              </a:rPr>
              <a:t>Per rispondere alle esigenze ed emergenze organizzative causate dalla pandemia, l’Azienda ha mantenuto anche nel 2022, a sostegno della rete dei servizi, i </a:t>
            </a:r>
            <a:r>
              <a:rPr lang="it-IT" sz="1600" b="1" dirty="0">
                <a:uFill>
                  <a:solidFill>
                    <a:srgbClr val="000000"/>
                  </a:solidFill>
                </a:uFill>
                <a:latin typeface="Calibri" pitchFamily="34" charset="0"/>
              </a:rPr>
              <a:t>posti letto “Fast CRA” </a:t>
            </a:r>
            <a:r>
              <a:rPr lang="it-IT" sz="1600" dirty="0">
                <a:uFill>
                  <a:solidFill>
                    <a:srgbClr val="000000"/>
                  </a:solidFill>
                </a:uFill>
                <a:latin typeface="Calibri" pitchFamily="34" charset="0"/>
              </a:rPr>
              <a:t>attivati nel 2021: nr. 5 posti residenziali sul Distretto Città di Bologna - n. 2 su CRA Saliceto e n. 3 su CRA Viale Roma - per l’accoglienza temporanea e tempestiva, in regime di dimissioni protette, di cittadini non autosufficienti, in fase di uscita da reparti ospedalieri e dai PS OBI. </a:t>
            </a:r>
          </a:p>
          <a:p>
            <a:pPr algn="just">
              <a:buSzPct val="100000"/>
              <a:defRPr sz="1050"/>
            </a:pPr>
            <a:r>
              <a:rPr lang="it-IT" sz="1600" dirty="0">
                <a:latin typeface="Calibri" pitchFamily="34" charset="0"/>
              </a:rPr>
              <a:t>Nel 2022 sono state inoltre attivate sia </a:t>
            </a:r>
            <a:r>
              <a:rPr lang="it-IT" sz="1600" b="1" dirty="0">
                <a:latin typeface="Calibri" pitchFamily="34" charset="0"/>
              </a:rPr>
              <a:t>l’assistenza domiciliare </a:t>
            </a:r>
            <a:r>
              <a:rPr lang="it-IT" sz="1600" dirty="0">
                <a:latin typeface="Calibri" pitchFamily="34" charset="0"/>
              </a:rPr>
              <a:t>in modalità FAST sia l’assistenza domiciliare per utenti Covid-19 positivi.</a:t>
            </a:r>
          </a:p>
          <a:p>
            <a:pPr algn="just">
              <a:buSzPct val="100000"/>
              <a:defRPr sz="1050"/>
            </a:pPr>
            <a:endParaRPr sz="1600" dirty="0">
              <a:uFill>
                <a:solidFill>
                  <a:srgbClr val="000000"/>
                </a:solidFill>
              </a:uFill>
              <a:latin typeface="Calibri" pitchFamily="34" charset="0"/>
            </a:endParaRPr>
          </a:p>
          <a:p>
            <a:pPr algn="just">
              <a:spcAft>
                <a:spcPts val="600"/>
              </a:spcAft>
              <a:defRPr sz="1050" b="1">
                <a:solidFill>
                  <a:srgbClr val="FF0000"/>
                </a:solidFill>
              </a:defRPr>
            </a:pPr>
            <a:r>
              <a:rPr sz="1600" dirty="0">
                <a:latin typeface="Calibri" pitchFamily="34" charset="0"/>
              </a:rPr>
              <a:t>Adeguamenti tariffari e rimborsi sanitari dei servizi socio-sanitari</a:t>
            </a:r>
          </a:p>
          <a:p>
            <a:pPr algn="just"/>
            <a:r>
              <a:rPr lang="x-none" sz="1600" dirty="0">
                <a:latin typeface="Calibri" pitchFamily="34" charset="0"/>
              </a:rPr>
              <a:t>Con la DGR n.</a:t>
            </a:r>
            <a:r>
              <a:rPr lang="it-IT" sz="1600" dirty="0">
                <a:latin typeface="Calibri" pitchFamily="34" charset="0"/>
              </a:rPr>
              <a:t> </a:t>
            </a:r>
            <a:r>
              <a:rPr lang="x-none" sz="1600" dirty="0">
                <a:latin typeface="Calibri" pitchFamily="34" charset="0"/>
              </a:rPr>
              <a:t>1625 del 28/</a:t>
            </a:r>
            <a:r>
              <a:rPr lang="it-IT" sz="1600" dirty="0">
                <a:latin typeface="Calibri" pitchFamily="34" charset="0"/>
              </a:rPr>
              <a:t>09</a:t>
            </a:r>
            <a:r>
              <a:rPr lang="x-none" sz="1600" dirty="0">
                <a:latin typeface="Calibri" pitchFamily="34" charset="0"/>
              </a:rPr>
              <a:t>/2022, nelle more della ridefinizione del sistema generale di remunerazione, la Regione ha previsto adeguamenti tariffari </a:t>
            </a:r>
            <a:r>
              <a:rPr lang="it-IT" sz="1600" dirty="0">
                <a:latin typeface="Calibri" pitchFamily="34" charset="0"/>
              </a:rPr>
              <a:t>per </a:t>
            </a:r>
            <a:r>
              <a:rPr lang="x-none" sz="1600" dirty="0">
                <a:latin typeface="Calibri" pitchFamily="34" charset="0"/>
              </a:rPr>
              <a:t>i servizi socio-sanitari, </a:t>
            </a:r>
            <a:r>
              <a:rPr lang="it-IT" sz="1600" dirty="0">
                <a:latin typeface="Calibri" pitchFamily="34" charset="0"/>
              </a:rPr>
              <a:t>tenuto conto del</a:t>
            </a:r>
            <a:r>
              <a:rPr lang="x-none" sz="1600" dirty="0">
                <a:latin typeface="Calibri" pitchFamily="34" charset="0"/>
              </a:rPr>
              <a:t>l’impatto organizzativo</a:t>
            </a:r>
            <a:r>
              <a:rPr lang="it-IT" sz="1600" dirty="0">
                <a:latin typeface="Calibri" pitchFamily="34" charset="0"/>
              </a:rPr>
              <a:t> </a:t>
            </a:r>
            <a:r>
              <a:rPr lang="x-none" sz="1600" dirty="0">
                <a:latin typeface="Calibri" pitchFamily="34" charset="0"/>
              </a:rPr>
              <a:t>generato dalla pandemia da COVID-19 con il conseguente aumento dei costi</a:t>
            </a:r>
            <a:r>
              <a:rPr lang="it-IT" sz="1600" dirty="0">
                <a:latin typeface="Calibri" pitchFamily="34" charset="0"/>
              </a:rPr>
              <a:t> e </a:t>
            </a:r>
            <a:r>
              <a:rPr lang="x-none" sz="1600" dirty="0">
                <a:latin typeface="Calibri" pitchFamily="34" charset="0"/>
              </a:rPr>
              <a:t>delle </a:t>
            </a:r>
            <a:r>
              <a:rPr lang="it-IT" sz="1600" dirty="0">
                <a:latin typeface="Calibri" pitchFamily="34" charset="0"/>
              </a:rPr>
              <a:t>permanenti </a:t>
            </a:r>
            <a:r>
              <a:rPr lang="x-none" sz="1600" dirty="0">
                <a:latin typeface="Calibri" pitchFamily="34" charset="0"/>
              </a:rPr>
              <a:t>difficoltà nel reperimento del personale sanitario ed assistenziale </a:t>
            </a:r>
            <a:r>
              <a:rPr lang="it-IT" sz="1600" dirty="0">
                <a:latin typeface="Calibri" pitchFamily="34" charset="0"/>
              </a:rPr>
              <a:t>in </a:t>
            </a:r>
            <a:r>
              <a:rPr lang="x-none" sz="1600" dirty="0">
                <a:latin typeface="Calibri" pitchFamily="34" charset="0"/>
              </a:rPr>
              <a:t>cui si trovano in particolare i servizi residenziali Case Residenza Anziani </a:t>
            </a:r>
            <a:r>
              <a:rPr lang="it-IT" sz="1600" dirty="0">
                <a:latin typeface="Calibri" pitchFamily="34" charset="0"/>
              </a:rPr>
              <a:t>(CRA) </a:t>
            </a:r>
            <a:r>
              <a:rPr lang="x-none" sz="1600" dirty="0">
                <a:latin typeface="Calibri" pitchFamily="34" charset="0"/>
              </a:rPr>
              <a:t>e Centri socio-riabilitativi residenziali per disabili</a:t>
            </a:r>
            <a:r>
              <a:rPr lang="it-IT" sz="1600" dirty="0">
                <a:latin typeface="Calibri" pitchFamily="34" charset="0"/>
              </a:rPr>
              <a:t> (CSRR)</a:t>
            </a:r>
            <a:r>
              <a:rPr lang="x-none" sz="1600" dirty="0">
                <a:latin typeface="Calibri" pitchFamily="34" charset="0"/>
              </a:rPr>
              <a:t>.</a:t>
            </a:r>
            <a:endParaRPr lang="it-IT" sz="1600" dirty="0">
              <a:latin typeface="Calibri" pitchFamily="34" charset="0"/>
            </a:endParaRPr>
          </a:p>
          <a:p>
            <a:pPr algn="just"/>
            <a:r>
              <a:rPr lang="it-IT" sz="1600" dirty="0">
                <a:latin typeface="Calibri" pitchFamily="34" charset="0"/>
              </a:rPr>
              <a:t>RER ha pertanto </a:t>
            </a:r>
            <a:r>
              <a:rPr lang="x-none" sz="1600" dirty="0">
                <a:latin typeface="Calibri" pitchFamily="34" charset="0"/>
              </a:rPr>
              <a:t>stabilito, </a:t>
            </a:r>
            <a:r>
              <a:rPr lang="x-none" sz="1600" b="1" dirty="0">
                <a:latin typeface="Calibri" pitchFamily="34" charset="0"/>
              </a:rPr>
              <a:t>a partire dal 01/04/2022</a:t>
            </a:r>
            <a:r>
              <a:rPr lang="x-none" sz="1600" dirty="0">
                <a:latin typeface="Calibri" pitchFamily="34" charset="0"/>
              </a:rPr>
              <a:t>, per tutti i </a:t>
            </a:r>
            <a:r>
              <a:rPr lang="it-IT" sz="1600" dirty="0">
                <a:latin typeface="Calibri" pitchFamily="34" charset="0"/>
              </a:rPr>
              <a:t>G</a:t>
            </a:r>
            <a:r>
              <a:rPr lang="x-none" sz="1600" dirty="0">
                <a:latin typeface="Calibri" pitchFamily="34" charset="0"/>
              </a:rPr>
              <a:t>estori </a:t>
            </a:r>
            <a:r>
              <a:rPr lang="it-IT" sz="1600" dirty="0">
                <a:latin typeface="Calibri" pitchFamily="34" charset="0"/>
              </a:rPr>
              <a:t>accreditati </a:t>
            </a:r>
            <a:r>
              <a:rPr lang="x-none" sz="1600" dirty="0">
                <a:latin typeface="Calibri" pitchFamily="34" charset="0"/>
              </a:rPr>
              <a:t>privati e pubblici, un </a:t>
            </a:r>
            <a:r>
              <a:rPr lang="x-none" sz="1600" b="1" dirty="0">
                <a:latin typeface="Calibri" pitchFamily="34" charset="0"/>
              </a:rPr>
              <a:t>aumento straordinario delle tariffe</a:t>
            </a:r>
            <a:r>
              <a:rPr lang="it-IT" sz="1600" b="1" dirty="0">
                <a:latin typeface="Calibri" pitchFamily="34" charset="0"/>
              </a:rPr>
              <a:t> </a:t>
            </a:r>
            <a:r>
              <a:rPr lang="x-none" sz="1600" b="1" dirty="0">
                <a:latin typeface="Calibri" pitchFamily="34" charset="0"/>
              </a:rPr>
              <a:t>per la quota a carico del FRNA</a:t>
            </a:r>
            <a:r>
              <a:rPr lang="it-IT" sz="1600" b="1" dirty="0">
                <a:latin typeface="Calibri" pitchFamily="34" charset="0"/>
              </a:rPr>
              <a:t> </a:t>
            </a:r>
            <a:r>
              <a:rPr lang="it-IT" sz="1600" dirty="0">
                <a:latin typeface="Calibri" pitchFamily="34" charset="0"/>
              </a:rPr>
              <a:t>(+ 3 € pro capite/die per CRA e CSRR, + 0,80 € pro capite/die per CD e CSRD, + 0,30 € ora per Assistenza domiciliare). </a:t>
            </a:r>
            <a:r>
              <a:rPr lang="it-IT" sz="1600" b="1" dirty="0">
                <a:latin typeface="Calibri" pitchFamily="34" charset="0"/>
              </a:rPr>
              <a:t>Impatto</a:t>
            </a:r>
            <a:r>
              <a:rPr lang="it-IT" sz="1600" dirty="0">
                <a:latin typeface="Calibri" pitchFamily="34" charset="0"/>
              </a:rPr>
              <a:t> sui 9 mesi aprile-dicembre 2022 per Azienda USL di Bologna pari a circa </a:t>
            </a:r>
            <a:r>
              <a:rPr lang="it-IT" sz="1600" b="1" dirty="0">
                <a:latin typeface="Calibri" pitchFamily="34" charset="0"/>
              </a:rPr>
              <a:t>2,7 milioni di euro</a:t>
            </a:r>
            <a:r>
              <a:rPr lang="it-IT" sz="1600" dirty="0">
                <a:latin typeface="Calibri" pitchFamily="34" charset="0"/>
              </a:rPr>
              <a:t>.</a:t>
            </a:r>
          </a:p>
          <a:p>
            <a:pPr algn="just">
              <a:lnSpc>
                <a:spcPts val="1800"/>
              </a:lnSpc>
              <a:defRPr sz="1050"/>
            </a:pPr>
            <a:endParaRPr lang="it-IT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806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8C2028B-7231-4967-BBF2-87A1A7CBB9EA}"/>
              </a:ext>
            </a:extLst>
          </p:cNvPr>
          <p:cNvSpPr txBox="1"/>
          <p:nvPr/>
        </p:nvSpPr>
        <p:spPr>
          <a:xfrm>
            <a:off x="1187623" y="8006"/>
            <a:ext cx="7504043" cy="954107"/>
          </a:xfrm>
          <a:prstGeom prst="rect">
            <a:avLst/>
          </a:prstGeom>
          <a:noFill/>
          <a:ln>
            <a:noFil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28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dirty="0"/>
              <a:t>Fondo Regionale per la  </a:t>
            </a:r>
            <a:r>
              <a:rPr dirty="0"/>
              <a:t>Non Autosufficienza</a:t>
            </a:r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66" y="1844824"/>
            <a:ext cx="7624986" cy="346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062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232158-AE74-46E1-9BBD-9771F2CB4F86}"/>
              </a:ext>
            </a:extLst>
          </p:cNvPr>
          <p:cNvSpPr txBox="1"/>
          <p:nvPr/>
        </p:nvSpPr>
        <p:spPr>
          <a:xfrm>
            <a:off x="1187624" y="44624"/>
            <a:ext cx="7676556" cy="954107"/>
          </a:xfrm>
          <a:prstGeom prst="rect">
            <a:avLst/>
          </a:prstGeom>
          <a:noFill/>
          <a:ln>
            <a:noFill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28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dirty="0"/>
              <a:t>Fondo Regionale per la Non Autosufficienza </a:t>
            </a:r>
            <a:endParaRPr lang="it-IT" dirty="0"/>
          </a:p>
          <a:p>
            <a:r>
              <a:rPr lang="it-IT" dirty="0"/>
              <a:t>Impiego risorse complessive 2022</a:t>
            </a:r>
            <a:endParaRPr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727" y="1124744"/>
            <a:ext cx="457835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7848872" cy="282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338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18247" y="330700"/>
            <a:ext cx="6048008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Investimenti realizzati 2022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AA4436A8-D372-4353-BA01-BD5931412D59}"/>
              </a:ext>
            </a:extLst>
          </p:cNvPr>
          <p:cNvGraphicFramePr>
            <a:graphicFrameLocks noGrp="1"/>
          </p:cNvGraphicFramePr>
          <p:nvPr/>
        </p:nvGraphicFramePr>
        <p:xfrm>
          <a:off x="2019300" y="2060848"/>
          <a:ext cx="6225108" cy="3276801"/>
        </p:xfrm>
        <a:graphic>
          <a:graphicData uri="http://schemas.openxmlformats.org/drawingml/2006/table">
            <a:tbl>
              <a:tblPr/>
              <a:tblGrid>
                <a:gridCol w="3824880">
                  <a:extLst>
                    <a:ext uri="{9D8B030D-6E8A-4147-A177-3AD203B41FA5}">
                      <a16:colId xmlns:a16="http://schemas.microsoft.com/office/drawing/2014/main" val="2544289523"/>
                    </a:ext>
                  </a:extLst>
                </a:gridCol>
                <a:gridCol w="1548534">
                  <a:extLst>
                    <a:ext uri="{9D8B030D-6E8A-4147-A177-3AD203B41FA5}">
                      <a16:colId xmlns:a16="http://schemas.microsoft.com/office/drawing/2014/main" val="3115779084"/>
                    </a:ext>
                  </a:extLst>
                </a:gridCol>
                <a:gridCol w="851694">
                  <a:extLst>
                    <a:ext uri="{9D8B030D-6E8A-4147-A177-3AD203B41FA5}">
                      <a16:colId xmlns:a16="http://schemas.microsoft.com/office/drawing/2014/main" val="3316218358"/>
                    </a:ext>
                  </a:extLst>
                </a:gridCol>
              </a:tblGrid>
              <a:tr h="3640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effectLst/>
                          <a:latin typeface="Arial" panose="020B0604020202020204" pitchFamily="34" charset="0"/>
                        </a:rPr>
                        <a:t>Composizione investimenti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846679"/>
                  </a:ext>
                </a:extLst>
              </a:tr>
              <a:tr h="3640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effectLst/>
                          <a:latin typeface="Arial" panose="020B0604020202020204" pitchFamily="34" charset="0"/>
                        </a:rPr>
                        <a:t>Importo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54848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Lavori su fabbricati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2.846.642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29%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295378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Attrezzature sanitarie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4.333.026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45%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292566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Tecnologie informatiche e di rete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669.872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353920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Software, licenze d'uso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1.281.154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13%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445519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Mobili, arredi, beni economali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516.939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196765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Altre immobilizzazioni materiali (Assistenza Protesica)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51.903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609378"/>
                  </a:ext>
                </a:extLst>
              </a:tr>
              <a:tr h="3640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1" i="0" u="none" strike="noStrike" dirty="0">
                          <a:effectLst/>
                          <a:latin typeface="Arial" panose="020B0604020202020204" pitchFamily="34" charset="0"/>
                        </a:rPr>
                        <a:t>9.699.535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552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907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18246" y="330700"/>
            <a:ext cx="7374233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Investimenti realizzati 2022 </a:t>
            </a:r>
            <a:b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</a:b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Fonti di finanziamento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E336ED9D-716E-48A1-9DEF-EDF12A757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68760"/>
            <a:ext cx="7056784" cy="531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46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26435" y="133175"/>
            <a:ext cx="6048008" cy="95410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Investimenti di maggior rilievo realizzati nel 2022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7F0362C3-9A30-4657-80E4-092C8586D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65291"/>
              </p:ext>
            </p:extLst>
          </p:nvPr>
        </p:nvGraphicFramePr>
        <p:xfrm>
          <a:off x="1187624" y="1514301"/>
          <a:ext cx="7797552" cy="3829397"/>
        </p:xfrm>
        <a:graphic>
          <a:graphicData uri="http://schemas.openxmlformats.org/drawingml/2006/table">
            <a:tbl>
              <a:tblPr/>
              <a:tblGrid>
                <a:gridCol w="6478149">
                  <a:extLst>
                    <a:ext uri="{9D8B030D-6E8A-4147-A177-3AD203B41FA5}">
                      <a16:colId xmlns:a16="http://schemas.microsoft.com/office/drawing/2014/main" val="1570196356"/>
                    </a:ext>
                  </a:extLst>
                </a:gridCol>
                <a:gridCol w="1319403">
                  <a:extLst>
                    <a:ext uri="{9D8B030D-6E8A-4147-A177-3AD203B41FA5}">
                      <a16:colId xmlns:a16="http://schemas.microsoft.com/office/drawing/2014/main" val="4174688989"/>
                    </a:ext>
                  </a:extLst>
                </a:gridCol>
              </a:tblGrid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Ospedale Maggiore Angiografo Biplano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1.402.878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411299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Potenziamenti, rinnovi e sostituzioni Tecnologie Biomediche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1.353.522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704179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Completamento rete ospedaliera e adeguamenti PS Covid 19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1.441.320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202001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Ospedale Maggiore Numero Unico di Emergenza (NUE) 112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606.786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333481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Progettazione interventi PNRR Case della Comunità e Ospedali di Comunità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475.937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989317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 sismici su edifici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261.198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111886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Rinnovo parco digitale grandi apparecchiature PNRR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171.838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600024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Ammodernamento e potenziamento Hardware e software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626.652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260892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Cartella clinica metropolitana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286.851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616528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effectLst/>
                          <a:latin typeface="Calibri" panose="020F0502020204030204" pitchFamily="34" charset="0"/>
                        </a:rPr>
                        <a:t>Lava padelle a disinfezione termica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143.671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959602"/>
                  </a:ext>
                </a:extLst>
              </a:tr>
              <a:tr h="34812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6.770.653 </a:t>
                      </a:r>
                    </a:p>
                  </a:txBody>
                  <a:tcPr marL="7527" marR="7527" marT="75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292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482427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E014A81-A7D1-49FF-84E8-EC3F5E053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19354-E8B3-4F02-B9C7-8C6F615E5BB5}" type="slidenum">
              <a:rPr lang="it-IT" altLang="it-IT" smtClean="0"/>
              <a:pPr/>
              <a:t>19</a:t>
            </a:fld>
            <a:endParaRPr lang="it-IT" altLang="it-IT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50A9CB3-6D2D-4CE0-8EE9-6492140375C6}"/>
              </a:ext>
            </a:extLst>
          </p:cNvPr>
          <p:cNvGraphicFramePr>
            <a:graphicFrameLocks noGrp="1"/>
          </p:cNvGraphicFramePr>
          <p:nvPr/>
        </p:nvGraphicFramePr>
        <p:xfrm>
          <a:off x="1475656" y="1556792"/>
          <a:ext cx="7355159" cy="4387005"/>
        </p:xfrm>
        <a:graphic>
          <a:graphicData uri="http://schemas.openxmlformats.org/drawingml/2006/table">
            <a:tbl>
              <a:tblPr/>
              <a:tblGrid>
                <a:gridCol w="720080">
                  <a:extLst>
                    <a:ext uri="{9D8B030D-6E8A-4147-A177-3AD203B41FA5}">
                      <a16:colId xmlns:a16="http://schemas.microsoft.com/office/drawing/2014/main" val="3204569833"/>
                    </a:ext>
                  </a:extLst>
                </a:gridCol>
                <a:gridCol w="3145008">
                  <a:extLst>
                    <a:ext uri="{9D8B030D-6E8A-4147-A177-3AD203B41FA5}">
                      <a16:colId xmlns:a16="http://schemas.microsoft.com/office/drawing/2014/main" val="446636745"/>
                    </a:ext>
                  </a:extLst>
                </a:gridCol>
                <a:gridCol w="1675476">
                  <a:extLst>
                    <a:ext uri="{9D8B030D-6E8A-4147-A177-3AD203B41FA5}">
                      <a16:colId xmlns:a16="http://schemas.microsoft.com/office/drawing/2014/main" val="2506969081"/>
                    </a:ext>
                  </a:extLst>
                </a:gridCol>
                <a:gridCol w="947622">
                  <a:extLst>
                    <a:ext uri="{9D8B030D-6E8A-4147-A177-3AD203B41FA5}">
                      <a16:colId xmlns:a16="http://schemas.microsoft.com/office/drawing/2014/main" val="1750050098"/>
                    </a:ext>
                  </a:extLst>
                </a:gridCol>
                <a:gridCol w="866973">
                  <a:extLst>
                    <a:ext uri="{9D8B030D-6E8A-4147-A177-3AD203B41FA5}">
                      <a16:colId xmlns:a16="http://schemas.microsoft.com/office/drawing/2014/main" val="3994500230"/>
                    </a:ext>
                  </a:extLst>
                </a:gridCol>
              </a:tblGrid>
              <a:tr h="372805">
                <a:tc>
                  <a:txBody>
                    <a:bodyPr/>
                    <a:lstStyle/>
                    <a:p>
                      <a:pPr algn="l" fontAlgn="ctr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8" marR="7608" marT="76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Consuntivo 2022- Investimenti PNRR - PNC</a:t>
                      </a:r>
                    </a:p>
                  </a:txBody>
                  <a:tcPr marL="7608" marR="7608" marT="760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>
                          <a:effectLst/>
                          <a:latin typeface="Calibri" panose="020F0502020204030204" pitchFamily="34" charset="0"/>
                        </a:rPr>
                        <a:t>Preventivo 2022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Realizzato al 31/12/2022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786864"/>
                  </a:ext>
                </a:extLst>
              </a:tr>
              <a:tr h="34237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Componente 1</a:t>
                      </a:r>
                    </a:p>
                  </a:txBody>
                  <a:tcPr marL="7608" marR="7608" marT="760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1.1: Case della Comunità e presa in carico della persona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2.116.044,00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332.010,81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758125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1.2: Casa come primo luogo di cura e telemedicina Sub investimento 1.2.2 – Implementazione Centrali Operative Territoriali (COT)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strutture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  42.000,00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131339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device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768479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interconnessioni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634.760,18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748712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1.3: Rafforzamento dell’assistenza sanitaria intermedia e delle sue strutture (Ospedali di comunità)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992.000,00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186.235,95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278040"/>
                  </a:ext>
                </a:extLst>
              </a:tr>
              <a:tr h="46410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Componente 2</a:t>
                      </a:r>
                    </a:p>
                  </a:txBody>
                  <a:tcPr marL="7608" marR="7608" marT="7608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1.1: Ammodernamento del parco tecnologico e digitale ospedaliero – Sub investimento 1.1.1. (Digitalizzazione DEA I e II livello)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12.714.051,92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684266"/>
                  </a:ext>
                </a:extLst>
              </a:tr>
              <a:tr h="46410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1.1: Ammodernamento del parco tecnologico e digitale ospedaliero - Sub investimento 1.1.2 Grandi Apparecchiature Sanitarie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580.000,00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171.837,75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609154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1.2: Verso un nuovo ospedale sicuro e sostenibile (Fondi PNRR)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636480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1.2: Verso un nuovo ospedale sicuro e sostenibile (Fondi PNC) 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580.000,00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252.212,53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019328"/>
                  </a:ext>
                </a:extLst>
              </a:tr>
              <a:tr h="34237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effectLst/>
                          <a:latin typeface="Arial" panose="020B0604020202020204" pitchFamily="34" charset="0"/>
                        </a:rPr>
                        <a:t>Investimento 1.3.2:Adozione da parte delle Regioni di 4 nuovi Flussi Informativi nazionali</a:t>
                      </a:r>
                    </a:p>
                  </a:txBody>
                  <a:tcPr marL="7608" marR="7608" marT="76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  -  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972953"/>
                  </a:ext>
                </a:extLst>
              </a:tr>
              <a:tr h="342372">
                <a:tc>
                  <a:txBody>
                    <a:bodyPr/>
                    <a:lstStyle/>
                    <a:p>
                      <a:pPr algn="l" fontAlgn="ctr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8" marR="7608" marT="76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8" marR="7608" marT="76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08" marR="7608" marT="760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>
                          <a:effectLst/>
                          <a:latin typeface="Calibri" panose="020F0502020204030204" pitchFamily="34" charset="0"/>
                        </a:rPr>
                        <a:t>          17.658.856,10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            942.297,04 </a:t>
                      </a:r>
                    </a:p>
                  </a:txBody>
                  <a:tcPr marL="7608" marR="7608" marT="76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225890"/>
                  </a:ext>
                </a:extLst>
              </a:tr>
            </a:tbl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04286D76-F629-4C79-BD41-CFD386AC3947}"/>
              </a:ext>
            </a:extLst>
          </p:cNvPr>
          <p:cNvSpPr/>
          <p:nvPr/>
        </p:nvSpPr>
        <p:spPr>
          <a:xfrm>
            <a:off x="1978156" y="301746"/>
            <a:ext cx="6410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Consuntivo 2022- Investimenti PNRR - PNC</a:t>
            </a:r>
          </a:p>
        </p:txBody>
      </p:sp>
    </p:spTree>
    <p:extLst>
      <p:ext uri="{BB962C8B-B14F-4D97-AF65-F5344CB8AC3E}">
        <p14:creationId xmlns:p14="http://schemas.microsoft.com/office/powerpoint/2010/main" val="86256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4" y="1556792"/>
            <a:ext cx="7499176" cy="4569371"/>
          </a:xfrm>
        </p:spPr>
        <p:txBody>
          <a:bodyPr/>
          <a:lstStyle/>
          <a:p>
            <a:pPr marL="0" indent="0" algn="just">
              <a:buNone/>
            </a:pPr>
            <a:r>
              <a:rPr lang="it-IT" sz="2400" dirty="0">
                <a:latin typeface="Calibri" pitchFamily="34" charset="0"/>
              </a:rPr>
              <a:t>I dati economici rappresentati nel Bilancio d’Esercizio 2022 riflettono: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</a:pPr>
            <a:r>
              <a:rPr lang="it-IT" sz="2400" dirty="0">
                <a:effectLst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l’impatto delle azioni volte sia al contenimento dell’emergenza Covid-19</a:t>
            </a:r>
            <a:endParaRPr lang="it-IT" sz="2400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15000"/>
              </a:lnSpc>
              <a:spcBef>
                <a:spcPts val="1000"/>
              </a:spcBef>
            </a:pPr>
            <a:r>
              <a:rPr lang="it-IT" sz="2400" dirty="0">
                <a:effectLst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 recupero delle attività di ricovero e ambulatoriali sospese durante il periodo emergenziale e riavviate parzialmente durante il 2021</a:t>
            </a:r>
          </a:p>
          <a:p>
            <a:pPr algn="just">
              <a:lnSpc>
                <a:spcPct val="115000"/>
              </a:lnSpc>
              <a:spcBef>
                <a:spcPts val="1000"/>
              </a:spcBef>
            </a:pPr>
            <a:r>
              <a:rPr lang="it-IT" sz="24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r>
              <a:rPr lang="it-IT" sz="2400" dirty="0">
                <a:effectLst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considerevole aumento dei costi determinato dall’incremento dei prezzi delle fonti energetiche</a:t>
            </a:r>
            <a:endParaRPr lang="it-IT" sz="24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5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d’Esercizio 2022</a:t>
            </a:r>
          </a:p>
        </p:txBody>
      </p:sp>
    </p:spTree>
    <p:extLst>
      <p:ext uri="{BB962C8B-B14F-4D97-AF65-F5344CB8AC3E}">
        <p14:creationId xmlns:p14="http://schemas.microsoft.com/office/powerpoint/2010/main" val="96656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79500" y="347990"/>
            <a:ext cx="8064500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Tempi di pagamento e livello di indebitamento</a:t>
            </a:r>
          </a:p>
        </p:txBody>
      </p:sp>
      <p:sp>
        <p:nvSpPr>
          <p:cNvPr id="20483" name="CasellaDiTesto 1"/>
          <p:cNvSpPr txBox="1">
            <a:spLocks noChangeArrowheads="1"/>
          </p:cNvSpPr>
          <p:nvPr/>
        </p:nvSpPr>
        <p:spPr bwMode="auto">
          <a:xfrm>
            <a:off x="2771775" y="5078413"/>
            <a:ext cx="576103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it-IT" altLang="it-IT" sz="1200" dirty="0">
                <a:latin typeface="Calibri" pitchFamily="34" charset="0"/>
              </a:rPr>
              <a:t>Indicatore Tempestività dei Pagamenti: somma, per ciascuna fattura emessa a titolo corrispettivo di una transazione commerciale, tra i giorni effettivi intercorrenti tra la data di scadenza della fattura o richiesta equivalente di pagamento e la data di pagamento ai fornitori moltiplicata per l'importo dovuto, rapportata alla somma degli importi pagati nel periodo di riferimento (D.P.C.M. del 22.9.2014, circolare 3 del MEF del 14.01.2015)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CEA0DA7-4C65-4E28-B794-85D2525FC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053" y="1248360"/>
            <a:ext cx="7035394" cy="324335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AE29BB8-A487-417F-B5EB-3924C7919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842931"/>
            <a:ext cx="1304925" cy="1924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5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d’Esercizio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(valori in migliaia di euro)</a:t>
            </a:r>
            <a:endParaRPr lang="it-IT" sz="4000" dirty="0">
              <a:solidFill>
                <a:schemeClr val="bg1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527A643-A0B6-499C-9CF3-6112061D0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382" y="1207969"/>
            <a:ext cx="7215447" cy="559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4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5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d’Esercizio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gestione caratteristica e non caratteristica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183F2A7-423F-45CB-887F-B068F1B7E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7956376" cy="358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2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A0577C-BF13-425E-8179-9999A7C9D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5</a:t>
            </a:fld>
            <a:endParaRPr lang="it-IT" alt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09A33D2-483D-4212-80AC-AFB08149D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556792"/>
            <a:ext cx="7452320" cy="3335143"/>
          </a:xfrm>
          <a:prstGeom prst="rect">
            <a:avLst/>
          </a:prstGeom>
        </p:spPr>
      </p:pic>
      <p:sp>
        <p:nvSpPr>
          <p:cNvPr id="7" name="Sottotitolo 2">
            <a:extLst>
              <a:ext uri="{FF2B5EF4-FFF2-40B4-BE49-F238E27FC236}">
                <a16:creationId xmlns:a16="http://schemas.microsoft.com/office/drawing/2014/main" id="{AEF98D8C-F1A5-4EC6-AB2F-1E52DB3E31BD}"/>
              </a:ext>
            </a:extLst>
          </p:cNvPr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d’Esercizio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28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Andamento saldo gestione straordinaria</a:t>
            </a:r>
          </a:p>
        </p:txBody>
      </p:sp>
    </p:spTree>
    <p:extLst>
      <p:ext uri="{BB962C8B-B14F-4D97-AF65-F5344CB8AC3E}">
        <p14:creationId xmlns:p14="http://schemas.microsoft.com/office/powerpoint/2010/main" val="752245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6" name="Sottotitolo 2"/>
          <p:cNvSpPr txBox="1">
            <a:spLocks/>
          </p:cNvSpPr>
          <p:nvPr/>
        </p:nvSpPr>
        <p:spPr bwMode="auto">
          <a:xfrm>
            <a:off x="1043608" y="116632"/>
            <a:ext cx="810039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Bilancio d’Esercizio 2022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it-IT" sz="400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Valore della produzione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5DE6CBD-CC30-4E07-BBF1-869D05CAEC2E}"/>
              </a:ext>
            </a:extLst>
          </p:cNvPr>
          <p:cNvSpPr/>
          <p:nvPr/>
        </p:nvSpPr>
        <p:spPr>
          <a:xfrm>
            <a:off x="1043608" y="1124744"/>
            <a:ext cx="8100392" cy="637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1" dirty="0"/>
              <a:t>Il Valore della Produzione è in aumento vs il 2021 di +63,089 milioni di euro 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1400" b="1" dirty="0"/>
              <a:t>Contributi in c/esercizio </a:t>
            </a:r>
            <a:r>
              <a:rPr lang="it-IT" sz="1400" dirty="0"/>
              <a:t> </a:t>
            </a:r>
            <a:r>
              <a:rPr lang="it-IT" sz="1400" b="1" dirty="0"/>
              <a:t>+45,307 milioni di euro </a:t>
            </a:r>
          </a:p>
          <a:p>
            <a:pPr lvl="1" algn="just"/>
            <a:r>
              <a:rPr lang="it-IT" sz="1200" i="1" dirty="0"/>
              <a:t>Tali variazioni sono imputabili a maggiori assegnazioni regionali a copertura dei costi per: aumento dei prezzi delle fonti energetiche ed effetti della pandemia </a:t>
            </a:r>
            <a:r>
              <a:rPr lang="it-IT" sz="1200" i="1" dirty="0" err="1"/>
              <a:t>covid</a:t>
            </a:r>
            <a:r>
              <a:rPr lang="it-IT" sz="1200" i="1" dirty="0"/>
              <a:t>, rinnovi contrattuali ed indennità del personale dipendente, potenziamento dell’assistenza territoriale in ambito PNRR (D.M. 77/2022), emergenza Ucraina, sanità penitenziaria/superamento ex OPG, farmaci innovativi compresi quelli ad innovatività scaduta;</a:t>
            </a:r>
          </a:p>
          <a:p>
            <a:pPr algn="just"/>
            <a:endParaRPr lang="it-IT" sz="1400" b="1" dirty="0"/>
          </a:p>
          <a:p>
            <a:pPr lvl="0" algn="just">
              <a:lnSpc>
                <a:spcPct val="115000"/>
              </a:lnSpc>
            </a:pPr>
            <a:r>
              <a:rPr lang="it-IT" sz="1400" b="1" dirty="0"/>
              <a:t>Maggiori Utilizzi fondi contributi vincolati esercizi precedenti per +1,934 milioni di euro vs il 2021</a:t>
            </a:r>
            <a:r>
              <a:rPr lang="it-IT" sz="1800" dirty="0">
                <a:effectLst/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</a:p>
          <a:p>
            <a:pPr lvl="1" algn="just">
              <a:lnSpc>
                <a:spcPct val="115000"/>
              </a:lnSpc>
            </a:pPr>
            <a:r>
              <a:rPr lang="it-IT" sz="1200" i="1" dirty="0"/>
              <a:t>Tali scostamenti sono imputabili a maggiori assegnazioni regionali per emersione lavoratori irregolari e sostegno all’equilibrio economico finanziario. Rispetto al consuntivo 2021 si registra una diversa allocazione dei contributi per manovra ticket e per oncologici innovativi.</a:t>
            </a:r>
          </a:p>
          <a:p>
            <a:pPr algn="just"/>
            <a:endParaRPr lang="it-IT" sz="1400" b="1" dirty="0"/>
          </a:p>
          <a:p>
            <a:pPr algn="just"/>
            <a:r>
              <a:rPr lang="it-IT" sz="1400" b="1" dirty="0"/>
              <a:t>Ricavi diminuiscono rispetto al consuntivo del 2021 per -1,812 milioni di euro. </a:t>
            </a:r>
          </a:p>
          <a:p>
            <a:pPr lvl="1" algn="just"/>
            <a:r>
              <a:rPr lang="it-IT" sz="1200" i="1" dirty="0"/>
              <a:t>calo imputabile alla diminuzione per 9,099 milioni di euro per prestazioni erogate da strutture private a cittadini residenti di altre regioni, partita in compensazione. Tale diminuzione viene compensate dall’aumento dei ricavi per prestazioni erogate a residenti di altre Aziende (Mobilità attiva infra ed extraregionale) e per attività libero-professionale</a:t>
            </a:r>
          </a:p>
          <a:p>
            <a:endParaRPr lang="it-IT" sz="1400" b="1" dirty="0"/>
          </a:p>
          <a:p>
            <a:r>
              <a:rPr lang="it-IT" sz="1400" b="1" dirty="0"/>
              <a:t>Rimborsi concorsi e recuperi in incremento per +11,05 milioni di euro </a:t>
            </a:r>
          </a:p>
          <a:p>
            <a:pPr lvl="1" algn="just"/>
            <a:r>
              <a:rPr lang="it-IT" sz="1200" i="1" dirty="0"/>
              <a:t>Tale variazione è dovuta principalmente alle assegnazioni regionali per rimborso da aziende farmaceutiche per </a:t>
            </a:r>
            <a:r>
              <a:rPr lang="it-IT" sz="1200" i="1" dirty="0" err="1"/>
              <a:t>pay</a:t>
            </a:r>
            <a:r>
              <a:rPr lang="it-IT" sz="1200" i="1" dirty="0"/>
              <a:t>-back (DGR 2293/2022). </a:t>
            </a:r>
          </a:p>
          <a:p>
            <a:pPr lvl="0"/>
            <a:endParaRPr lang="it-IT" sz="1400" b="1" dirty="0"/>
          </a:p>
          <a:p>
            <a:pPr lvl="0"/>
            <a:r>
              <a:rPr lang="it-IT" sz="1400" b="1" dirty="0"/>
              <a:t>Minori rettifiche contributi c/esercizio per +0,495 milioni di euro vs il 2021</a:t>
            </a:r>
          </a:p>
          <a:p>
            <a:pPr lvl="0"/>
            <a:endParaRPr lang="it-IT" dirty="0"/>
          </a:p>
          <a:p>
            <a:pPr lvl="0"/>
            <a:r>
              <a:rPr lang="it-IT" sz="1400" b="1" dirty="0"/>
              <a:t>Maggiori ricavi per ticket per +5,06 milioni di euro vs il 2021</a:t>
            </a:r>
          </a:p>
          <a:p>
            <a:pPr lvl="0"/>
            <a:endParaRPr lang="it-IT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3686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Costo delle risorse umane</a:t>
            </a:r>
            <a:br>
              <a:rPr lang="it-IT" sz="2800" dirty="0"/>
            </a:br>
            <a:r>
              <a:rPr lang="it-IT" sz="2800" dirty="0"/>
              <a:t>Personale dipendente e flessibile</a:t>
            </a:r>
            <a:br>
              <a:rPr lang="it-IT" sz="2800" dirty="0"/>
            </a:br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ACC4AE8-98FA-4E1E-95EF-429CA2467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338" y="4495097"/>
            <a:ext cx="6001295" cy="202811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3417877-C3F1-4E64-B595-4BE374807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208325"/>
            <a:ext cx="5903047" cy="316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11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15F9C321-85BE-4EE7-A861-EF9049A5C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971" y="1181118"/>
            <a:ext cx="7170829" cy="3199620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Acquisto beni di consumo</a:t>
            </a:r>
          </a:p>
          <a:p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sp>
        <p:nvSpPr>
          <p:cNvPr id="2" name="Parentesi graffa chiusa 1"/>
          <p:cNvSpPr/>
          <p:nvPr/>
        </p:nvSpPr>
        <p:spPr>
          <a:xfrm rot="5400000">
            <a:off x="6396895" y="1597231"/>
            <a:ext cx="366913" cy="2000481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5464228" y="2738993"/>
            <a:ext cx="2708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+8,10 mln di euro vs 2021; +3,6%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5940152" y="3015992"/>
            <a:ext cx="2016224" cy="773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Beni sanitari + 3,7%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(+8,04 mln euro vs. 2021)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Beni non sanitari +1,0%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(+0,06 mln euro vs 2021)</a:t>
            </a:r>
          </a:p>
        </p:txBody>
      </p:sp>
      <p:sp>
        <p:nvSpPr>
          <p:cNvPr id="8" name="Rettangolo 7"/>
          <p:cNvSpPr/>
          <p:nvPr/>
        </p:nvSpPr>
        <p:spPr>
          <a:xfrm>
            <a:off x="1133090" y="4797152"/>
            <a:ext cx="718176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/>
              <a:t>L’incremento rilevato sull’acquisto di beni di consumo è dovuto, in prevalenza all’acquisto di prodotti farmaceutici ed Emoderivati a seguito di maggiori consumi per farmaci oncologici innovativi e non, per Sclerosi Multipla, Nuovi Anticoagulanti Orali, antidiabetici e malattie rare. Tali incrementi sono in parte compensati dalla riduzione  su altre voci di beni sanitari tra cui dispositivi medici,  sangue ed emocomponenti e beni e prodotti sanitari da altre aziende sanitarie.</a:t>
            </a:r>
          </a:p>
        </p:txBody>
      </p:sp>
    </p:spTree>
    <p:extLst>
      <p:ext uri="{BB962C8B-B14F-4D97-AF65-F5344CB8AC3E}">
        <p14:creationId xmlns:p14="http://schemas.microsoft.com/office/powerpoint/2010/main" val="2315233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E04E02F8-EEFB-4F6B-823E-71C8411B6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115" y="1584873"/>
            <a:ext cx="7007634" cy="2492199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55F18-551D-4EAA-806E-226E78388167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5" name="Titolo 2"/>
          <p:cNvSpPr txBox="1">
            <a:spLocks/>
          </p:cNvSpPr>
          <p:nvPr/>
        </p:nvSpPr>
        <p:spPr bwMode="auto">
          <a:xfrm>
            <a:off x="-252536" y="341462"/>
            <a:ext cx="10515600" cy="76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indent="0" algn="ctr">
              <a:buNone/>
              <a:defRPr sz="400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it-IT" sz="2800" dirty="0"/>
              <a:t>Acquisto di servizi</a:t>
            </a:r>
          </a:p>
          <a:p>
            <a:r>
              <a:rPr lang="it-IT" sz="2000" dirty="0"/>
              <a:t>(valori in migliaia di euro)</a:t>
            </a:r>
            <a:br>
              <a:rPr lang="it-IT" sz="2000" dirty="0"/>
            </a:br>
            <a:endParaRPr lang="it-IT" sz="2800" dirty="0"/>
          </a:p>
        </p:txBody>
      </p:sp>
      <p:sp>
        <p:nvSpPr>
          <p:cNvPr id="7" name="Rettangolo arrotondato 6"/>
          <p:cNvSpPr/>
          <p:nvPr/>
        </p:nvSpPr>
        <p:spPr>
          <a:xfrm>
            <a:off x="5796137" y="2962453"/>
            <a:ext cx="2016224" cy="773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Servizi sanitari -0,4%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(-4,6 mln euro vs. 2021)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Servizi non sanitari +14,3%</a:t>
            </a:r>
          </a:p>
          <a:p>
            <a:pPr algn="ctr"/>
            <a:r>
              <a:rPr lang="it-IT" sz="1100" dirty="0">
                <a:solidFill>
                  <a:schemeClr val="tx1"/>
                </a:solidFill>
              </a:rPr>
              <a:t>(+15,9 mln euro vs 2020)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392222" y="2711938"/>
            <a:ext cx="3119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+11,31 mln di euro vs 2021; +0,9%</a:t>
            </a:r>
          </a:p>
        </p:txBody>
      </p:sp>
      <p:sp>
        <p:nvSpPr>
          <p:cNvPr id="2" name="Parentesi graffa chiusa 1"/>
          <p:cNvSpPr/>
          <p:nvPr/>
        </p:nvSpPr>
        <p:spPr>
          <a:xfrm rot="5400000">
            <a:off x="6476776" y="1418288"/>
            <a:ext cx="366913" cy="2304257"/>
          </a:xfrm>
          <a:prstGeom prst="righ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186115" y="4194279"/>
            <a:ext cx="7181763" cy="3256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/>
              <a:t>La riduzione sui Servizi Sanitari è il risultato di compensazione tra voci di costo in incremento e in riduzione. In particolare si evidenzia la riduzione sui costi per consulenze, collaborazioni ed interinali e altre prestazioni di lavoro sanitario e socio sanitario a seguito della cessazione dei rapporti di lavoro attivati per le attività connesse all’emergenza COVID. L’incremento sui servizi non sanitari è imputabile prevalentemente al maggior costo per utenze, a seguito delle straordinarie condizioni cui il mercato dell’energia è stato sottoposto nel corso dell’anno 2022 dovuto al mutarsi del contesto geo-politico internazionale. </a:t>
            </a:r>
          </a:p>
        </p:txBody>
      </p:sp>
    </p:spTree>
    <p:extLst>
      <p:ext uri="{BB962C8B-B14F-4D97-AF65-F5344CB8AC3E}">
        <p14:creationId xmlns:p14="http://schemas.microsoft.com/office/powerpoint/2010/main" val="2342640275"/>
      </p:ext>
    </p:extLst>
  </p:cSld>
  <p:clrMapOvr>
    <a:masterClrMapping/>
  </p:clrMapOvr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6647</TotalTime>
  <Words>1762</Words>
  <Application>Microsoft Office PowerPoint</Application>
  <PresentationFormat>Presentazione su schermo (4:3)</PresentationFormat>
  <Paragraphs>176</Paragraphs>
  <Slides>20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Calibri</vt:lpstr>
      <vt:lpstr>Verdana</vt:lpstr>
      <vt:lpstr>LOGO sfondo bianco</vt:lpstr>
      <vt:lpstr>BILANCIO D’ESERCIZIO 2022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Maci Marilia</cp:lastModifiedBy>
  <cp:revision>705</cp:revision>
  <cp:lastPrinted>2023-05-08T10:52:12Z</cp:lastPrinted>
  <dcterms:created xsi:type="dcterms:W3CDTF">2015-07-16T06:49:37Z</dcterms:created>
  <dcterms:modified xsi:type="dcterms:W3CDTF">2023-05-08T11:09:54Z</dcterms:modified>
</cp:coreProperties>
</file>