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handoutMasterIdLst>
    <p:handoutMasterId r:id="rId12"/>
  </p:handoutMasterIdLst>
  <p:sldIdLst>
    <p:sldId id="271" r:id="rId2"/>
    <p:sldId id="264" r:id="rId3"/>
    <p:sldId id="257" r:id="rId4"/>
    <p:sldId id="269" r:id="rId5"/>
    <p:sldId id="272" r:id="rId6"/>
    <p:sldId id="265" r:id="rId7"/>
    <p:sldId id="273" r:id="rId8"/>
    <p:sldId id="266" r:id="rId9"/>
    <p:sldId id="276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4648D-3D2C-4C10-BE82-A9C13E9C025E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17DAB-83C0-4CD4-BAFC-E923635E3D7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94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431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42603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27901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90535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11615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7345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81958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5224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77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24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20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3333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3024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7081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617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8695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C25833F-EF67-4702-A76E-15AA89E57BF5}" type="datetimeFigureOut">
              <a:rPr lang="it-IT" smtClean="0"/>
              <a:pPr/>
              <a:t>11/09/2023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5869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xmlns="" id="{7E3F2784-92E5-48AF-8AA7-DA101BE3CA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xmlns="" id="{BDC48685-54C0-406B-BCC6-CD5287724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02616" y="1411015"/>
            <a:ext cx="7808159" cy="4103960"/>
          </a:xfrm>
          <a:prstGeom prst="rect">
            <a:avLst/>
          </a:prstGeom>
          <a:blipFill dpi="0" rotWithShape="1"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0" ty="0" sx="90000" sy="100000" flip="none" algn="ctr"/>
          </a:blipFill>
          <a:ln>
            <a:noFill/>
          </a:ln>
          <a:effectLst>
            <a:outerShdw blurRad="114300" dist="139700" dir="3000000" sx="98000" sy="98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contourW="6350">
            <a:bevelT w="12700" h="0" prst="coolSlant"/>
            <a:contourClr>
              <a:schemeClr val="bg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4FD4AF-4D0F-448C-AAA9-FF517A681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8861" y="1871131"/>
            <a:ext cx="6815669" cy="2349721"/>
          </a:xfrm>
        </p:spPr>
        <p:txBody>
          <a:bodyPr anchor="ctr">
            <a:normAutofit/>
          </a:bodyPr>
          <a:lstStyle/>
          <a:p>
            <a:r>
              <a:rPr lang="it-IT" sz="4400" dirty="0">
                <a:solidFill>
                  <a:srgbClr val="212121"/>
                </a:solidFill>
              </a:rPr>
              <a:t>Corso valutatori OTAP </a:t>
            </a:r>
            <a:r>
              <a:rPr lang="it-IT" sz="4400" dirty="0" smtClean="0">
                <a:solidFill>
                  <a:srgbClr val="212121"/>
                </a:solidFill>
              </a:rPr>
              <a:t>2023</a:t>
            </a:r>
            <a:endParaRPr lang="it-IT" sz="4400" dirty="0">
              <a:solidFill>
                <a:srgbClr val="212121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A601B003-7549-4942-BF3D-CFC3C607A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8861" y="4280121"/>
            <a:ext cx="6815669" cy="69827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t-IT" sz="2000" dirty="0">
                <a:solidFill>
                  <a:srgbClr val="212121"/>
                </a:solidFill>
              </a:rPr>
              <a:t>Patrizia Maurizi </a:t>
            </a:r>
          </a:p>
          <a:p>
            <a:pPr>
              <a:lnSpc>
                <a:spcPct val="90000"/>
              </a:lnSpc>
            </a:pPr>
            <a:r>
              <a:rPr lang="it-IT" sz="2000" dirty="0">
                <a:solidFill>
                  <a:srgbClr val="212121"/>
                </a:solidFill>
              </a:rPr>
              <a:t>Responsabile OTAP Provincia </a:t>
            </a:r>
            <a:r>
              <a:rPr lang="it-IT" sz="2000" dirty="0" smtClean="0">
                <a:solidFill>
                  <a:srgbClr val="212121"/>
                </a:solidFill>
              </a:rPr>
              <a:t>Bologna</a:t>
            </a:r>
            <a:endParaRPr lang="it-IT" sz="2000" dirty="0">
              <a:solidFill>
                <a:srgbClr val="212121"/>
              </a:solidFill>
            </a:endParaRPr>
          </a:p>
        </p:txBody>
      </p:sp>
      <p:cxnSp>
        <p:nvCxnSpPr>
          <p:cNvPr id="18" name="Straight Connector 11">
            <a:extLst>
              <a:ext uri="{FF2B5EF4-FFF2-40B4-BE49-F238E27FC236}">
                <a16:creationId xmlns:a16="http://schemas.microsoft.com/office/drawing/2014/main" xmlns="" id="{DE9E818D-F990-490E-9599-A842EBC9B0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420895" y="4280121"/>
            <a:ext cx="1371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74196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4294967295"/>
          </p:nvPr>
        </p:nvGraphicFramePr>
        <p:xfrm>
          <a:off x="559256" y="1290162"/>
          <a:ext cx="10635964" cy="2751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279"/>
                <a:gridCol w="1581665"/>
                <a:gridCol w="2290119"/>
                <a:gridCol w="6161901"/>
              </a:tblGrid>
              <a:tr h="278784">
                <a:tc>
                  <a:txBody>
                    <a:bodyPr/>
                    <a:lstStyle/>
                    <a:p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cognome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nome</a:t>
                      </a:r>
                      <a:endParaRPr lang="it-IT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300" dirty="0" smtClean="0"/>
                        <a:t>Ruolo servizio</a:t>
                      </a:r>
                      <a:endParaRPr lang="it-IT" sz="1300" dirty="0"/>
                    </a:p>
                  </a:txBody>
                  <a:tcPr/>
                </a:tc>
              </a:tr>
              <a:tr h="46953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 Melandri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Barbara 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Assistente sociale/Coordinatore CRA “Fiorella Baroncini” - gestore Asp circondario imolese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953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Cisternino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Lucia 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Tecnico Specialista in servizi socio-educativi – USEP Nuovo circondario imolese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953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Leonardo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Agostina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Educatore professionale/Coordinatore responsabile CRSS “Don Leo Commissari” – gestore coop sociale </a:t>
                      </a:r>
                      <a:r>
                        <a:rPr lang="it-IT" sz="1000" dirty="0" err="1">
                          <a:latin typeface="Arial"/>
                          <a:ea typeface="Times New Roman"/>
                          <a:cs typeface="Times New Roman"/>
                        </a:rPr>
                        <a:t>Seacoop</a:t>
                      </a: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 (Imola)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7878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Palermo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Valeriano 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Educatore socio pedagogico – RSPP coordinatore CRA “Venturini” – gestore coop sociale Seacoop (Imola)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953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Fioramonti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Federica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Educatore professionale/ Coordinatrice/Referente Tecnica Settore </a:t>
                      </a:r>
                      <a:r>
                        <a:rPr lang="it-IT" sz="1000" dirty="0" err="1">
                          <a:latin typeface="Arial"/>
                          <a:ea typeface="Times New Roman"/>
                          <a:cs typeface="Times New Roman"/>
                        </a:rPr>
                        <a:t>Disabilita’</a:t>
                      </a: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 CSRD “Il Borgo”. </a:t>
                      </a: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Gestore Open Group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27878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Campana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Silvia</a:t>
                      </a:r>
                      <a:endParaRPr lang="it-IT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Psicologo – psicoterapeuta sistemico Responsabile Ufficio di Piano e Sociale. Unione Comuni Valli del Reno, Lavino e </a:t>
                      </a:r>
                      <a:r>
                        <a:rPr lang="it-IT" sz="1000" dirty="0" err="1">
                          <a:latin typeface="Arial"/>
                          <a:ea typeface="Times New Roman"/>
                          <a:cs typeface="Times New Roman"/>
                        </a:rPr>
                        <a:t>Samoggia</a:t>
                      </a:r>
                      <a:endParaRPr lang="it-IT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850053"/>
            <a:ext cx="9601196" cy="1120988"/>
          </a:xfrm>
        </p:spPr>
        <p:txBody>
          <a:bodyPr/>
          <a:lstStyle/>
          <a:p>
            <a:r>
              <a:rPr lang="it-IT" dirty="0"/>
              <a:t>Corso Valutatori OTAP </a:t>
            </a:r>
            <a:r>
              <a:rPr lang="it-IT" dirty="0" smtClean="0"/>
              <a:t>2023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705" y="2559495"/>
            <a:ext cx="9601196" cy="3318936"/>
          </a:xfrm>
        </p:spPr>
        <p:txBody>
          <a:bodyPr>
            <a:noAutofit/>
          </a:bodyPr>
          <a:lstStyle/>
          <a:p>
            <a:pPr algn="just"/>
            <a:r>
              <a:rPr lang="it-IT" sz="2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complessivamente 8 giornate in presenza e alcune ore di FAD per l’approfondimento di temi più teorici con la disponibilità di un tutor. </a:t>
            </a:r>
            <a:endParaRPr lang="it-IT" sz="2200" b="0" i="0" u="none" strike="noStrike" baseline="0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endParaRPr lang="it-IT" sz="2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220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</a:t>
            </a:r>
            <a:r>
              <a:rPr lang="it-IT" sz="2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corso di valutazione la fattibilità per poter completare il percorso formativo con l’affiancamento dei corsisti ai team OTAP durante le verifiche in </a:t>
            </a:r>
            <a:r>
              <a:rPr lang="it-IT" sz="22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loco</a:t>
            </a:r>
            <a:endParaRPr lang="it-IT" sz="22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94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Caratteristiche valutatori (</a:t>
            </a:r>
            <a:r>
              <a:rPr lang="it-IT" dirty="0" err="1"/>
              <a:t>Dgr</a:t>
            </a:r>
            <a:r>
              <a:rPr lang="it-IT" dirty="0"/>
              <a:t> </a:t>
            </a:r>
            <a:r>
              <a:rPr lang="it-IT" sz="44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2019/09 come modificata dalla DGR 1018/2014)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Prevalenza degli operatori pubblici rispetto a quelli privati: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in ambito sociale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in ambito sanitario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in ambito tecnico - strutturale, 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in ambito assistenziale, infermieristico o educativo, in relazione alla tipologia del servizio/ struttura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gestionali nel settore sociosanitario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1363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/>
              <a:t>Caratteristiche valutatori</a:t>
            </a:r>
            <a:endParaRPr lang="it-IT" sz="4000" dirty="0"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480" y="2638424"/>
            <a:ext cx="10515600" cy="4758055"/>
          </a:xfrm>
        </p:spPr>
        <p:txBody>
          <a:bodyPr>
            <a:noAutofit/>
          </a:bodyPr>
          <a:lstStyle/>
          <a:p>
            <a:r>
              <a:rPr lang="it-IT" sz="2400" dirty="0">
                <a:effectLst/>
              </a:rPr>
              <a:t>Esperto nella gestione di servizi sociali e sociosanitari (es. Assistente sociale o altra figura professionale - compresa figura con competenze tecnico -gestionali-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>
                <a:effectLst/>
              </a:rPr>
              <a:t>responsabile o coordinatore di servizio o struttura sociale o sociosanitario, di unità organizzativa competente in materia sociale o sociosanitaria);</a:t>
            </a:r>
          </a:p>
          <a:p>
            <a:r>
              <a:rPr lang="it-IT" sz="2400" dirty="0">
                <a:effectLst/>
              </a:rPr>
              <a:t> Medico esperto nella gestione di servizi o strutture sociosanitari (es. medico incaricato dell’assistenza in strutture sociosanitarie, geriatra di UVG, Medico del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>
                <a:effectLst/>
              </a:rPr>
              <a:t>Dipartimento Cure Primarie);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41140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/>
              <a:t>Caratteristiche valutatori</a:t>
            </a:r>
            <a:endParaRPr lang="it-IT" sz="4000" dirty="0"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464"/>
            <a:ext cx="10515600" cy="4758055"/>
          </a:xfrm>
        </p:spPr>
        <p:txBody>
          <a:bodyPr>
            <a:noAutofit/>
          </a:bodyPr>
          <a:lstStyle/>
          <a:p>
            <a:endParaRPr lang="it-IT" sz="2400" dirty="0"/>
          </a:p>
          <a:p>
            <a:endParaRPr lang="it-IT" dirty="0"/>
          </a:p>
          <a:p>
            <a:r>
              <a:rPr lang="it-IT" sz="2400" dirty="0">
                <a:effectLst/>
              </a:rPr>
              <a:t>Infermiere;</a:t>
            </a:r>
          </a:p>
          <a:p>
            <a:r>
              <a:rPr lang="it-IT" sz="2400" dirty="0">
                <a:effectLst/>
              </a:rPr>
              <a:t>Operatore Sociosanitario oppure RAA (Responsabile Attività Assistenziali) in possesso di specifico attestato di specializzazione;</a:t>
            </a:r>
          </a:p>
          <a:p>
            <a:r>
              <a:rPr lang="it-IT" sz="2400" dirty="0">
                <a:effectLst/>
              </a:rPr>
              <a:t>Educatore</a:t>
            </a:r>
          </a:p>
          <a:p>
            <a:r>
              <a:rPr lang="it-IT" sz="2400" dirty="0">
                <a:effectLst/>
              </a:rPr>
              <a:t>Tecnico competente su gli elementi strutturali (Es. Tecnico del Dipartimento di sanità pubblica, Tecnico comunale del controllo edilizio, Progettista di strutture sociosanitarie)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149751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Caratteristiche valutatori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363892"/>
            <a:ext cx="9601196" cy="3318936"/>
          </a:xfrm>
        </p:spPr>
        <p:txBody>
          <a:bodyPr>
            <a:noAutofit/>
          </a:bodyPr>
          <a:lstStyle/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Appartenere ad una delle professionalità previste nella composizione degli Organismi tecnici; </a:t>
            </a:r>
          </a:p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Avere una esperienza di almeno tre anni nella gestione, organizzazione e realizzazione di strutture e servizi sociali e sanitari; </a:t>
            </a:r>
          </a:p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Avere di norma un rapporto di lavoro dipendente o comunque stabile e continuativo con un soggetto pubblico o privato, con sede nella Regione Emilia – Romagna, con finalità statutarie nell’ambito della gestione dei servizi sociali e sanitari; </a:t>
            </a:r>
          </a:p>
          <a:p>
            <a:pPr algn="just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xmlns="" val="210352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Caratteristiche valutatori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363892"/>
            <a:ext cx="9601196" cy="3318936"/>
          </a:xfrm>
        </p:spPr>
        <p:txBody>
          <a:bodyPr>
            <a:noAutofit/>
          </a:bodyPr>
          <a:lstStyle/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Avere ottenuto dal proprio datore di lavoro l’autorizzazione a svolgere nell’ambito della attività ordinarie di lavoro retribuite le funzioni connesse alla partecipazione alle attività dell’Organismo tecnico; </a:t>
            </a:r>
          </a:p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Essere stato designato dalla Presidenza della Conferenza territoriale sociale e sanitaria, con le modalità previste dalla DGR n. 514/2009 e </a:t>
            </a:r>
            <a:r>
              <a:rPr lang="it-IT" b="0" i="0" u="none" strike="noStrike" baseline="0" dirty="0" err="1">
                <a:solidFill>
                  <a:srgbClr val="000000"/>
                </a:solidFill>
              </a:rPr>
              <a:t>ss.mm.ii</a:t>
            </a:r>
            <a:r>
              <a:rPr lang="it-IT" b="0" i="0" u="none" strike="noStrike" baseline="0" dirty="0">
                <a:solidFill>
                  <a:srgbClr val="000000"/>
                </a:solidFill>
              </a:rPr>
              <a:t>: </a:t>
            </a:r>
          </a:p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Previsione del collocamento in quiescenza superiore o uguale a 5 anni. 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xmlns="" val="1817791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64159"/>
            <a:ext cx="10439400" cy="873761"/>
          </a:xfrm>
        </p:spPr>
        <p:txBody>
          <a:bodyPr>
            <a:normAutofit/>
          </a:bodyPr>
          <a:lstStyle/>
          <a:p>
            <a:r>
              <a:rPr lang="it-IT" sz="3800" dirty="0"/>
              <a:t>Disponibilità posti corso </a:t>
            </a:r>
            <a:r>
              <a:rPr lang="it-IT" sz="3800" dirty="0" smtClean="0"/>
              <a:t>2023</a:t>
            </a:r>
            <a:endParaRPr lang="it-IT" sz="3800" dirty="0"/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xmlns="" id="{1E851CEB-AC2E-4D34-AEC4-CF1D97580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1592493"/>
              </p:ext>
            </p:extLst>
          </p:nvPr>
        </p:nvGraphicFramePr>
        <p:xfrm>
          <a:off x="2289844" y="1068738"/>
          <a:ext cx="6982972" cy="49127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849">
                  <a:extLst>
                    <a:ext uri="{9D8B030D-6E8A-4147-A177-3AD203B41FA5}">
                      <a16:colId xmlns:a16="http://schemas.microsoft.com/office/drawing/2014/main" xmlns="" val="1947110688"/>
                    </a:ext>
                  </a:extLst>
                </a:gridCol>
                <a:gridCol w="2761850">
                  <a:extLst>
                    <a:ext uri="{9D8B030D-6E8A-4147-A177-3AD203B41FA5}">
                      <a16:colId xmlns:a16="http://schemas.microsoft.com/office/drawing/2014/main" xmlns="" val="3587742291"/>
                    </a:ext>
                  </a:extLst>
                </a:gridCol>
                <a:gridCol w="2409273">
                  <a:extLst>
                    <a:ext uri="{9D8B030D-6E8A-4147-A177-3AD203B41FA5}">
                      <a16:colId xmlns:a16="http://schemas.microsoft.com/office/drawing/2014/main" xmlns="" val="2563957777"/>
                    </a:ext>
                  </a:extLst>
                </a:gridCol>
              </a:tblGrid>
              <a:tr h="687421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OTAP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Edizione </a:t>
                      </a:r>
                      <a:endParaRPr lang="it-IT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^ Edizione</a:t>
                      </a:r>
                      <a:endParaRPr lang="it-IT" sz="1200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821706947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Bologna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716684827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Ferrara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4222390715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Forlì - Cesena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142756134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Modena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732013664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Parma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779011978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Piacenza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618978165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Ravenna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3128024241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Reggio Emilia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2395133510"/>
                  </a:ext>
                </a:extLst>
              </a:tr>
              <a:tr h="659175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Rimini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539758589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Totale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68023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2577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058335"/>
          </a:xfrm>
        </p:spPr>
        <p:txBody>
          <a:bodyPr/>
          <a:lstStyle/>
          <a:p>
            <a:r>
              <a:rPr lang="it-IT" dirty="0" smtClean="0"/>
              <a:t>Criteri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2800" dirty="0" smtClean="0"/>
              <a:t>Priorità </a:t>
            </a:r>
          </a:p>
          <a:p>
            <a:r>
              <a:rPr lang="it-IT" sz="2800" dirty="0" smtClean="0"/>
              <a:t>competenze in ambito qualità</a:t>
            </a:r>
          </a:p>
          <a:p>
            <a:r>
              <a:rPr lang="it-IT" sz="2800" dirty="0" smtClean="0"/>
              <a:t>profilo tecnico</a:t>
            </a:r>
          </a:p>
          <a:p>
            <a:r>
              <a:rPr lang="it-IT" sz="2800" dirty="0" smtClean="0"/>
              <a:t>età anagrafica</a:t>
            </a:r>
          </a:p>
          <a:p>
            <a:r>
              <a:rPr lang="it-IT" sz="2800" dirty="0" smtClean="0"/>
              <a:t>ambito territoriale</a:t>
            </a:r>
          </a:p>
        </p:txBody>
      </p:sp>
    </p:spTree>
    <p:extLst>
      <p:ext uri="{BB962C8B-B14F-4D97-AF65-F5344CB8AC3E}">
        <p14:creationId xmlns:p14="http://schemas.microsoft.com/office/powerpoint/2010/main" xmlns="" val="1090824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o">
  <a:themeElements>
    <a:clrScheme name="Orga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o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506</Words>
  <Application>Microsoft Office PowerPoint</Application>
  <PresentationFormat>Personalizzato</PresentationFormat>
  <Paragraphs>99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Organico</vt:lpstr>
      <vt:lpstr>Corso valutatori OTAP 2023</vt:lpstr>
      <vt:lpstr>Corso Valutatori OTAP 2023</vt:lpstr>
      <vt:lpstr>Caratteristiche valutatori (Dgr 2019/09 come modificata dalla DGR 1018/2014)</vt:lpstr>
      <vt:lpstr>Caratteristiche valutatori</vt:lpstr>
      <vt:lpstr>Caratteristiche valutatori</vt:lpstr>
      <vt:lpstr>Caratteristiche valutatori</vt:lpstr>
      <vt:lpstr>Caratteristiche valutatori</vt:lpstr>
      <vt:lpstr>Disponibilità posti corso 2023</vt:lpstr>
      <vt:lpstr>Criteri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campagna</dc:creator>
  <cp:lastModifiedBy>p.maurizi</cp:lastModifiedBy>
  <cp:revision>38</cp:revision>
  <dcterms:created xsi:type="dcterms:W3CDTF">2021-12-18T18:53:59Z</dcterms:created>
  <dcterms:modified xsi:type="dcterms:W3CDTF">2023-09-11T07:56:05Z</dcterms:modified>
</cp:coreProperties>
</file>