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92" r:id="rId3"/>
    <p:sldId id="310" r:id="rId4"/>
    <p:sldId id="313" r:id="rId5"/>
    <p:sldId id="314" r:id="rId6"/>
    <p:sldId id="315" r:id="rId7"/>
    <p:sldId id="308" r:id="rId8"/>
    <p:sldId id="316" r:id="rId9"/>
  </p:sldIdLst>
  <p:sldSz cx="12192000" cy="6858000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Stile chiaro 2 - Color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DA37D80-6434-44D0-A028-1B22A696006F}" styleName="Stile chiaro 3 - Colore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D083AE6-46FA-4A59-8FB0-9F97EB10719F}" styleName="Stile chiaro 3 - Colore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9CF1AB2-1976-4502-BF36-3FF5EA218861}" styleName="Stile medio 4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DBED569-4797-4DF1-A0F4-6AAB3CD982D8}" styleName="Stile chiaro 3 - Colore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B4B98B0-60AC-42C2-AFA5-B58CD77FA1E5}" styleName="Stile chiaro 1 - Color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Stile chi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Stile chiaro 3 - Color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29" autoAdjust="0"/>
    <p:restoredTop sz="94660"/>
  </p:normalViewPr>
  <p:slideViewPr>
    <p:cSldViewPr snapToGrid="0">
      <p:cViewPr varScale="1">
        <p:scale>
          <a:sx n="63" d="100"/>
          <a:sy n="63" d="100"/>
        </p:scale>
        <p:origin x="748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2796E-B742-4BEC-9EE6-E0CF87A0366E}" type="datetimeFigureOut">
              <a:rPr lang="it-IT" smtClean="0"/>
              <a:t>29/04/2021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3189C-F855-4575-9751-2E0DA91055DB}" type="slidenum">
              <a:rPr lang="it-IT" smtClean="0"/>
              <a:t>‹N›</a:t>
            </a:fld>
            <a:endParaRPr lang="it-IT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6782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2796E-B742-4BEC-9EE6-E0CF87A0366E}" type="datetimeFigureOut">
              <a:rPr lang="it-IT" smtClean="0"/>
              <a:t>29/04/2021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3189C-F855-4575-9751-2E0DA91055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41538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2796E-B742-4BEC-9EE6-E0CF87A0366E}" type="datetimeFigureOut">
              <a:rPr lang="it-IT" smtClean="0"/>
              <a:t>29/04/2021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3189C-F855-4575-9751-2E0DA91055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0320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2796E-B742-4BEC-9EE6-E0CF87A0366E}" type="datetimeFigureOut">
              <a:rPr lang="it-IT" smtClean="0"/>
              <a:t>29/04/2021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3189C-F855-4575-9751-2E0DA91055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28424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2796E-B742-4BEC-9EE6-E0CF87A0366E}" type="datetimeFigureOut">
              <a:rPr lang="it-IT" smtClean="0"/>
              <a:t>29/04/2021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3189C-F855-4575-9751-2E0DA91055DB}" type="slidenum">
              <a:rPr lang="it-IT" smtClean="0"/>
              <a:t>‹N›</a:t>
            </a:fld>
            <a:endParaRPr lang="it-IT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6109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2796E-B742-4BEC-9EE6-E0CF87A0366E}" type="datetimeFigureOut">
              <a:rPr lang="it-IT" smtClean="0"/>
              <a:t>29/04/2021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3189C-F855-4575-9751-2E0DA91055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86550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2796E-B742-4BEC-9EE6-E0CF87A0366E}" type="datetimeFigureOut">
              <a:rPr lang="it-IT" smtClean="0"/>
              <a:t>29/04/2021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3189C-F855-4575-9751-2E0DA91055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18407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2796E-B742-4BEC-9EE6-E0CF87A0366E}" type="datetimeFigureOut">
              <a:rPr lang="it-IT" smtClean="0"/>
              <a:t>29/04/2021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3189C-F855-4575-9751-2E0DA91055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03394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2796E-B742-4BEC-9EE6-E0CF87A0366E}" type="datetimeFigureOut">
              <a:rPr lang="it-IT" smtClean="0"/>
              <a:t>29/04/2021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3189C-F855-4575-9751-2E0DA91055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9070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C2E2796E-B742-4BEC-9EE6-E0CF87A0366E}" type="datetimeFigureOut">
              <a:rPr lang="it-IT" smtClean="0"/>
              <a:t>29/04/2021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1B3189C-F855-4575-9751-2E0DA91055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8689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2796E-B742-4BEC-9EE6-E0CF87A0366E}" type="datetimeFigureOut">
              <a:rPr lang="it-IT" smtClean="0"/>
              <a:t>29/04/2021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3189C-F855-4575-9751-2E0DA91055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2505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C2E2796E-B742-4BEC-9EE6-E0CF87A0366E}" type="datetimeFigureOut">
              <a:rPr lang="it-IT" smtClean="0"/>
              <a:t>29/04/2021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21B3189C-F855-4575-9751-2E0DA91055DB}" type="slidenum">
              <a:rPr lang="it-IT" smtClean="0"/>
              <a:t>‹N›</a:t>
            </a:fld>
            <a:endParaRPr lang="it-IT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4581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DF95363-FE9F-4CCF-942D-D2A93C2C8C1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it-IT" dirty="0"/>
              <a:t>Aggiornamento campagna vaccinale anti-Covid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82F7789D-3CB5-4354-86BE-C8988F416C1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it-IT" dirty="0"/>
              <a:t>Ausl bologna 29/04/2021</a:t>
            </a:r>
          </a:p>
        </p:txBody>
      </p:sp>
    </p:spTree>
    <p:extLst>
      <p:ext uri="{BB962C8B-B14F-4D97-AF65-F5344CB8AC3E}">
        <p14:creationId xmlns:p14="http://schemas.microsoft.com/office/powerpoint/2010/main" val="1098041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B019A08-55AD-4038-B865-37DA596B8C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23280328-E329-4FA3-9B54-F6F8DF1CCD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1685" y="635431"/>
            <a:ext cx="5127171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en-US" sz="3400" b="1" dirty="0"/>
              <a:t>Aggiornamento campagna </a:t>
            </a:r>
            <a:r>
              <a:rPr lang="en-US" sz="3400" b="1" dirty="0" err="1"/>
              <a:t>vaccinale</a:t>
            </a:r>
            <a:r>
              <a:rPr lang="en-US" sz="3400" b="1" dirty="0"/>
              <a:t> </a:t>
            </a:r>
            <a:br>
              <a:rPr lang="en-US" sz="3400" b="1" dirty="0"/>
            </a:br>
            <a:r>
              <a:rPr lang="en-US" sz="3400" b="1" dirty="0"/>
              <a:t>anti-Covid 19 – </a:t>
            </a:r>
            <a:r>
              <a:rPr lang="en-US" sz="3400" b="1" dirty="0" err="1"/>
              <a:t>Ausl</a:t>
            </a:r>
            <a:r>
              <a:rPr lang="en-US" sz="3400" b="1" dirty="0"/>
              <a:t> Bologna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BA067F2-7FAF-4758-9BC4-F7C88ED904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411684" y="2086188"/>
            <a:ext cx="474880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D7F645C-7726-4C90-981E-78A10DD757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11684" y="2198914"/>
            <a:ext cx="5127172" cy="3670180"/>
          </a:xfrm>
        </p:spPr>
        <p:txBody>
          <a:bodyPr vert="horz" lIns="0" tIns="45720" rIns="0" bIns="45720" rtlCol="0">
            <a:normAutofit/>
          </a:bodyPr>
          <a:lstStyle/>
          <a:p>
            <a:pPr algn="just">
              <a:buFont typeface="Calibri" panose="020F0502020204030204" pitchFamily="34" charset="0"/>
              <a:buChar char="•"/>
            </a:pPr>
            <a:r>
              <a:rPr lang="it-IT" sz="2800" dirty="0"/>
              <a:t> Al 28 aprile, </a:t>
            </a:r>
            <a:r>
              <a:rPr lang="it-IT" sz="2800" b="1" dirty="0"/>
              <a:t>321.314 dosi somministrate</a:t>
            </a:r>
            <a:r>
              <a:rPr lang="it-IT" sz="2800" dirty="0"/>
              <a:t> (comprensivo di prime e seconde dosi popolazione residente per tutte le filiere), di cui in particolare:</a:t>
            </a:r>
          </a:p>
          <a:p>
            <a:pPr lvl="1" algn="just"/>
            <a:r>
              <a:rPr lang="it-IT" sz="2800" dirty="0"/>
              <a:t>Prime dosi: 218.669</a:t>
            </a:r>
          </a:p>
          <a:p>
            <a:pPr lvl="1" algn="just"/>
            <a:r>
              <a:rPr lang="it-IT" sz="2800" dirty="0"/>
              <a:t>Seconde dosi: 102.645</a:t>
            </a:r>
          </a:p>
          <a:p>
            <a:pPr marL="201168" lvl="1" indent="0">
              <a:buNone/>
            </a:pPr>
            <a:endParaRPr lang="it-IT" sz="1700" dirty="0"/>
          </a:p>
          <a:p>
            <a:pPr lvl="1"/>
            <a:endParaRPr lang="it-IT" sz="1700" dirty="0"/>
          </a:p>
          <a:p>
            <a:pPr marL="201168" lvl="1" indent="0">
              <a:buFont typeface="Calibri" panose="020F0502020204030204" pitchFamily="34" charset="0"/>
              <a:buNone/>
            </a:pPr>
            <a:endParaRPr lang="it-IT" sz="17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627C7B9-FD35-4E35-B741-E4A9A5F416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76B7131-2035-43F9-84E8-2B4749D333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id="{E06D8077-8B4E-4569-B03A-A825632BAF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1550233"/>
              </p:ext>
            </p:extLst>
          </p:nvPr>
        </p:nvGraphicFramePr>
        <p:xfrm>
          <a:off x="429832" y="2022337"/>
          <a:ext cx="5768491" cy="2813326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452501">
                  <a:extLst>
                    <a:ext uri="{9D8B030D-6E8A-4147-A177-3AD203B41FA5}">
                      <a16:colId xmlns:a16="http://schemas.microsoft.com/office/drawing/2014/main" val="2010587674"/>
                    </a:ext>
                  </a:extLst>
                </a:gridCol>
                <a:gridCol w="1057254">
                  <a:extLst>
                    <a:ext uri="{9D8B030D-6E8A-4147-A177-3AD203B41FA5}">
                      <a16:colId xmlns:a16="http://schemas.microsoft.com/office/drawing/2014/main" val="3306822495"/>
                    </a:ext>
                  </a:extLst>
                </a:gridCol>
                <a:gridCol w="1057254">
                  <a:extLst>
                    <a:ext uri="{9D8B030D-6E8A-4147-A177-3AD203B41FA5}">
                      <a16:colId xmlns:a16="http://schemas.microsoft.com/office/drawing/2014/main" val="4210664936"/>
                    </a:ext>
                  </a:extLst>
                </a:gridCol>
                <a:gridCol w="1201482">
                  <a:extLst>
                    <a:ext uri="{9D8B030D-6E8A-4147-A177-3AD203B41FA5}">
                      <a16:colId xmlns:a16="http://schemas.microsoft.com/office/drawing/2014/main" val="1689282184"/>
                    </a:ext>
                  </a:extLst>
                </a:gridCol>
              </a:tblGrid>
              <a:tr h="403714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u="none" strike="noStrike" dirty="0">
                          <a:effectLst/>
                        </a:rPr>
                        <a:t>CLASSIFICAZIONE</a:t>
                      </a:r>
                      <a:endParaRPr lang="it-IT" sz="2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853" marR="11853" marT="11853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u="none" strike="noStrike" dirty="0">
                          <a:effectLst/>
                        </a:rPr>
                        <a:t>DOSE 1</a:t>
                      </a:r>
                      <a:endParaRPr lang="it-IT" sz="2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853" marR="11853" marT="11853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u="none" strike="noStrike" dirty="0">
                          <a:effectLst/>
                        </a:rPr>
                        <a:t>DOSE 2</a:t>
                      </a:r>
                      <a:endParaRPr lang="it-IT" sz="2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853" marR="11853" marT="11853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u="none" strike="noStrike">
                          <a:effectLst/>
                        </a:rPr>
                        <a:t>TOTALE</a:t>
                      </a:r>
                      <a:endParaRPr lang="it-IT" sz="2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853" marR="11853" marT="11853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2069110"/>
                  </a:ext>
                </a:extLst>
              </a:tr>
              <a:tr h="403714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u="none" strike="noStrike">
                          <a:effectLst/>
                        </a:rPr>
                        <a:t>DOMICILIARI</a:t>
                      </a:r>
                      <a:endParaRPr lang="it-IT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853" marR="11853" marT="11853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u="none" strike="noStrike" dirty="0">
                          <a:effectLst/>
                        </a:rPr>
                        <a:t>3.598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853" marR="11853" marT="11853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u="none" strike="noStrike" dirty="0">
                          <a:effectLst/>
                        </a:rPr>
                        <a:t>1.729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853" marR="11853" marT="11853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u="none" strike="noStrike" dirty="0">
                          <a:effectLst/>
                        </a:rPr>
                        <a:t>5.327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853" marR="11853" marT="11853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7350846"/>
                  </a:ext>
                </a:extLst>
              </a:tr>
              <a:tr h="794756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u="none" strike="noStrike">
                          <a:effectLst/>
                        </a:rPr>
                        <a:t>ESTREMAMENTE VULNERABILI</a:t>
                      </a:r>
                      <a:endParaRPr lang="it-IT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853" marR="11853" marT="11853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u="none" strike="noStrike" dirty="0">
                          <a:effectLst/>
                        </a:rPr>
                        <a:t>44.152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853" marR="11853" marT="11853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u="none" strike="noStrike" dirty="0">
                          <a:effectLst/>
                        </a:rPr>
                        <a:t>13.686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853" marR="11853" marT="11853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u="none" strike="noStrike" dirty="0">
                          <a:effectLst/>
                        </a:rPr>
                        <a:t>57.838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853" marR="11853" marT="11853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1783376"/>
                  </a:ext>
                </a:extLst>
              </a:tr>
              <a:tr h="403714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u="none" strike="noStrike">
                          <a:effectLst/>
                        </a:rPr>
                        <a:t>OVER 65</a:t>
                      </a:r>
                      <a:endParaRPr lang="it-IT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853" marR="11853" marT="11853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u="none" strike="noStrike" dirty="0">
                          <a:effectLst/>
                        </a:rPr>
                        <a:t>106.992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853" marR="11853" marT="11853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u="none" strike="noStrike" dirty="0">
                          <a:effectLst/>
                        </a:rPr>
                        <a:t>51.949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853" marR="11853" marT="11853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u="none" strike="noStrike" dirty="0">
                          <a:effectLst/>
                        </a:rPr>
                        <a:t>158.941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853" marR="11853" marT="11853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0158307"/>
                  </a:ext>
                </a:extLst>
              </a:tr>
              <a:tr h="403714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u="none" strike="noStrike">
                          <a:effectLst/>
                        </a:rPr>
                        <a:t>ULTERIORI FILIERE</a:t>
                      </a:r>
                      <a:endParaRPr lang="it-IT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853" marR="11853" marT="11853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u="none" strike="noStrike" dirty="0">
                          <a:effectLst/>
                        </a:rPr>
                        <a:t>63.927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853" marR="11853" marT="11853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u="none" strike="noStrike" dirty="0">
                          <a:effectLst/>
                        </a:rPr>
                        <a:t>35.281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853" marR="11853" marT="11853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u="none" strike="noStrike" dirty="0">
                          <a:effectLst/>
                        </a:rPr>
                        <a:t>99.208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853" marR="11853" marT="11853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3122862"/>
                  </a:ext>
                </a:extLst>
              </a:tr>
              <a:tr h="403714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1" u="none" strike="noStrike" dirty="0">
                          <a:effectLst/>
                        </a:rPr>
                        <a:t>TOTALE</a:t>
                      </a:r>
                      <a:endParaRPr lang="it-IT" sz="2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853" marR="11853" marT="11853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1" u="none" strike="noStrike" dirty="0">
                          <a:effectLst/>
                        </a:rPr>
                        <a:t>218.669</a:t>
                      </a:r>
                      <a:endParaRPr lang="it-IT" sz="2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853" marR="11853" marT="11853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1" u="none" strike="noStrike" dirty="0">
                          <a:effectLst/>
                        </a:rPr>
                        <a:t>102.645</a:t>
                      </a:r>
                      <a:endParaRPr lang="it-IT" sz="2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853" marR="11853" marT="11853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1" u="none" strike="noStrike" dirty="0">
                          <a:effectLst/>
                        </a:rPr>
                        <a:t>321.314</a:t>
                      </a:r>
                      <a:endParaRPr lang="it-IT" sz="2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853" marR="11853" marT="11853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85867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2862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877B839-B63A-4FCD-A325-1D876091C2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8720" y="581861"/>
            <a:ext cx="10058400" cy="782320"/>
          </a:xfrm>
        </p:spPr>
        <p:txBody>
          <a:bodyPr/>
          <a:lstStyle/>
          <a:p>
            <a:pPr algn="ctr"/>
            <a:r>
              <a:rPr lang="it-IT" dirty="0"/>
              <a:t>Filiere vaccinali attive</a:t>
            </a:r>
          </a:p>
        </p:txBody>
      </p:sp>
      <p:graphicFrame>
        <p:nvGraphicFramePr>
          <p:cNvPr id="4" name="Segnaposto contenuto 3">
            <a:extLst>
              <a:ext uri="{FF2B5EF4-FFF2-40B4-BE49-F238E27FC236}">
                <a16:creationId xmlns:a16="http://schemas.microsoft.com/office/drawing/2014/main" id="{D1C183E9-483D-41C7-8B25-07D21117137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1815960"/>
              </p:ext>
            </p:extLst>
          </p:nvPr>
        </p:nvGraphicFramePr>
        <p:xfrm>
          <a:off x="920805" y="1737360"/>
          <a:ext cx="10742875" cy="44228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52635">
                  <a:extLst>
                    <a:ext uri="{9D8B030D-6E8A-4147-A177-3AD203B41FA5}">
                      <a16:colId xmlns:a16="http://schemas.microsoft.com/office/drawing/2014/main" val="3778154271"/>
                    </a:ext>
                  </a:extLst>
                </a:gridCol>
                <a:gridCol w="3190240">
                  <a:extLst>
                    <a:ext uri="{9D8B030D-6E8A-4147-A177-3AD203B41FA5}">
                      <a16:colId xmlns:a16="http://schemas.microsoft.com/office/drawing/2014/main" val="1614109487"/>
                    </a:ext>
                  </a:extLst>
                </a:gridCol>
              </a:tblGrid>
              <a:tr h="3187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800">
                          <a:effectLst/>
                        </a:rPr>
                        <a:t>Categorie di soggetti </a:t>
                      </a:r>
                      <a:endParaRPr lang="it-I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800" dirty="0">
                          <a:effectLst/>
                        </a:rPr>
                        <a:t>Sede</a:t>
                      </a:r>
                      <a:endParaRPr lang="it-I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3240983"/>
                  </a:ext>
                </a:extLst>
              </a:tr>
              <a:tr h="41681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Over 80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Sedi distrettuali, domicilio, drive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95052929"/>
                  </a:ext>
                </a:extLst>
              </a:tr>
              <a:tr h="27451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75-79enni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Sedi distrettuali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72323192"/>
                  </a:ext>
                </a:extLst>
              </a:tr>
              <a:tr h="23302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70-74enni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Sedi distrettuali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98784015"/>
                  </a:ext>
                </a:extLst>
              </a:tr>
              <a:tr h="23302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65-69enni (in prenotazione dal 26/04)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Sedi distrettuali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55869008"/>
                  </a:ext>
                </a:extLst>
              </a:tr>
              <a:tr h="23302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Soggetti estremamente vulnerabili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(dal 19/04 soggetti con BMI&gt;35 possono prenotare in Farmacia con punto CUP)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8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Aosp</a:t>
                      </a:r>
                      <a:r>
                        <a:rPr lang="it-IT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IOR, OB, OM, sedi distrettuali Ausl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17600396"/>
                  </a:ext>
                </a:extLst>
              </a:tr>
              <a:tr h="39906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Operatori sanitari e socio-sanitari, amministrativi Ausl, </a:t>
                      </a:r>
                      <a:r>
                        <a:rPr lang="it-IT" sz="18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Aosp</a:t>
                      </a:r>
                      <a:r>
                        <a:rPr lang="it-IT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IOR (recupero)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Fiera, Aosp e IOR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4565592"/>
                  </a:ext>
                </a:extLst>
              </a:tr>
              <a:tr h="39906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Volontari e ditte appaltate in ospedale Ausl, </a:t>
                      </a:r>
                      <a:r>
                        <a:rPr lang="it-IT" sz="18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Aosp</a:t>
                      </a:r>
                      <a:r>
                        <a:rPr lang="it-IT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 IOR  (recupero)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Fiera, </a:t>
                      </a:r>
                      <a:r>
                        <a:rPr lang="it-IT" sz="18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Aosp</a:t>
                      </a:r>
                      <a:r>
                        <a:rPr lang="it-IT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 IOR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09340149"/>
                  </a:ext>
                </a:extLst>
              </a:tr>
              <a:tr h="39906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Operatori sanitari, socio-sanitari e para-sanitari del privato (recupero)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Fiera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7299838"/>
                  </a:ext>
                </a:extLst>
              </a:tr>
              <a:tr h="39906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Operatori sanitari e socio-sanitari CRA, Centri diurni anziani e strutture per disabili (recupero)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Missioni nei distretti e IOR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3208824"/>
                  </a:ext>
                </a:extLst>
              </a:tr>
              <a:tr h="39906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Disabili delle strutture residenziali e semi-residenziali e gravi disabili al domicilio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Missioni nei distretti e IOR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284981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91147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17">
            <a:extLst>
              <a:ext uri="{FF2B5EF4-FFF2-40B4-BE49-F238E27FC236}">
                <a16:creationId xmlns:a16="http://schemas.microsoft.com/office/drawing/2014/main" id="{0D194D06-14EA-4BA7-A40E-6F646908AB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US" dirty="0"/>
              <a:t>/</a:t>
            </a: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8C0E3969-B3EB-4B7D-9FFE-FD82A9530F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8080" y="5715428"/>
            <a:ext cx="10058400" cy="618888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it-IT" dirty="0"/>
              <a:t>Programmazione e target</a:t>
            </a:r>
          </a:p>
        </p:txBody>
      </p:sp>
      <p:graphicFrame>
        <p:nvGraphicFramePr>
          <p:cNvPr id="4" name="Segnaposto contenuto 3">
            <a:extLst>
              <a:ext uri="{FF2B5EF4-FFF2-40B4-BE49-F238E27FC236}">
                <a16:creationId xmlns:a16="http://schemas.microsoft.com/office/drawing/2014/main" id="{19965D13-673B-47E5-A8A0-B5288D22B24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2552749"/>
              </p:ext>
            </p:extLst>
          </p:nvPr>
        </p:nvGraphicFramePr>
        <p:xfrm>
          <a:off x="174661" y="236306"/>
          <a:ext cx="11755113" cy="54028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8574">
                  <a:extLst>
                    <a:ext uri="{9D8B030D-6E8A-4147-A177-3AD203B41FA5}">
                      <a16:colId xmlns:a16="http://schemas.microsoft.com/office/drawing/2014/main" val="1602608768"/>
                    </a:ext>
                  </a:extLst>
                </a:gridCol>
                <a:gridCol w="1252373">
                  <a:extLst>
                    <a:ext uri="{9D8B030D-6E8A-4147-A177-3AD203B41FA5}">
                      <a16:colId xmlns:a16="http://schemas.microsoft.com/office/drawing/2014/main" val="1708441872"/>
                    </a:ext>
                  </a:extLst>
                </a:gridCol>
                <a:gridCol w="1407233">
                  <a:extLst>
                    <a:ext uri="{9D8B030D-6E8A-4147-A177-3AD203B41FA5}">
                      <a16:colId xmlns:a16="http://schemas.microsoft.com/office/drawing/2014/main" val="3008425998"/>
                    </a:ext>
                  </a:extLst>
                </a:gridCol>
                <a:gridCol w="1150167">
                  <a:extLst>
                    <a:ext uri="{9D8B030D-6E8A-4147-A177-3AD203B41FA5}">
                      <a16:colId xmlns:a16="http://schemas.microsoft.com/office/drawing/2014/main" val="2162506074"/>
                    </a:ext>
                  </a:extLst>
                </a:gridCol>
                <a:gridCol w="1075833">
                  <a:extLst>
                    <a:ext uri="{9D8B030D-6E8A-4147-A177-3AD203B41FA5}">
                      <a16:colId xmlns:a16="http://schemas.microsoft.com/office/drawing/2014/main" val="1673479770"/>
                    </a:ext>
                  </a:extLst>
                </a:gridCol>
                <a:gridCol w="1156361">
                  <a:extLst>
                    <a:ext uri="{9D8B030D-6E8A-4147-A177-3AD203B41FA5}">
                      <a16:colId xmlns:a16="http://schemas.microsoft.com/office/drawing/2014/main" val="3786335450"/>
                    </a:ext>
                  </a:extLst>
                </a:gridCol>
                <a:gridCol w="1303477">
                  <a:extLst>
                    <a:ext uri="{9D8B030D-6E8A-4147-A177-3AD203B41FA5}">
                      <a16:colId xmlns:a16="http://schemas.microsoft.com/office/drawing/2014/main" val="1389782605"/>
                    </a:ext>
                  </a:extLst>
                </a:gridCol>
                <a:gridCol w="1046410">
                  <a:extLst>
                    <a:ext uri="{9D8B030D-6E8A-4147-A177-3AD203B41FA5}">
                      <a16:colId xmlns:a16="http://schemas.microsoft.com/office/drawing/2014/main" val="285182895"/>
                    </a:ext>
                  </a:extLst>
                </a:gridCol>
                <a:gridCol w="972080">
                  <a:extLst>
                    <a:ext uri="{9D8B030D-6E8A-4147-A177-3AD203B41FA5}">
                      <a16:colId xmlns:a16="http://schemas.microsoft.com/office/drawing/2014/main" val="3784834467"/>
                    </a:ext>
                  </a:extLst>
                </a:gridCol>
                <a:gridCol w="1052605">
                  <a:extLst>
                    <a:ext uri="{9D8B030D-6E8A-4147-A177-3AD203B41FA5}">
                      <a16:colId xmlns:a16="http://schemas.microsoft.com/office/drawing/2014/main" val="2962665913"/>
                    </a:ext>
                  </a:extLst>
                </a:gridCol>
              </a:tblGrid>
              <a:tr h="142866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</a:rPr>
                        <a:t>DATE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</a:rPr>
                        <a:t>VACCINAZIONI EROGATE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</a:rPr>
                        <a:t>PRODUZIONE SETTIMANALE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</a:rPr>
                        <a:t>TARGET SETTIMANALE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</a:rPr>
                        <a:t>DELTA SETTIMANALE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</a:rPr>
                        <a:t>SCARTO SETTIMANALE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</a:rPr>
                        <a:t>PRODUZIONE DI PERIODO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</a:rPr>
                        <a:t>TARGET DI PERIODO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</a:rPr>
                        <a:t>DELTA DI PERIODO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</a:rPr>
                        <a:t>SCARTO DI PERIODO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ctr"/>
                </a:tc>
                <a:extLst>
                  <a:ext uri="{0D108BD9-81ED-4DB2-BD59-A6C34878D82A}">
                    <a16:rowId xmlns:a16="http://schemas.microsoft.com/office/drawing/2014/main" val="485422567"/>
                  </a:ext>
                </a:extLst>
              </a:tr>
              <a:tr h="179833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venerdì 9 aprile 2021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>
                          <a:effectLst/>
                        </a:rPr>
                        <a:t>5952</a:t>
                      </a:r>
                      <a:endParaRPr lang="it-IT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ctr"/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it-IT" sz="1600" b="1" u="none" strike="noStrike" dirty="0">
                          <a:effectLst/>
                        </a:rPr>
                        <a:t>35140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ctr"/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31192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ctr"/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3948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ctr"/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it-IT" sz="1600" b="1" u="none" strike="noStrike" dirty="0">
                          <a:effectLst/>
                        </a:rPr>
                        <a:t>+13%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ctr"/>
                </a:tc>
                <a:tc rowSpan="21"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112010</a:t>
                      </a:r>
                      <a:endParaRPr lang="it-IT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ctr"/>
                </a:tc>
                <a:tc rowSpan="21"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107220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ctr"/>
                </a:tc>
                <a:tc rowSpan="21"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4790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ctr"/>
                </a:tc>
                <a:tc rowSpan="21">
                  <a:txBody>
                    <a:bodyPr/>
                    <a:lstStyle/>
                    <a:p>
                      <a:pPr algn="ctr" fontAlgn="ctr"/>
                      <a:r>
                        <a:rPr lang="it-IT" sz="1800" b="1" u="none" strike="noStrike" dirty="0">
                          <a:effectLst/>
                        </a:rPr>
                        <a:t>+4%</a:t>
                      </a:r>
                      <a:endParaRPr lang="it-IT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ctr"/>
                </a:tc>
                <a:extLst>
                  <a:ext uri="{0D108BD9-81ED-4DB2-BD59-A6C34878D82A}">
                    <a16:rowId xmlns:a16="http://schemas.microsoft.com/office/drawing/2014/main" val="1986946792"/>
                  </a:ext>
                </a:extLst>
              </a:tr>
              <a:tr h="179833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sabato 10 aprile 2021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>
                          <a:effectLst/>
                        </a:rPr>
                        <a:t>5147</a:t>
                      </a:r>
                      <a:endParaRPr lang="it-IT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ctr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5594053"/>
                  </a:ext>
                </a:extLst>
              </a:tr>
              <a:tr h="179833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domenica 11 aprile 2021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>
                          <a:effectLst/>
                        </a:rPr>
                        <a:t>3507</a:t>
                      </a:r>
                      <a:endParaRPr lang="it-IT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ctr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5463381"/>
                  </a:ext>
                </a:extLst>
              </a:tr>
              <a:tr h="179833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lunedì 12 aprile 2021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>
                          <a:effectLst/>
                        </a:rPr>
                        <a:t>4813</a:t>
                      </a:r>
                      <a:endParaRPr lang="it-IT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ctr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2964"/>
                  </a:ext>
                </a:extLst>
              </a:tr>
              <a:tr h="179833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martedì 13 aprile 2021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>
                          <a:effectLst/>
                        </a:rPr>
                        <a:t>5057</a:t>
                      </a:r>
                      <a:endParaRPr lang="it-IT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ctr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3630134"/>
                  </a:ext>
                </a:extLst>
              </a:tr>
              <a:tr h="179833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mercoledì 14 aprile 2021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>
                          <a:effectLst/>
                        </a:rPr>
                        <a:t>5089</a:t>
                      </a:r>
                      <a:endParaRPr lang="it-IT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ctr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4157786"/>
                  </a:ext>
                </a:extLst>
              </a:tr>
              <a:tr h="179833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giovedì 15 aprile 2021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>
                          <a:effectLst/>
                        </a:rPr>
                        <a:t>5575</a:t>
                      </a:r>
                      <a:endParaRPr lang="it-IT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ctr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5186868"/>
                  </a:ext>
                </a:extLst>
              </a:tr>
              <a:tr h="179833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venerdì 16 aprile 2021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>
                          <a:effectLst/>
                        </a:rPr>
                        <a:t>6102</a:t>
                      </a:r>
                      <a:endParaRPr lang="it-IT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ctr"/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it-IT" sz="1600" b="1" u="none" strike="noStrike" dirty="0">
                          <a:effectLst/>
                        </a:rPr>
                        <a:t>33545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ctr"/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30499</a:t>
                      </a:r>
                      <a:endParaRPr lang="it-IT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ctr"/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3046</a:t>
                      </a:r>
                      <a:endParaRPr lang="it-IT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ctr"/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it-IT" sz="1600" b="1" u="none" strike="noStrike" dirty="0">
                          <a:effectLst/>
                        </a:rPr>
                        <a:t>+10%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ctr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0376520"/>
                  </a:ext>
                </a:extLst>
              </a:tr>
              <a:tr h="179833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sabato 17 aprile 2021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>
                          <a:effectLst/>
                        </a:rPr>
                        <a:t>5193</a:t>
                      </a:r>
                      <a:endParaRPr lang="it-IT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ctr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5273383"/>
                  </a:ext>
                </a:extLst>
              </a:tr>
              <a:tr h="179833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domenica 18 aprile 2021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>
                          <a:effectLst/>
                        </a:rPr>
                        <a:t>2543</a:t>
                      </a:r>
                      <a:endParaRPr lang="it-IT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ctr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5327540"/>
                  </a:ext>
                </a:extLst>
              </a:tr>
              <a:tr h="179833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lunedì 19 aprile 2021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>
                          <a:effectLst/>
                        </a:rPr>
                        <a:t>5215</a:t>
                      </a:r>
                      <a:endParaRPr lang="it-IT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ctr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8198146"/>
                  </a:ext>
                </a:extLst>
              </a:tr>
              <a:tr h="179833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martedì 20 aprile 2021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>
                          <a:effectLst/>
                        </a:rPr>
                        <a:t>4084</a:t>
                      </a:r>
                      <a:endParaRPr lang="it-IT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ctr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6190031"/>
                  </a:ext>
                </a:extLst>
              </a:tr>
              <a:tr h="179833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mercoledì 21 aprile 2021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>
                          <a:effectLst/>
                        </a:rPr>
                        <a:t>5021</a:t>
                      </a:r>
                      <a:endParaRPr lang="it-IT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ctr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259277"/>
                  </a:ext>
                </a:extLst>
              </a:tr>
              <a:tr h="179833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giovedì 22 aprile 2021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>
                          <a:effectLst/>
                        </a:rPr>
                        <a:t>5387</a:t>
                      </a:r>
                      <a:endParaRPr lang="it-IT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ctr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1227865"/>
                  </a:ext>
                </a:extLst>
              </a:tr>
              <a:tr h="179833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venerdì 23 aprile 2021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>
                          <a:effectLst/>
                        </a:rPr>
                        <a:t>6381</a:t>
                      </a:r>
                      <a:endParaRPr lang="it-IT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ctr"/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it-IT" sz="1600" b="1" u="none" strike="noStrike" dirty="0">
                          <a:effectLst/>
                        </a:rPr>
                        <a:t>43325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ctr"/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45529</a:t>
                      </a:r>
                      <a:endParaRPr lang="it-IT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ctr"/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-2204</a:t>
                      </a:r>
                      <a:endParaRPr lang="it-IT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ctr"/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it-IT" sz="1600" b="1" u="none" strike="noStrike" dirty="0">
                          <a:effectLst/>
                        </a:rPr>
                        <a:t>-5%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ctr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3470670"/>
                  </a:ext>
                </a:extLst>
              </a:tr>
              <a:tr h="179833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sabato 24 aprile 2021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>
                          <a:effectLst/>
                        </a:rPr>
                        <a:t>5897</a:t>
                      </a:r>
                      <a:endParaRPr lang="it-IT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ctr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1080579"/>
                  </a:ext>
                </a:extLst>
              </a:tr>
              <a:tr h="179833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domenica 25 aprile 2021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>
                          <a:effectLst/>
                        </a:rPr>
                        <a:t>2913</a:t>
                      </a:r>
                      <a:endParaRPr lang="it-IT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ctr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0499653"/>
                  </a:ext>
                </a:extLst>
              </a:tr>
              <a:tr h="179833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lunedì 26 aprile 2021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>
                          <a:effectLst/>
                        </a:rPr>
                        <a:t>6335</a:t>
                      </a:r>
                      <a:endParaRPr lang="it-IT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ctr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5635891"/>
                  </a:ext>
                </a:extLst>
              </a:tr>
              <a:tr h="179833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martedì 27 aprile 2021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>
                          <a:effectLst/>
                        </a:rPr>
                        <a:t>6327</a:t>
                      </a:r>
                      <a:endParaRPr lang="it-IT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ctr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0859509"/>
                  </a:ext>
                </a:extLst>
              </a:tr>
              <a:tr h="179833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mercoledì 28 aprile 2021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>
                          <a:effectLst/>
                        </a:rPr>
                        <a:t>5485</a:t>
                      </a:r>
                      <a:endParaRPr lang="it-IT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ctr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058090"/>
                  </a:ext>
                </a:extLst>
              </a:tr>
              <a:tr h="179833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giovedì 29 aprile 2021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>
                          <a:effectLst/>
                        </a:rPr>
                        <a:t>9987</a:t>
                      </a:r>
                      <a:endParaRPr lang="it-IT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ctr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0845787"/>
                  </a:ext>
                </a:extLst>
              </a:tr>
              <a:tr h="179833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venerdì 30 aprile 2021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>
                          <a:effectLst/>
                        </a:rPr>
                        <a:t>7492</a:t>
                      </a:r>
                      <a:endParaRPr lang="it-IT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ctr"/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it-IT" sz="1600" b="1" u="none" strike="noStrike" dirty="0">
                          <a:effectLst/>
                        </a:rPr>
                        <a:t>42841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ctr"/>
                </a:tc>
                <a:tc rowSpan="7" gridSpan="7"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NON ANCORA INCLUSO POTENZIAMENTO DOMICILIARI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ctr"/>
                </a:tc>
                <a:tc rowSpan="7"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4046124"/>
                  </a:ext>
                </a:extLst>
              </a:tr>
              <a:tr h="179833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sabato 1 maggio 2021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>
                          <a:effectLst/>
                        </a:rPr>
                        <a:t>7143</a:t>
                      </a:r>
                      <a:endParaRPr lang="it-IT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ctr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7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8731352"/>
                  </a:ext>
                </a:extLst>
              </a:tr>
              <a:tr h="179833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domenica 2 maggio 2021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>
                          <a:effectLst/>
                        </a:rPr>
                        <a:t>4643</a:t>
                      </a:r>
                      <a:endParaRPr lang="it-IT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ctr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7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8271107"/>
                  </a:ext>
                </a:extLst>
              </a:tr>
              <a:tr h="179833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lunedì 3 maggio 2021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>
                          <a:effectLst/>
                        </a:rPr>
                        <a:t>5423</a:t>
                      </a:r>
                      <a:endParaRPr lang="it-IT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ctr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7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9267468"/>
                  </a:ext>
                </a:extLst>
              </a:tr>
              <a:tr h="179833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martedì 4 maggio 2021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>
                          <a:effectLst/>
                        </a:rPr>
                        <a:t>4066</a:t>
                      </a:r>
                      <a:endParaRPr lang="it-IT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ctr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7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7150593"/>
                  </a:ext>
                </a:extLst>
              </a:tr>
              <a:tr h="179833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mercoledì 5 maggio 2021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>
                          <a:effectLst/>
                        </a:rPr>
                        <a:t>4723</a:t>
                      </a:r>
                      <a:endParaRPr lang="it-IT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ctr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7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4777769"/>
                  </a:ext>
                </a:extLst>
              </a:tr>
              <a:tr h="179833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giovedì 6 maggio 2021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 dirty="0">
                          <a:effectLst/>
                        </a:rPr>
                        <a:t>9351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ctr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7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05447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09893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6531151-655D-4BF2-B61A-892F28F9A9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355600"/>
            <a:ext cx="10058400" cy="995680"/>
          </a:xfrm>
        </p:spPr>
        <p:txBody>
          <a:bodyPr>
            <a:normAutofit/>
          </a:bodyPr>
          <a:lstStyle/>
          <a:p>
            <a:pPr algn="ctr"/>
            <a:r>
              <a:rPr lang="it-IT" dirty="0"/>
              <a:t>Andamento campagna per fascia d’età</a:t>
            </a:r>
          </a:p>
        </p:txBody>
      </p:sp>
      <p:graphicFrame>
        <p:nvGraphicFramePr>
          <p:cNvPr id="4" name="Segnaposto contenuto 3">
            <a:extLst>
              <a:ext uri="{FF2B5EF4-FFF2-40B4-BE49-F238E27FC236}">
                <a16:creationId xmlns:a16="http://schemas.microsoft.com/office/drawing/2014/main" id="{A37CAAB1-72EA-4370-B4C1-070B32CB8A9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5419280"/>
              </p:ext>
            </p:extLst>
          </p:nvPr>
        </p:nvGraphicFramePr>
        <p:xfrm>
          <a:off x="110630" y="2072640"/>
          <a:ext cx="12031699" cy="393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8227">
                  <a:extLst>
                    <a:ext uri="{9D8B030D-6E8A-4147-A177-3AD203B41FA5}">
                      <a16:colId xmlns:a16="http://schemas.microsoft.com/office/drawing/2014/main" val="3466602982"/>
                    </a:ext>
                  </a:extLst>
                </a:gridCol>
                <a:gridCol w="1616272">
                  <a:extLst>
                    <a:ext uri="{9D8B030D-6E8A-4147-A177-3AD203B41FA5}">
                      <a16:colId xmlns:a16="http://schemas.microsoft.com/office/drawing/2014/main" val="1516468640"/>
                    </a:ext>
                  </a:extLst>
                </a:gridCol>
                <a:gridCol w="2537740">
                  <a:extLst>
                    <a:ext uri="{9D8B030D-6E8A-4147-A177-3AD203B41FA5}">
                      <a16:colId xmlns:a16="http://schemas.microsoft.com/office/drawing/2014/main" val="1624096919"/>
                    </a:ext>
                  </a:extLst>
                </a:gridCol>
                <a:gridCol w="2191088">
                  <a:extLst>
                    <a:ext uri="{9D8B030D-6E8A-4147-A177-3AD203B41FA5}">
                      <a16:colId xmlns:a16="http://schemas.microsoft.com/office/drawing/2014/main" val="3836961587"/>
                    </a:ext>
                  </a:extLst>
                </a:gridCol>
                <a:gridCol w="2182121">
                  <a:extLst>
                    <a:ext uri="{9D8B030D-6E8A-4147-A177-3AD203B41FA5}">
                      <a16:colId xmlns:a16="http://schemas.microsoft.com/office/drawing/2014/main" val="3835207917"/>
                    </a:ext>
                  </a:extLst>
                </a:gridCol>
                <a:gridCol w="2406251">
                  <a:extLst>
                    <a:ext uri="{9D8B030D-6E8A-4147-A177-3AD203B41FA5}">
                      <a16:colId xmlns:a16="http://schemas.microsoft.com/office/drawing/2014/main" val="1059222858"/>
                    </a:ext>
                  </a:extLst>
                </a:gridCol>
              </a:tblGrid>
              <a:tr h="93552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u="none" strike="noStrike">
                          <a:effectLst/>
                        </a:rPr>
                        <a:t>FASCIA ETA</a:t>
                      </a:r>
                      <a:endParaRPr lang="it-IT" sz="2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7" marR="10417" marT="104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u="none" strike="noStrike" dirty="0">
                          <a:effectLst/>
                        </a:rPr>
                        <a:t>TOTALE</a:t>
                      </a:r>
                    </a:p>
                    <a:p>
                      <a:pPr algn="ctr" fontAlgn="ctr"/>
                      <a:r>
                        <a:rPr lang="it-IT" sz="2000" u="none" strike="noStrike" dirty="0">
                          <a:effectLst/>
                        </a:rPr>
                        <a:t>POPOLAZIONE</a:t>
                      </a:r>
                      <a:endParaRPr lang="it-IT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7" marR="10417" marT="104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u="none" strike="noStrike">
                          <a:effectLst/>
                        </a:rPr>
                        <a:t>VACCINATI PRIMA E SECONDA DOSE</a:t>
                      </a:r>
                      <a:endParaRPr lang="it-IT" sz="2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7" marR="10417" marT="104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u="none" strike="noStrike" dirty="0">
                          <a:effectLst/>
                        </a:rPr>
                        <a:t>VACCINATI CON PRIMA DOSE</a:t>
                      </a:r>
                      <a:endParaRPr lang="it-IT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7" marR="10417" marT="104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u="none" strike="noStrike" dirty="0">
                          <a:effectLst/>
                        </a:rPr>
                        <a:t>PRENOTATI NON ANCORA VACCINATI</a:t>
                      </a:r>
                      <a:endParaRPr lang="it-IT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7" marR="10417" marT="104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u="none" strike="noStrike">
                          <a:effectLst/>
                        </a:rPr>
                        <a:t>NON PRENOTATI E NON VACCINATI</a:t>
                      </a:r>
                      <a:endParaRPr lang="it-IT" sz="2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7" marR="10417" marT="10417" marB="0" anchor="ctr"/>
                </a:tc>
                <a:extLst>
                  <a:ext uri="{0D108BD9-81ED-4DB2-BD59-A6C34878D82A}">
                    <a16:rowId xmlns:a16="http://schemas.microsoft.com/office/drawing/2014/main" val="2454318072"/>
                  </a:ext>
                </a:extLst>
              </a:tr>
              <a:tr h="75495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u="none" strike="noStrike">
                          <a:effectLst/>
                        </a:rPr>
                        <a:t>85 E OLTRE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7" marR="10417" marT="104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u="none" strike="noStrike" dirty="0">
                          <a:effectLst/>
                        </a:rPr>
                        <a:t>45.234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7" marR="10417" marT="104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u="none" strike="noStrike" dirty="0">
                          <a:effectLst/>
                        </a:rPr>
                        <a:t>31.448 (69,5%)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7" marR="10417" marT="104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u="none" strike="noStrike" dirty="0">
                          <a:effectLst/>
                        </a:rPr>
                        <a:t>4.777 (10,6%)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7" marR="10417" marT="104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u="none" strike="noStrike">
                          <a:effectLst/>
                        </a:rPr>
                        <a:t>706 (1,6%)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7" marR="10417" marT="104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u="none" strike="noStrike" dirty="0">
                          <a:effectLst/>
                        </a:rPr>
                        <a:t>8.303 (18,4%)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7" marR="10417" marT="10417" marB="0" anchor="ctr"/>
                </a:tc>
                <a:extLst>
                  <a:ext uri="{0D108BD9-81ED-4DB2-BD59-A6C34878D82A}">
                    <a16:rowId xmlns:a16="http://schemas.microsoft.com/office/drawing/2014/main" val="3422342144"/>
                  </a:ext>
                </a:extLst>
              </a:tr>
              <a:tr h="390176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u="none" strike="noStrike">
                          <a:effectLst/>
                        </a:rPr>
                        <a:t>80-84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7" marR="10417" marT="104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u="none" strike="noStrike" dirty="0">
                          <a:effectLst/>
                        </a:rPr>
                        <a:t>39.732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7" marR="10417" marT="104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u="none" strike="noStrike" dirty="0">
                          <a:effectLst/>
                        </a:rPr>
                        <a:t>23.299 (58,6%)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7" marR="10417" marT="104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u="none" strike="noStrike" dirty="0">
                          <a:effectLst/>
                        </a:rPr>
                        <a:t>10.625 (26,7%)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7" marR="10417" marT="104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u="none" strike="noStrike">
                          <a:effectLst/>
                        </a:rPr>
                        <a:t>887 (2,2%)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7" marR="10417" marT="104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u="none" strike="noStrike" dirty="0">
                          <a:effectLst/>
                        </a:rPr>
                        <a:t>4.921 (12,4%)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7" marR="10417" marT="10417" marB="0" anchor="ctr"/>
                </a:tc>
                <a:extLst>
                  <a:ext uri="{0D108BD9-81ED-4DB2-BD59-A6C34878D82A}">
                    <a16:rowId xmlns:a16="http://schemas.microsoft.com/office/drawing/2014/main" val="3566701890"/>
                  </a:ext>
                </a:extLst>
              </a:tr>
              <a:tr h="390176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u="none" strike="noStrike">
                          <a:effectLst/>
                        </a:rPr>
                        <a:t>75-79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7" marR="10417" marT="104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u="none" strike="noStrike" dirty="0">
                          <a:effectLst/>
                        </a:rPr>
                        <a:t>42.874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7" marR="10417" marT="104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u="none" strike="noStrike" dirty="0">
                          <a:effectLst/>
                        </a:rPr>
                        <a:t>5.240 (12,2%)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7" marR="10417" marT="104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u="none" strike="noStrike" dirty="0">
                          <a:effectLst/>
                        </a:rPr>
                        <a:t>28.657 (66,8%)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7" marR="10417" marT="104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u="none" strike="noStrike" dirty="0">
                          <a:effectLst/>
                        </a:rPr>
                        <a:t>2.226 (5,2%)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7" marR="10417" marT="104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u="none" strike="noStrike" dirty="0">
                          <a:effectLst/>
                        </a:rPr>
                        <a:t>6.751 (15,7%)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7" marR="10417" marT="10417" marB="0" anchor="ctr"/>
                </a:tc>
                <a:extLst>
                  <a:ext uri="{0D108BD9-81ED-4DB2-BD59-A6C34878D82A}">
                    <a16:rowId xmlns:a16="http://schemas.microsoft.com/office/drawing/2014/main" val="2385476700"/>
                  </a:ext>
                </a:extLst>
              </a:tr>
              <a:tr h="390176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u="none" strike="noStrike">
                          <a:effectLst/>
                        </a:rPr>
                        <a:t>70-74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7" marR="10417" marT="104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u="none" strike="noStrike" dirty="0">
                          <a:effectLst/>
                        </a:rPr>
                        <a:t>50.988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7" marR="10417" marT="104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u="none" strike="noStrike" dirty="0">
                          <a:effectLst/>
                        </a:rPr>
                        <a:t>1.754 (3,4%)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7" marR="10417" marT="104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u="none" strike="noStrike" dirty="0">
                          <a:effectLst/>
                        </a:rPr>
                        <a:t>26.704 (52,4%)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7" marR="10417" marT="104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u="none" strike="noStrike" dirty="0">
                          <a:effectLst/>
                        </a:rPr>
                        <a:t>12.580 (24,7%)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7" marR="10417" marT="104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u="none" strike="noStrike" dirty="0">
                          <a:effectLst/>
                        </a:rPr>
                        <a:t>9.950 (19,5%)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7" marR="10417" marT="10417" marB="0" anchor="ctr"/>
                </a:tc>
                <a:extLst>
                  <a:ext uri="{0D108BD9-81ED-4DB2-BD59-A6C34878D82A}">
                    <a16:rowId xmlns:a16="http://schemas.microsoft.com/office/drawing/2014/main" val="3225299894"/>
                  </a:ext>
                </a:extLst>
              </a:tr>
              <a:tr h="390176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u="none" strike="noStrike">
                          <a:effectLst/>
                        </a:rPr>
                        <a:t>65-69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7" marR="10417" marT="104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u="none" strike="noStrike" dirty="0">
                          <a:effectLst/>
                        </a:rPr>
                        <a:t>52.451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7" marR="10417" marT="104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u="none" strike="noStrike" dirty="0">
                          <a:effectLst/>
                        </a:rPr>
                        <a:t>2.790 (5,3%)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7" marR="10417" marT="104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u="none" strike="noStrike" dirty="0">
                          <a:effectLst/>
                        </a:rPr>
                        <a:t>6.326 (12,1%)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7" marR="10417" marT="104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u="none" strike="noStrike" dirty="0">
                          <a:effectLst/>
                        </a:rPr>
                        <a:t>26.474 (50,5%)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7" marR="10417" marT="104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u="none" strike="noStrike" dirty="0">
                          <a:effectLst/>
                        </a:rPr>
                        <a:t>16.861 (32,1%)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7" marR="10417" marT="10417" marB="0" anchor="ctr"/>
                </a:tc>
                <a:extLst>
                  <a:ext uri="{0D108BD9-81ED-4DB2-BD59-A6C34878D82A}">
                    <a16:rowId xmlns:a16="http://schemas.microsoft.com/office/drawing/2014/main" val="2251336921"/>
                  </a:ext>
                </a:extLst>
              </a:tr>
              <a:tr h="680731"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Totale</a:t>
                      </a:r>
                    </a:p>
                  </a:txBody>
                  <a:tcPr marL="10417" marR="10417" marT="104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u="none" strike="noStrike" dirty="0">
                          <a:effectLst/>
                        </a:rPr>
                        <a:t>231.279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7" marR="10417" marT="104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u="none" strike="noStrike" dirty="0">
                          <a:effectLst/>
                        </a:rPr>
                        <a:t>64.531 (27,9%)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7" marR="10417" marT="104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u="none" strike="noStrike" dirty="0">
                          <a:effectLst/>
                        </a:rPr>
                        <a:t>77.089 (33,3%)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7" marR="10417" marT="104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u="none" strike="noStrike" dirty="0">
                          <a:effectLst/>
                        </a:rPr>
                        <a:t>42.873 (18,5%)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7" marR="10417" marT="104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u="none" strike="noStrike" dirty="0">
                          <a:effectLst/>
                        </a:rPr>
                        <a:t>46.786 (20,2%)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7" marR="10417" marT="10417" marB="0" anchor="ctr"/>
                </a:tc>
                <a:extLst>
                  <a:ext uri="{0D108BD9-81ED-4DB2-BD59-A6C34878D82A}">
                    <a16:rowId xmlns:a16="http://schemas.microsoft.com/office/drawing/2014/main" val="35537103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79406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BA847C9-232B-4F05-BE8E-F78D089CE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508000"/>
            <a:ext cx="10058400" cy="914400"/>
          </a:xfrm>
        </p:spPr>
        <p:txBody>
          <a:bodyPr/>
          <a:lstStyle/>
          <a:p>
            <a:pPr algn="ctr"/>
            <a:r>
              <a:rPr lang="it-IT" dirty="0"/>
              <a:t>Sintesi stato campagna vaccinale per età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33B5443-AE11-4F6E-A915-14E878A602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4080" y="1896534"/>
            <a:ext cx="10678160" cy="4311226"/>
          </a:xfrm>
        </p:spPr>
        <p:txBody>
          <a:bodyPr>
            <a:normAutofit fontScale="77500" lnSpcReduction="20000"/>
          </a:bodyPr>
          <a:lstStyle/>
          <a:p>
            <a:pPr algn="ctr">
              <a:spcBef>
                <a:spcPts val="0"/>
              </a:spcBef>
              <a:spcAft>
                <a:spcPts val="600"/>
              </a:spcAft>
            </a:pPr>
            <a:r>
              <a:rPr lang="it-IT" sz="2800" b="1" i="0" dirty="0">
                <a:solidFill>
                  <a:srgbClr val="000000"/>
                </a:solidFill>
                <a:effectLst/>
              </a:rPr>
              <a:t>Over 85: aderenti= 81,6%</a:t>
            </a:r>
          </a:p>
          <a:p>
            <a:pPr marL="0" indent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it-IT" sz="2400" b="0" i="0" dirty="0">
                <a:solidFill>
                  <a:srgbClr val="000000"/>
                </a:solidFill>
                <a:effectLst/>
              </a:rPr>
              <a:t>Avvio 16/02 e </a:t>
            </a:r>
            <a:r>
              <a:rPr lang="it-IT" sz="2400" i="0" dirty="0">
                <a:solidFill>
                  <a:srgbClr val="000000"/>
                </a:solidFill>
                <a:effectLst/>
              </a:rPr>
              <a:t>campagna terminata (no agende dedicate)</a:t>
            </a:r>
            <a:r>
              <a:rPr lang="it-IT" sz="2400" dirty="0">
                <a:solidFill>
                  <a:srgbClr val="000000"/>
                </a:solidFill>
              </a:rPr>
              <a:t>. M</a:t>
            </a:r>
            <a:r>
              <a:rPr lang="it-IT" sz="2400" i="0" dirty="0">
                <a:solidFill>
                  <a:srgbClr val="000000"/>
                </a:solidFill>
                <a:effectLst/>
              </a:rPr>
              <a:t>anca solo il recupero dei pazienti che non hanno accettato l'anticipo e la conclusione dell’attività domiciliare</a:t>
            </a:r>
          </a:p>
          <a:p>
            <a:pPr algn="ctr">
              <a:spcBef>
                <a:spcPts val="0"/>
              </a:spcBef>
              <a:spcAft>
                <a:spcPts val="600"/>
              </a:spcAft>
            </a:pPr>
            <a:r>
              <a:rPr lang="it-IT" sz="2800" b="1" i="0" dirty="0">
                <a:solidFill>
                  <a:srgbClr val="000000"/>
                </a:solidFill>
                <a:effectLst/>
              </a:rPr>
              <a:t>80-84: aderenti= 87,6%</a:t>
            </a:r>
          </a:p>
          <a:p>
            <a:pPr marL="0" indent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it-IT" sz="2400" b="0" i="0" dirty="0">
                <a:solidFill>
                  <a:srgbClr val="000000"/>
                </a:solidFill>
                <a:effectLst/>
              </a:rPr>
              <a:t>Avvio 01/03 e </a:t>
            </a:r>
            <a:r>
              <a:rPr lang="it-IT" sz="2400" i="0" dirty="0">
                <a:solidFill>
                  <a:srgbClr val="000000"/>
                </a:solidFill>
                <a:effectLst/>
              </a:rPr>
              <a:t>campagna terminata (no agende dedicate)</a:t>
            </a:r>
            <a:r>
              <a:rPr lang="it-IT" sz="2400" dirty="0">
                <a:solidFill>
                  <a:srgbClr val="000000"/>
                </a:solidFill>
              </a:rPr>
              <a:t>. M</a:t>
            </a:r>
            <a:r>
              <a:rPr lang="it-IT" sz="2400" b="0" i="0" dirty="0">
                <a:solidFill>
                  <a:srgbClr val="000000"/>
                </a:solidFill>
                <a:effectLst/>
              </a:rPr>
              <a:t>anca solo il recupero dei pazienti che non hanno accettato l'anticipo e la conclusione dell’attività domiciliare</a:t>
            </a:r>
          </a:p>
          <a:p>
            <a:pPr algn="ctr">
              <a:spcBef>
                <a:spcPts val="0"/>
              </a:spcBef>
              <a:spcAft>
                <a:spcPts val="600"/>
              </a:spcAft>
            </a:pPr>
            <a:r>
              <a:rPr lang="it-IT" sz="2800" b="1" i="0" dirty="0">
                <a:solidFill>
                  <a:srgbClr val="000000"/>
                </a:solidFill>
                <a:effectLst/>
              </a:rPr>
              <a:t>75-79: aderenti= 84,3%</a:t>
            </a:r>
          </a:p>
          <a:p>
            <a:pPr algn="l">
              <a:spcBef>
                <a:spcPts val="0"/>
              </a:spcBef>
              <a:spcAft>
                <a:spcPts val="1200"/>
              </a:spcAft>
            </a:pPr>
            <a:r>
              <a:rPr lang="it-IT" sz="2400" b="0" i="0" dirty="0">
                <a:solidFill>
                  <a:srgbClr val="000000"/>
                </a:solidFill>
                <a:effectLst/>
              </a:rPr>
              <a:t>Avvio 15/03 e </a:t>
            </a:r>
            <a:r>
              <a:rPr lang="it-IT" sz="2400" i="0" dirty="0">
                <a:solidFill>
                  <a:srgbClr val="000000"/>
                </a:solidFill>
                <a:effectLst/>
              </a:rPr>
              <a:t>campagna terminata (no agende dedicate), </a:t>
            </a:r>
            <a:r>
              <a:rPr lang="it-IT" sz="2400" b="0" i="0" dirty="0">
                <a:solidFill>
                  <a:srgbClr val="000000"/>
                </a:solidFill>
                <a:effectLst/>
              </a:rPr>
              <a:t>ultima data prevista </a:t>
            </a:r>
            <a:r>
              <a:rPr lang="it-IT" sz="2400" b="1" i="0" dirty="0">
                <a:solidFill>
                  <a:srgbClr val="000000"/>
                </a:solidFill>
                <a:effectLst/>
              </a:rPr>
              <a:t>28/04/2021</a:t>
            </a:r>
            <a:r>
              <a:rPr lang="it-IT" sz="2400" b="0" i="0" dirty="0">
                <a:solidFill>
                  <a:srgbClr val="000000"/>
                </a:solidFill>
                <a:effectLst/>
              </a:rPr>
              <a:t>.</a:t>
            </a:r>
          </a:p>
          <a:p>
            <a:pPr algn="ctr">
              <a:spcBef>
                <a:spcPts val="0"/>
              </a:spcBef>
              <a:spcAft>
                <a:spcPts val="600"/>
              </a:spcAft>
            </a:pPr>
            <a:r>
              <a:rPr lang="it-IT" sz="2800" b="1" i="0" dirty="0">
                <a:solidFill>
                  <a:srgbClr val="000000"/>
                </a:solidFill>
                <a:effectLst/>
              </a:rPr>
              <a:t>70-74: aderenti= 80,5%</a:t>
            </a:r>
          </a:p>
          <a:p>
            <a:pPr marL="0" indent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it-IT" sz="2400" b="0" i="0" dirty="0">
                <a:solidFill>
                  <a:srgbClr val="000000"/>
                </a:solidFill>
                <a:effectLst/>
              </a:rPr>
              <a:t>Avvio 12/04 e campagna in corso, ultima data prevista </a:t>
            </a:r>
            <a:r>
              <a:rPr lang="it-IT" sz="2400" b="1" i="0" dirty="0">
                <a:solidFill>
                  <a:srgbClr val="000000"/>
                </a:solidFill>
                <a:effectLst/>
              </a:rPr>
              <a:t>15/05/2021</a:t>
            </a:r>
            <a:r>
              <a:rPr lang="it-IT" sz="2400" b="0" i="0" dirty="0">
                <a:solidFill>
                  <a:srgbClr val="000000"/>
                </a:solidFill>
                <a:effectLst/>
              </a:rPr>
              <a:t> con l'ipotesi di adesione al 90%.</a:t>
            </a:r>
          </a:p>
          <a:p>
            <a:pPr algn="ctr">
              <a:spcBef>
                <a:spcPts val="0"/>
              </a:spcBef>
              <a:spcAft>
                <a:spcPts val="600"/>
              </a:spcAft>
            </a:pPr>
            <a:r>
              <a:rPr lang="it-IT" sz="2800" b="1" dirty="0">
                <a:solidFill>
                  <a:srgbClr val="000000"/>
                </a:solidFill>
              </a:rPr>
              <a:t>65-69: aderenti= 67,9%</a:t>
            </a:r>
          </a:p>
          <a:p>
            <a:pPr marL="0" indent="0" algn="l">
              <a:spcBef>
                <a:spcPts val="0"/>
              </a:spcBef>
              <a:spcAft>
                <a:spcPts val="600"/>
              </a:spcAft>
              <a:buNone/>
            </a:pPr>
            <a:r>
              <a:rPr lang="it-IT" sz="2400" dirty="0">
                <a:solidFill>
                  <a:srgbClr val="000000"/>
                </a:solidFill>
              </a:rPr>
              <a:t>Avvio 26/04 e c</a:t>
            </a:r>
            <a:r>
              <a:rPr lang="it-IT" sz="2400" b="0" i="0" dirty="0">
                <a:solidFill>
                  <a:srgbClr val="000000"/>
                </a:solidFill>
                <a:effectLst/>
              </a:rPr>
              <a:t>ampagna in corso, ultima data prevista </a:t>
            </a:r>
            <a:r>
              <a:rPr lang="it-IT" sz="2400" b="1" i="0" dirty="0">
                <a:solidFill>
                  <a:srgbClr val="000000"/>
                </a:solidFill>
                <a:effectLst/>
              </a:rPr>
              <a:t>30/05/2021</a:t>
            </a:r>
            <a:r>
              <a:rPr lang="it-IT" sz="2400" b="0" i="0" dirty="0">
                <a:solidFill>
                  <a:srgbClr val="000000"/>
                </a:solidFill>
                <a:effectLst/>
              </a:rPr>
              <a:t> con l'ipotesi di adesione al 90%.</a:t>
            </a:r>
          </a:p>
          <a:p>
            <a:pPr algn="r">
              <a:spcBef>
                <a:spcPts val="0"/>
              </a:spcBef>
              <a:spcAft>
                <a:spcPts val="600"/>
              </a:spcAft>
            </a:pPr>
            <a:endParaRPr lang="it-IT" sz="1000" i="1" dirty="0">
              <a:solidFill>
                <a:srgbClr val="000000"/>
              </a:solidFill>
            </a:endParaRPr>
          </a:p>
          <a:p>
            <a:pPr algn="r">
              <a:spcBef>
                <a:spcPts val="0"/>
              </a:spcBef>
              <a:spcAft>
                <a:spcPts val="600"/>
              </a:spcAft>
            </a:pPr>
            <a:r>
              <a:rPr lang="it-IT" sz="2600" i="1" dirty="0">
                <a:solidFill>
                  <a:srgbClr val="000000"/>
                </a:solidFill>
              </a:rPr>
              <a:t>*Si considerano come aderenti i prenotati e/o vaccinati</a:t>
            </a:r>
          </a:p>
        </p:txBody>
      </p:sp>
    </p:spTree>
    <p:extLst>
      <p:ext uri="{BB962C8B-B14F-4D97-AF65-F5344CB8AC3E}">
        <p14:creationId xmlns:p14="http://schemas.microsoft.com/office/powerpoint/2010/main" val="27382034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6C43B99-35A1-4270-9017-BB5E7EE055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526626"/>
            <a:ext cx="10058400" cy="924560"/>
          </a:xfrm>
        </p:spPr>
        <p:txBody>
          <a:bodyPr/>
          <a:lstStyle/>
          <a:p>
            <a:pPr algn="ctr"/>
            <a:r>
              <a:rPr lang="it-IT" dirty="0"/>
              <a:t>Vaccinazioni di vulnerabili e disabili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086971A-A128-408B-B9A2-A29822EAD3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1898228"/>
            <a:ext cx="10058400" cy="4433146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it-IT" sz="2800" dirty="0">
                <a:solidFill>
                  <a:schemeClr val="tx1"/>
                </a:solidFill>
              </a:rPr>
              <a:t>Tutti i soggetti inseriti nell’elenco dei soggetti estremamente vulnerabili o disabili (nati tra 1942 e 2004) hanno ricevuto sms o sono stati contattati telefonicamente per fissare l’appuntamento.</a:t>
            </a:r>
          </a:p>
          <a:p>
            <a:pPr marL="0" indent="0" algn="ctr">
              <a:buNone/>
            </a:pPr>
            <a:r>
              <a:rPr lang="it-IT" sz="2800" u="sng" dirty="0">
                <a:solidFill>
                  <a:schemeClr val="tx1"/>
                </a:solidFill>
              </a:rPr>
              <a:t>Stato campagna: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it-IT" sz="2800" dirty="0">
                <a:solidFill>
                  <a:schemeClr val="tx1"/>
                </a:solidFill>
              </a:rPr>
              <a:t> Soggetti vulnerabili/disabili vaccinati con almeno 1 dose: 32.773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it-IT" sz="2800" dirty="0">
                <a:solidFill>
                  <a:schemeClr val="tx1"/>
                </a:solidFill>
              </a:rPr>
              <a:t> Soggetti vulnerabili/disabili con prenotazione ancora da vaccinare: 5.577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it-IT" sz="2800" dirty="0">
                <a:solidFill>
                  <a:schemeClr val="tx1"/>
                </a:solidFill>
              </a:rPr>
              <a:t> Soggetti vulnerabili/disabili che hanno ricevuto sms, ma non hanno fissato l’appuntamento: 20.288</a:t>
            </a:r>
          </a:p>
          <a:p>
            <a:pPr marL="0" indent="0" algn="ctr">
              <a:buNone/>
            </a:pPr>
            <a:r>
              <a:rPr lang="it-IT" sz="2800" b="1" dirty="0">
                <a:solidFill>
                  <a:schemeClr val="tx1"/>
                </a:solidFill>
              </a:rPr>
              <a:t>Adesione: 65,4%</a:t>
            </a:r>
          </a:p>
          <a:p>
            <a:pPr marL="0" indent="0" algn="just">
              <a:buNone/>
            </a:pPr>
            <a:r>
              <a:rPr lang="it-IT" sz="2800" dirty="0">
                <a:solidFill>
                  <a:schemeClr val="tx1"/>
                </a:solidFill>
                <a:sym typeface="Wingdings" panose="05000000000000000000" pitchFamily="2" charset="2"/>
              </a:rPr>
              <a:t> Ad oggi per recuperare adesioni alla vaccinazione, abbiamo inviato nuove proposte di appuntamento tramite sms a tutti coloro che non hanno risposto e stiamo procedendo anche con chiamate telefoniche</a:t>
            </a:r>
            <a:endParaRPr lang="it-IT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3875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B33195-C30A-478A-A5CC-E3DDB17EF6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426720"/>
            <a:ext cx="10058400" cy="934720"/>
          </a:xfrm>
        </p:spPr>
        <p:txBody>
          <a:bodyPr/>
          <a:lstStyle/>
          <a:p>
            <a:pPr algn="ctr"/>
            <a:r>
              <a:rPr lang="it-IT" dirty="0"/>
              <a:t>Vaccinazioni in drive e domiciliari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FBB2272-923C-419B-AD07-EAEDE9FE1D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1987974"/>
            <a:ext cx="10058400" cy="4023360"/>
          </a:xfrm>
        </p:spPr>
        <p:txBody>
          <a:bodyPr>
            <a:normAutofit lnSpcReduction="10000"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it-IT" sz="2800" dirty="0"/>
              <a:t> Per rispondere al bisogno dei soggetti che necessitano di trasporto per raggiungere un punto vaccinale (circa 600 pazienti) stiamo organizzando 2-3 giornate dedicate di vaccinazione in drive per ogni Distretto escluso Bologna città dove è presente il drive stabile presso la Fiera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it-IT" sz="2800" dirty="0"/>
              <a:t>A partire dal 30/04 è previsto un potenziamento dell’attività di vaccinazione domiciliare con l’obiettivo di completare la somministrazione delle prime dosi a tutta la coorte individuata per vaccinazione al domicilio (complessivamente circa 5000 soggetti).</a:t>
            </a:r>
            <a:r>
              <a:rPr lang="it-IT" sz="2800" dirty="0">
                <a:sym typeface="Wingdings" panose="05000000000000000000" pitchFamily="2" charset="2"/>
              </a:rPr>
              <a:t> </a:t>
            </a:r>
          </a:p>
          <a:p>
            <a:pPr algn="ctr">
              <a:buFont typeface="Wingdings" panose="05000000000000000000" pitchFamily="2" charset="2"/>
              <a:buChar char="à"/>
            </a:pPr>
            <a:r>
              <a:rPr lang="it-IT" sz="2800" dirty="0">
                <a:sym typeface="Wingdings" panose="05000000000000000000" pitchFamily="2" charset="2"/>
              </a:rPr>
              <a:t>Entro metà maggio fine prime dosi per queste due coorti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it-IT" sz="2800" dirty="0"/>
          </a:p>
          <a:p>
            <a:pPr algn="ctr">
              <a:buFont typeface="Wingdings" panose="05000000000000000000" pitchFamily="2" charset="2"/>
              <a:buChar char="à"/>
            </a:pPr>
            <a:endParaRPr lang="it-IT" sz="32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82502816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ttivo">
  <a:themeElements>
    <a:clrScheme name="Retrospettivo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etrospettiv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ttiv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02006FA4-1611-4B07-AF7F-85CF6D20EB3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3500</TotalTime>
  <Words>923</Words>
  <Application>Microsoft Office PowerPoint</Application>
  <PresentationFormat>Widescreen</PresentationFormat>
  <Paragraphs>210</Paragraphs>
  <Slides>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Wingdings</vt:lpstr>
      <vt:lpstr>Retrospettivo</vt:lpstr>
      <vt:lpstr>Aggiornamento campagna vaccinale anti-Covid</vt:lpstr>
      <vt:lpstr>Aggiornamento campagna vaccinale  anti-Covid 19 – Ausl Bologna</vt:lpstr>
      <vt:lpstr>Filiere vaccinali attive</vt:lpstr>
      <vt:lpstr>Programmazione e target</vt:lpstr>
      <vt:lpstr>Andamento campagna per fascia d’età</vt:lpstr>
      <vt:lpstr>Sintesi stato campagna vaccinale per età</vt:lpstr>
      <vt:lpstr>Vaccinazioni di vulnerabili e disabili</vt:lpstr>
      <vt:lpstr>Vaccinazioni in drive e domiciliari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Punto situazione campagna vaccinale popolazione</dc:title>
  <dc:creator>Paolo Tubertini</dc:creator>
  <cp:lastModifiedBy>Avaldi Vera Maria</cp:lastModifiedBy>
  <cp:revision>145</cp:revision>
  <cp:lastPrinted>2021-03-16T12:48:16Z</cp:lastPrinted>
  <dcterms:created xsi:type="dcterms:W3CDTF">2021-02-20T16:45:13Z</dcterms:created>
  <dcterms:modified xsi:type="dcterms:W3CDTF">2021-04-29T10:02:34Z</dcterms:modified>
</cp:coreProperties>
</file>