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311" r:id="rId2"/>
    <p:sldId id="872" r:id="rId3"/>
    <p:sldId id="799" r:id="rId4"/>
    <p:sldId id="856" r:id="rId5"/>
    <p:sldId id="863" r:id="rId6"/>
    <p:sldId id="868" r:id="rId7"/>
    <p:sldId id="871" r:id="rId8"/>
    <p:sldId id="875" r:id="rId9"/>
    <p:sldId id="865" r:id="rId10"/>
    <p:sldId id="877" r:id="rId11"/>
    <p:sldId id="880" r:id="rId12"/>
    <p:sldId id="883" r:id="rId13"/>
    <p:sldId id="881" r:id="rId14"/>
    <p:sldId id="882" r:id="rId15"/>
    <p:sldId id="884" r:id="rId16"/>
    <p:sldId id="885" r:id="rId17"/>
    <p:sldId id="886" r:id="rId18"/>
    <p:sldId id="256" r:id="rId19"/>
    <p:sldId id="263" r:id="rId20"/>
    <p:sldId id="264" r:id="rId21"/>
    <p:sldId id="265" r:id="rId22"/>
    <p:sldId id="266" r:id="rId23"/>
    <p:sldId id="267" r:id="rId24"/>
    <p:sldId id="870" r:id="rId25"/>
    <p:sldId id="873" r:id="rId26"/>
    <p:sldId id="261" r:id="rId27"/>
    <p:sldId id="878" r:id="rId28"/>
    <p:sldId id="869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A2E418-78B4-92C8-3453-E30D5FEB3469}" name="Alessandra Anastasia - alessandra.anastasia@studio.unibo.it" initials="AAa" userId="Alessandra Anastasia - alessandra.anastasia@studio.unibo.it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67B8"/>
    <a:srgbClr val="315CA5"/>
    <a:srgbClr val="2B9E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89"/>
    <p:restoredTop sz="95840"/>
  </p:normalViewPr>
  <p:slideViewPr>
    <p:cSldViewPr snapToGrid="0" snapToObjects="1">
      <p:cViewPr varScale="1">
        <p:scale>
          <a:sx n="110" d="100"/>
          <a:sy n="110" d="100"/>
        </p:scale>
        <p:origin x="13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notesMaster" Target="notesMasters/notesMaster1.xml" /><Relationship Id="rId35" Type="http://schemas.microsoft.com/office/2018/10/relationships/authors" Target="author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58776-C8FF-DA43-B259-2C83BDA39997}" type="datetimeFigureOut">
              <a:rPr lang="it-IT" smtClean="0"/>
              <a:pPr/>
              <a:t>21/07/2022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7267A-D332-234B-A9EB-06DF3B4178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9178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Questa diapositiva vuole introdurre il tema dei vasi comunicanti fra le risorse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7267A-D332-234B-A9EB-06DF3B417804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3598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- Quasi solo consigli telefonici (che possono essere fatti da remoto) </a:t>
            </a:r>
            <a:r>
              <a:rPr lang="it-IT" dirty="0">
                <a:sym typeface="Wingdings" pitchFamily="2" charset="2"/>
              </a:rPr>
              <a:t> necessità di fornire spazi</a:t>
            </a:r>
            <a:r>
              <a:rPr lang="it-IT" baseline="0" dirty="0">
                <a:sym typeface="Wingdings" pitchFamily="2" charset="2"/>
              </a:rPr>
              <a:t> e supporto adeguato ad aumentare le visite ambulatoriali + ridurre le sedi che non lavorano quasi nulla.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4DCA9-EE8D-4246-8161-F2936A8F2B2F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1DFDA4-E09A-6943-9CB7-561B386A6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EA7F3A9-A86F-5A43-A87C-E516F9168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723BF7-B205-9841-B5A9-F61C61FB7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4D76-1781-CF41-8D0E-4406698A23F7}" type="datetimeFigureOut">
              <a:rPr lang="it-IT" smtClean="0"/>
              <a:pPr/>
              <a:t>21/07/2022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F0AB5EC-F3B1-7546-9E70-F3AE1C6DB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1EB585-4298-C94B-9869-80E34E365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E6A1-6364-3945-A3A7-4DB6D8F27B0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9277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9B3893-E8FC-524B-913A-C27C0B051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90C7677-73D0-894B-AB5E-1BA6E31945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A0FAEA1-1863-A740-A840-8A52C0E7F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4D76-1781-CF41-8D0E-4406698A23F7}" type="datetimeFigureOut">
              <a:rPr lang="it-IT" smtClean="0"/>
              <a:pPr/>
              <a:t>21/07/2022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64D0E4-55FD-1847-837C-7DC076A9C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4F5443-DE26-C643-839D-2F97AEF23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E6A1-6364-3945-A3A7-4DB6D8F27B0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65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3CFA470-489E-4D4E-A0DD-9EAF46068C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B6C6500-9562-884D-8054-85F2B9DC5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9F41D05-EE8C-AC44-B490-43BFB333E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4D76-1781-CF41-8D0E-4406698A23F7}" type="datetimeFigureOut">
              <a:rPr lang="it-IT" smtClean="0"/>
              <a:pPr/>
              <a:t>21/07/2022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050FCC-09D1-394E-A802-3C9BF7AD7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94A3AE-2B97-FF41-B411-112DE18E2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E6A1-6364-3945-A3A7-4DB6D8F27B0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3334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17937B-1AAA-B14E-A087-03C6B3032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C20DA3-4FE2-A446-9850-52E4D7967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D50834-BCAE-6744-BF38-FE415891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4D76-1781-CF41-8D0E-4406698A23F7}" type="datetimeFigureOut">
              <a:rPr lang="it-IT" smtClean="0"/>
              <a:pPr/>
              <a:t>21/07/2022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A465C0-95B0-F04D-BD22-2FE442722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96AF94-FF5B-AD47-9A51-441A7B126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E6A1-6364-3945-A3A7-4DB6D8F27B0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7612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164684-B56C-1646-BB73-9F265E87E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7D2761E-FFE5-1D44-B177-A6FB39799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95D24A-1711-0745-87B2-22C301057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4D76-1781-CF41-8D0E-4406698A23F7}" type="datetimeFigureOut">
              <a:rPr lang="it-IT" smtClean="0"/>
              <a:pPr/>
              <a:t>21/07/2022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DC3EC5-43F1-7F41-9343-6211DE899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A822B6-8E23-A44C-B482-5928354F5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E6A1-6364-3945-A3A7-4DB6D8F27B0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6086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A4A75F-5B7C-9742-BF96-82A7A8C4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8BA831-6ECF-D443-9818-8AA6807AA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02AF44D-FFD5-7B41-9478-7BBD42191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086C681-3B99-2447-820B-7E739535A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4D76-1781-CF41-8D0E-4406698A23F7}" type="datetimeFigureOut">
              <a:rPr lang="it-IT" smtClean="0"/>
              <a:pPr/>
              <a:t>21/07/2022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2C1DCA0-C187-D745-9AF4-EAF4BFF5B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7B576BC-F5B0-7246-B314-64DD22ADA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E6A1-6364-3945-A3A7-4DB6D8F27B0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862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3F475E-B1C6-E74B-BB10-C651A6970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6FE89EA-0FB8-BD43-8872-639A3F4C9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9770CC5-DBE1-6F40-B9C5-DD608B921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F572097-FCB8-FF49-B462-906D901EB3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3B00940-F7A6-C344-B02E-ABD1E14BF3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550F318-5FA0-A947-A5D4-98E792A7B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4D76-1781-CF41-8D0E-4406698A23F7}" type="datetimeFigureOut">
              <a:rPr lang="it-IT" smtClean="0"/>
              <a:pPr/>
              <a:t>21/07/2022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D8854ED-A7DB-3B49-B61D-99DB7D4FD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5471D71-D3A2-6745-8AC6-96917B3C4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E6A1-6364-3945-A3A7-4DB6D8F27B0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450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0FD397-9C79-6E42-A3D7-6B4669593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AF4B72C-BCAF-0E4B-A0A8-876386E62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4D76-1781-CF41-8D0E-4406698A23F7}" type="datetimeFigureOut">
              <a:rPr lang="it-IT" smtClean="0"/>
              <a:pPr/>
              <a:t>21/07/2022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61B7A56-44AD-394F-820D-33F22C084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053AA20-392C-5A4C-9B60-6B3107744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E6A1-6364-3945-A3A7-4DB6D8F27B0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0292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F01147F-2F10-5D46-ABB7-B73920D1A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4D76-1781-CF41-8D0E-4406698A23F7}" type="datetimeFigureOut">
              <a:rPr lang="it-IT" smtClean="0"/>
              <a:pPr/>
              <a:t>21/07/2022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3B7560C-34FE-C74D-AEB3-A4A89535C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1A2F20A-DF5C-BA4B-AFF3-F32450C2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E6A1-6364-3945-A3A7-4DB6D8F27B0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72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DF8537-D426-204D-9FBE-6B76E2317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E2F8FF-EEB9-624F-BACE-49AD9B66F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10AB0EB-D8E5-1C48-8DF3-EB4E0C372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4CF4A4D-575A-9E49-8BAD-A80B16BD5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4D76-1781-CF41-8D0E-4406698A23F7}" type="datetimeFigureOut">
              <a:rPr lang="it-IT" smtClean="0"/>
              <a:pPr/>
              <a:t>21/07/2022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BF4ABD3-3C63-454A-99CA-4E8976F94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BB68F03-C4EE-1648-8AB9-672061648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E6A1-6364-3945-A3A7-4DB6D8F27B0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259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2A2DF8-26E4-F54F-A9F9-6F5132AED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6EE57B3-CF79-2948-837E-DE02E99596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83738A3-0E75-C446-905F-02A4C4C72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7941372-88B8-4E40-BEE3-0189CEC4D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4D76-1781-CF41-8D0E-4406698A23F7}" type="datetimeFigureOut">
              <a:rPr lang="it-IT" smtClean="0"/>
              <a:pPr/>
              <a:t>21/07/2022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899311-A835-0E4E-8D97-1A798914F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EC52E2F-0EA1-9C42-AE98-90DB16F9F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E6A1-6364-3945-A3A7-4DB6D8F27B0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332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E2BA770-4D87-B744-A901-82224F0A6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7BEBA78-B229-CB44-90DF-615AB1C98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7C4E72-A95E-4B41-B577-889E29464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34D76-1781-CF41-8D0E-4406698A23F7}" type="datetimeFigureOut">
              <a:rPr lang="it-IT" smtClean="0"/>
              <a:pPr/>
              <a:t>21/07/2022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948C4A-8B64-5444-BD5C-85164ABD99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B38C19-7857-EA40-9890-EAFDFAC3B8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6E6A1-6364-3945-A3A7-4DB6D8F27B0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368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CasellaDiTesto 10">
            <a:extLst>
              <a:ext uri="{FF2B5EF4-FFF2-40B4-BE49-F238E27FC236}">
                <a16:creationId xmlns:a16="http://schemas.microsoft.com/office/drawing/2014/main" id="{2F9B46A1-C777-5342-AB72-AEF144B84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718" y="5009964"/>
            <a:ext cx="25227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1400" b="1" i="1" dirty="0">
                <a:latin typeface="Century Gothic" panose="020B0502020202020204" pitchFamily="34" charset="0"/>
                <a:cs typeface="Calibri" panose="020F0502020204030204" pitchFamily="34" charset="0"/>
              </a:rPr>
              <a:t>28.04.2022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19ABA498-F7E8-4BA1-9C12-838957522725}"/>
              </a:ext>
            </a:extLst>
          </p:cNvPr>
          <p:cNvCxnSpPr>
            <a:cxnSpLocks/>
          </p:cNvCxnSpPr>
          <p:nvPr/>
        </p:nvCxnSpPr>
        <p:spPr>
          <a:xfrm>
            <a:off x="4463141" y="5423672"/>
            <a:ext cx="3265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5CE57C0F-75C4-4122-850F-09D36DF74577}"/>
              </a:ext>
            </a:extLst>
          </p:cNvPr>
          <p:cNvCxnSpPr>
            <a:cxnSpLocks/>
          </p:cNvCxnSpPr>
          <p:nvPr/>
        </p:nvCxnSpPr>
        <p:spPr>
          <a:xfrm flipV="1">
            <a:off x="4453245" y="4895266"/>
            <a:ext cx="3265715" cy="40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>
            <a:extLst>
              <a:ext uri="{FF2B5EF4-FFF2-40B4-BE49-F238E27FC236}">
                <a16:creationId xmlns:a16="http://schemas.microsoft.com/office/drawing/2014/main" id="{85F1811B-F603-3E48-88D6-807B0D5EAAA8}"/>
              </a:ext>
            </a:extLst>
          </p:cNvPr>
          <p:cNvSpPr/>
          <p:nvPr/>
        </p:nvSpPr>
        <p:spPr bwMode="auto">
          <a:xfrm>
            <a:off x="0" y="6504866"/>
            <a:ext cx="12192000" cy="359993"/>
          </a:xfrm>
          <a:prstGeom prst="rect">
            <a:avLst/>
          </a:prstGeom>
          <a:solidFill>
            <a:srgbClr val="0188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4492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dirty="0">
              <a:solidFill>
                <a:schemeClr val="bg1"/>
              </a:solidFill>
              <a:latin typeface="Arial" charset="0"/>
              <a:ea typeface="Microsoft YaHei" charset="-122"/>
            </a:endParaRPr>
          </a:p>
        </p:txBody>
      </p:sp>
      <p:pic>
        <p:nvPicPr>
          <p:cNvPr id="10" name="Picture 2" descr="C:\Documents and Settings\Bartolucci\Desktop\LOGO AUSL BOLOGNA.jpg">
            <a:extLst>
              <a:ext uri="{FF2B5EF4-FFF2-40B4-BE49-F238E27FC236}">
                <a16:creationId xmlns:a16="http://schemas.microsoft.com/office/drawing/2014/main" id="{DD10D77F-9800-D848-A0A5-E89A411B7B81}"/>
              </a:ext>
            </a:extLst>
          </p:cNvPr>
          <p:cNvPicPr/>
          <p:nvPr/>
        </p:nvPicPr>
        <p:blipFill>
          <a:blip r:embed="rId2" cstate="print"/>
          <a:srcRect r="44827"/>
          <a:stretch/>
        </p:blipFill>
        <p:spPr>
          <a:xfrm>
            <a:off x="231960" y="47716"/>
            <a:ext cx="2285640" cy="482400"/>
          </a:xfrm>
          <a:prstGeom prst="rect">
            <a:avLst/>
          </a:prstGeom>
          <a:ln w="9360">
            <a:noFill/>
          </a:ln>
        </p:spPr>
      </p:pic>
      <p:pic>
        <p:nvPicPr>
          <p:cNvPr id="11" name="Picture 2" descr="C:\Documents and Settings\Bartolucci\Desktop\LOGO AUSL BOLOGNA.jpg">
            <a:extLst>
              <a:ext uri="{FF2B5EF4-FFF2-40B4-BE49-F238E27FC236}">
                <a16:creationId xmlns:a16="http://schemas.microsoft.com/office/drawing/2014/main" id="{567A4499-65B6-A746-90DD-84747001D375}"/>
              </a:ext>
            </a:extLst>
          </p:cNvPr>
          <p:cNvPicPr/>
          <p:nvPr/>
        </p:nvPicPr>
        <p:blipFill>
          <a:blip r:embed="rId2" cstate="print"/>
          <a:srcRect l="56893"/>
          <a:stretch/>
        </p:blipFill>
        <p:spPr>
          <a:xfrm>
            <a:off x="10101523" y="47716"/>
            <a:ext cx="1785600" cy="482400"/>
          </a:xfrm>
          <a:prstGeom prst="rect">
            <a:avLst/>
          </a:prstGeom>
          <a:ln w="9360">
            <a:noFill/>
          </a:ln>
        </p:spPr>
      </p:pic>
      <p:sp>
        <p:nvSpPr>
          <p:cNvPr id="12" name="CustomShape 1">
            <a:extLst>
              <a:ext uri="{FF2B5EF4-FFF2-40B4-BE49-F238E27FC236}">
                <a16:creationId xmlns:a16="http://schemas.microsoft.com/office/drawing/2014/main" id="{27552692-CE85-E349-B791-EB5801EBD75D}"/>
              </a:ext>
            </a:extLst>
          </p:cNvPr>
          <p:cNvSpPr/>
          <p:nvPr/>
        </p:nvSpPr>
        <p:spPr>
          <a:xfrm>
            <a:off x="1025234" y="1099388"/>
            <a:ext cx="10141527" cy="3369979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>
            <a:noAutofit/>
          </a:bodyPr>
          <a:lstStyle/>
          <a:p>
            <a:pPr algn="ctr">
              <a:lnSpc>
                <a:spcPct val="85000"/>
              </a:lnSpc>
            </a:pPr>
            <a:r>
              <a:rPr lang="it-IT" sz="5400" b="1" spc="-1" dirty="0">
                <a:solidFill>
                  <a:srgbClr val="C00000"/>
                </a:solidFill>
                <a:latin typeface="Century Gothic"/>
              </a:rPr>
              <a:t>CARENZA DELLA MEDICINA GENERALE</a:t>
            </a:r>
          </a:p>
          <a:p>
            <a:pPr algn="ctr">
              <a:lnSpc>
                <a:spcPct val="85000"/>
              </a:lnSpc>
            </a:pPr>
            <a:endParaRPr lang="it-IT" sz="5400" b="1" spc="-1" dirty="0">
              <a:solidFill>
                <a:srgbClr val="C00000"/>
              </a:solidFill>
              <a:latin typeface="Century Gothic"/>
            </a:endParaRPr>
          </a:p>
          <a:p>
            <a:pPr algn="ctr">
              <a:lnSpc>
                <a:spcPct val="85000"/>
              </a:lnSpc>
            </a:pPr>
            <a:r>
              <a:rPr lang="it-IT" sz="3200" b="1" spc="-1" dirty="0">
                <a:solidFill>
                  <a:srgbClr val="C00000"/>
                </a:solidFill>
                <a:latin typeface="Century Gothic"/>
              </a:rPr>
              <a:t>Conferenza territoriale socio-sanitaria metropolitana</a:t>
            </a:r>
            <a:endParaRPr lang="it-IT" sz="3600" b="1" spc="-1" dirty="0">
              <a:solidFill>
                <a:srgbClr val="C00000"/>
              </a:solidFill>
              <a:latin typeface="Century Gothic"/>
            </a:endParaRPr>
          </a:p>
        </p:txBody>
      </p:sp>
      <p:sp>
        <p:nvSpPr>
          <p:cNvPr id="2" name="AutoShape 2" descr="Sanità, l&amp;#39;assessore regionale Coletto: &amp;quot;Programmazione non adeguata,  mancano medici di medicina generale&amp;quot;">
            <a:extLst>
              <a:ext uri="{FF2B5EF4-FFF2-40B4-BE49-F238E27FC236}">
                <a16:creationId xmlns:a16="http://schemas.microsoft.com/office/drawing/2014/main" id="{FBF14879-D39E-4325-9125-7AD270F321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4" name="AutoShape 4" descr="Allarme carenza medici, ma Bobo ha trovato la soluzione - Tiscali Notizie">
            <a:extLst>
              <a:ext uri="{FF2B5EF4-FFF2-40B4-BE49-F238E27FC236}">
                <a16:creationId xmlns:a16="http://schemas.microsoft.com/office/drawing/2014/main" id="{E773BBDF-6019-468A-9FD0-038367DA57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2847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Bartolucci\Desktop\LOGO AUSL BOLOGNA.jpg"/>
          <p:cNvPicPr/>
          <p:nvPr/>
        </p:nvPicPr>
        <p:blipFill>
          <a:blip r:embed="rId2" cstate="print"/>
          <a:srcRect r="44827"/>
          <a:stretch/>
        </p:blipFill>
        <p:spPr>
          <a:xfrm>
            <a:off x="218388" y="184674"/>
            <a:ext cx="2285640" cy="482400"/>
          </a:xfrm>
          <a:prstGeom prst="rect">
            <a:avLst/>
          </a:prstGeom>
          <a:ln w="9360">
            <a:noFill/>
          </a:ln>
        </p:spPr>
      </p:pic>
      <p:pic>
        <p:nvPicPr>
          <p:cNvPr id="5" name="Picture 2" descr="C:\Documents and Settings\Bartolucci\Desktop\LOGO AUSL BOLOGNA.jpg"/>
          <p:cNvPicPr/>
          <p:nvPr/>
        </p:nvPicPr>
        <p:blipFill>
          <a:blip r:embed="rId2" cstate="print"/>
          <a:srcRect l="56893"/>
          <a:stretch/>
        </p:blipFill>
        <p:spPr>
          <a:xfrm>
            <a:off x="10195041" y="89420"/>
            <a:ext cx="1785600" cy="482400"/>
          </a:xfrm>
          <a:prstGeom prst="rect">
            <a:avLst/>
          </a:prstGeom>
          <a:ln w="9360">
            <a:noFill/>
          </a:ln>
        </p:spPr>
      </p:pic>
      <p:sp>
        <p:nvSpPr>
          <p:cNvPr id="7" name="CustomShape 2">
            <a:extLst>
              <a:ext uri="{FF2B5EF4-FFF2-40B4-BE49-F238E27FC236}">
                <a16:creationId xmlns:a16="http://schemas.microsoft.com/office/drawing/2014/main" id="{EF381497-D2BE-394D-B14B-750E34BC0266}"/>
              </a:ext>
            </a:extLst>
          </p:cNvPr>
          <p:cNvSpPr/>
          <p:nvPr/>
        </p:nvSpPr>
        <p:spPr>
          <a:xfrm>
            <a:off x="3719808" y="5030318"/>
            <a:ext cx="4968552" cy="8567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151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it-IT" sz="135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1DA16F76-456F-EA40-9F62-37F59A37B6C3}"/>
              </a:ext>
            </a:extLst>
          </p:cNvPr>
          <p:cNvGraphicFramePr>
            <a:graphicFrameLocks noGrp="1"/>
          </p:cNvGraphicFramePr>
          <p:nvPr/>
        </p:nvGraphicFramePr>
        <p:xfrm>
          <a:off x="624628" y="1080359"/>
          <a:ext cx="6633652" cy="51005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8671">
                  <a:extLst>
                    <a:ext uri="{9D8B030D-6E8A-4147-A177-3AD203B41FA5}">
                      <a16:colId xmlns:a16="http://schemas.microsoft.com/office/drawing/2014/main" val="1351604532"/>
                    </a:ext>
                  </a:extLst>
                </a:gridCol>
                <a:gridCol w="3594981">
                  <a:extLst>
                    <a:ext uri="{9D8B030D-6E8A-4147-A177-3AD203B41FA5}">
                      <a16:colId xmlns:a16="http://schemas.microsoft.com/office/drawing/2014/main" val="160580607"/>
                    </a:ext>
                  </a:extLst>
                </a:gridCol>
              </a:tblGrid>
              <a:tr h="1212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4.Integrazione con le giovani generazioni di MMG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27" marR="654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</a:rPr>
                        <a:t>A. Definizione di un piano di accoglienza per i neo convenzionati per l’ inserimento e lo sviluppo di competenze di rete.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</a:rPr>
                        <a:t>B. Implementazione utilizzo di strumenti tecnologici  per diagnostica di I livello.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27" marR="6542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579646"/>
                  </a:ext>
                </a:extLst>
              </a:tr>
              <a:tr h="1430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5.Revisione dei processi di continuità tra Medicina Generale e Continuità assistenziale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27" marR="654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A. Ottimizzare la Continuità Assistenziale per supportare l’attività del medico diurno.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B. Sperimentare modelli di coinvolgimento dei medici della continuità assistenziale e dei tirocinanti del Corso triennale in medicina generale per garantire la continuità con i MMG del territorio.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27" marR="65427" marT="0" marB="0"/>
                </a:tc>
                <a:extLst>
                  <a:ext uri="{0D108BD9-81ED-4DB2-BD59-A6C34878D82A}">
                    <a16:rowId xmlns:a16="http://schemas.microsoft.com/office/drawing/2014/main" val="339411071"/>
                  </a:ext>
                </a:extLst>
              </a:tr>
              <a:tr h="993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6. Favorire la prossimità e  la presa in carico 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27" marR="654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Favorire l’accoglienza mediante spazi ambulatoriali con costi agevolati  di affitto ed utenze degli ambulatori e studi medici.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27" marR="65427" marT="0" marB="0"/>
                </a:tc>
                <a:extLst>
                  <a:ext uri="{0D108BD9-81ED-4DB2-BD59-A6C34878D82A}">
                    <a16:rowId xmlns:a16="http://schemas.microsoft.com/office/drawing/2014/main" val="4066477747"/>
                  </a:ext>
                </a:extLst>
              </a:tr>
              <a:tr h="556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7. Avvicinare il cittadino alla nuova Medicina Generale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27" marR="654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Elaborazione Piano di comunicazione per i cittadini.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27" marR="65427" marT="0" marB="0"/>
                </a:tc>
                <a:extLst>
                  <a:ext uri="{0D108BD9-81ED-4DB2-BD59-A6C34878D82A}">
                    <a16:rowId xmlns:a16="http://schemas.microsoft.com/office/drawing/2014/main" val="2735054930"/>
                  </a:ext>
                </a:extLst>
              </a:tr>
              <a:tr h="907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8. Come gestire eventuali situazioni di eccezionale carenza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27" marR="654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Elaborare un protocollo d’intesa per la gestione delle criticità con l’intervento di diversi Enti. 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27" marR="65427" marT="0" marB="0"/>
                </a:tc>
                <a:extLst>
                  <a:ext uri="{0D108BD9-81ED-4DB2-BD59-A6C34878D82A}">
                    <a16:rowId xmlns:a16="http://schemas.microsoft.com/office/drawing/2014/main" val="3621248946"/>
                  </a:ext>
                </a:extLst>
              </a:tr>
            </a:tbl>
          </a:graphicData>
        </a:graphic>
      </p:graphicFrame>
      <p:sp>
        <p:nvSpPr>
          <p:cNvPr id="13" name="Titolo 1">
            <a:extLst>
              <a:ext uri="{FF2B5EF4-FFF2-40B4-BE49-F238E27FC236}">
                <a16:creationId xmlns:a16="http://schemas.microsoft.com/office/drawing/2014/main" id="{33EDF9DD-640F-C246-ADD8-3BB43EE38639}"/>
              </a:ext>
            </a:extLst>
          </p:cNvPr>
          <p:cNvSpPr txBox="1">
            <a:spLocks/>
          </p:cNvSpPr>
          <p:nvPr/>
        </p:nvSpPr>
        <p:spPr>
          <a:xfrm>
            <a:off x="2742082" y="250349"/>
            <a:ext cx="6924004" cy="72062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600" b="1" i="0" u="none" strike="noStrike" kern="1200" cap="none" spc="0" normalizeH="0" baseline="0" noProof="0" dirty="0">
                <a:ln>
                  <a:noFill/>
                </a:ln>
                <a:solidFill>
                  <a:srgbClr val="2B9E5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Obiettivi ed azioni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2B9E5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Tavolo metropoliano MMG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64A3D0A-051F-7042-8E3B-5701F1E5097F}"/>
              </a:ext>
            </a:extLst>
          </p:cNvPr>
          <p:cNvSpPr txBox="1"/>
          <p:nvPr/>
        </p:nvSpPr>
        <p:spPr>
          <a:xfrm>
            <a:off x="8560210" y="1092492"/>
            <a:ext cx="3111189" cy="523220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E’ in corso un programma di formazione per i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neoconvenzionati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93BDEA8-4B30-9C44-9375-7ED817D50C61}"/>
              </a:ext>
            </a:extLst>
          </p:cNvPr>
          <p:cNvSpPr txBox="1"/>
          <p:nvPr/>
        </p:nvSpPr>
        <p:spPr>
          <a:xfrm>
            <a:off x="8560210" y="1755903"/>
            <a:ext cx="3111190" cy="523220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E’ in corso un progetto sperimentale di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telemonitoraggio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per pazienti cronici.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18F4D82-4D78-D542-8F2C-A532F2A9A5DF}"/>
              </a:ext>
            </a:extLst>
          </p:cNvPr>
          <p:cNvSpPr txBox="1"/>
          <p:nvPr/>
        </p:nvSpPr>
        <p:spPr>
          <a:xfrm>
            <a:off x="8307962" y="2671961"/>
            <a:ext cx="3111190" cy="954107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Accordo Locale che prevede: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informatizzazione,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ampliamento attività ambulatoriale,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sicurezza delle sedi di C.A.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90BC0A3-3862-964C-BD76-B7F70F6E49CB}"/>
              </a:ext>
            </a:extLst>
          </p:cNvPr>
          <p:cNvSpPr txBox="1"/>
          <p:nvPr/>
        </p:nvSpPr>
        <p:spPr>
          <a:xfrm>
            <a:off x="8560210" y="4605966"/>
            <a:ext cx="3111190" cy="307777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Incontri di Comitati Consultivi Misti. </a:t>
            </a: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01306500-88E3-4FA3-8343-4A98936B7780}"/>
              </a:ext>
            </a:extLst>
          </p:cNvPr>
          <p:cNvSpPr/>
          <p:nvPr/>
        </p:nvSpPr>
        <p:spPr>
          <a:xfrm>
            <a:off x="7345357" y="1133952"/>
            <a:ext cx="339106" cy="3322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F1D8B9D7-36E6-4E1C-B432-BF7B57592220}"/>
              </a:ext>
            </a:extLst>
          </p:cNvPr>
          <p:cNvSpPr/>
          <p:nvPr/>
        </p:nvSpPr>
        <p:spPr>
          <a:xfrm>
            <a:off x="7345357" y="1889578"/>
            <a:ext cx="339106" cy="3322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8AEAD0EA-4115-4056-9E58-BB749AA63522}"/>
              </a:ext>
            </a:extLst>
          </p:cNvPr>
          <p:cNvSpPr/>
          <p:nvPr/>
        </p:nvSpPr>
        <p:spPr>
          <a:xfrm>
            <a:off x="7345357" y="2373417"/>
            <a:ext cx="339106" cy="3322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047895A6-C6B2-42C7-A2D5-D3640E1BCF2D}"/>
              </a:ext>
            </a:extLst>
          </p:cNvPr>
          <p:cNvSpPr/>
          <p:nvPr/>
        </p:nvSpPr>
        <p:spPr>
          <a:xfrm>
            <a:off x="7349752" y="3039543"/>
            <a:ext cx="339106" cy="3322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32B7F083-D35C-4E46-8C7D-152F7CDF22C2}"/>
              </a:ext>
            </a:extLst>
          </p:cNvPr>
          <p:cNvSpPr/>
          <p:nvPr/>
        </p:nvSpPr>
        <p:spPr>
          <a:xfrm>
            <a:off x="7345357" y="3839564"/>
            <a:ext cx="339106" cy="3322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86539E91-EFC6-4921-BD3F-340F3B76C7D1}"/>
              </a:ext>
            </a:extLst>
          </p:cNvPr>
          <p:cNvSpPr/>
          <p:nvPr/>
        </p:nvSpPr>
        <p:spPr>
          <a:xfrm>
            <a:off x="7349752" y="4747623"/>
            <a:ext cx="339106" cy="3322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82D93266-C472-47CF-93B8-FE9F5019925F}"/>
              </a:ext>
            </a:extLst>
          </p:cNvPr>
          <p:cNvSpPr/>
          <p:nvPr/>
        </p:nvSpPr>
        <p:spPr>
          <a:xfrm>
            <a:off x="7332599" y="5381524"/>
            <a:ext cx="339106" cy="3322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084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Bartolucci\Desktop\LOGO AUSL BOLOGNA.jpg"/>
          <p:cNvPicPr/>
          <p:nvPr/>
        </p:nvPicPr>
        <p:blipFill>
          <a:blip r:embed="rId2" cstate="print"/>
          <a:srcRect r="44827"/>
          <a:stretch/>
        </p:blipFill>
        <p:spPr>
          <a:xfrm>
            <a:off x="218388" y="184674"/>
            <a:ext cx="2285640" cy="482400"/>
          </a:xfrm>
          <a:prstGeom prst="rect">
            <a:avLst/>
          </a:prstGeom>
          <a:ln w="9360">
            <a:noFill/>
          </a:ln>
        </p:spPr>
      </p:pic>
      <p:pic>
        <p:nvPicPr>
          <p:cNvPr id="5" name="Picture 2" descr="C:\Documents and Settings\Bartolucci\Desktop\LOGO AUSL BOLOGNA.jpg"/>
          <p:cNvPicPr/>
          <p:nvPr/>
        </p:nvPicPr>
        <p:blipFill>
          <a:blip r:embed="rId2" cstate="print"/>
          <a:srcRect l="56893"/>
          <a:stretch/>
        </p:blipFill>
        <p:spPr>
          <a:xfrm>
            <a:off x="10195041" y="89420"/>
            <a:ext cx="1785600" cy="482400"/>
          </a:xfrm>
          <a:prstGeom prst="rect">
            <a:avLst/>
          </a:prstGeom>
          <a:ln w="9360">
            <a:noFill/>
          </a:ln>
        </p:spPr>
      </p:pic>
      <p:sp>
        <p:nvSpPr>
          <p:cNvPr id="7" name="CustomShape 2">
            <a:extLst>
              <a:ext uri="{FF2B5EF4-FFF2-40B4-BE49-F238E27FC236}">
                <a16:creationId xmlns:a16="http://schemas.microsoft.com/office/drawing/2014/main" id="{EF381497-D2BE-394D-B14B-750E34BC0266}"/>
              </a:ext>
            </a:extLst>
          </p:cNvPr>
          <p:cNvSpPr/>
          <p:nvPr/>
        </p:nvSpPr>
        <p:spPr>
          <a:xfrm>
            <a:off x="3719808" y="5030318"/>
            <a:ext cx="4968552" cy="8567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151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it-IT" sz="135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24C6BAE2-EE20-C740-97F1-21DDDCCC6B0B}"/>
              </a:ext>
            </a:extLst>
          </p:cNvPr>
          <p:cNvSpPr txBox="1">
            <a:spLocks/>
          </p:cNvSpPr>
          <p:nvPr/>
        </p:nvSpPr>
        <p:spPr>
          <a:xfrm>
            <a:off x="2667000" y="738371"/>
            <a:ext cx="6858000" cy="6313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8940DB2-A65C-3D42-A8EB-944544DC7519}"/>
              </a:ext>
            </a:extLst>
          </p:cNvPr>
          <p:cNvSpPr/>
          <p:nvPr/>
        </p:nvSpPr>
        <p:spPr bwMode="auto">
          <a:xfrm>
            <a:off x="0" y="6504866"/>
            <a:ext cx="12192000" cy="359993"/>
          </a:xfrm>
          <a:prstGeom prst="rect">
            <a:avLst/>
          </a:prstGeom>
          <a:solidFill>
            <a:srgbClr val="0188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18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Microsoft YaHei" charset="-122"/>
              <a:cs typeface="+mn-cs"/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3D40553F-61FF-9F49-8BBC-2F4466518B19}"/>
              </a:ext>
            </a:extLst>
          </p:cNvPr>
          <p:cNvSpPr txBox="1">
            <a:spLocks/>
          </p:cNvSpPr>
          <p:nvPr/>
        </p:nvSpPr>
        <p:spPr>
          <a:xfrm>
            <a:off x="2742082" y="265444"/>
            <a:ext cx="6924004" cy="72062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600" b="1" i="0" u="none" strike="noStrike" kern="1200" cap="none" spc="0" normalizeH="0" baseline="0" noProof="0" dirty="0">
                <a:ln>
                  <a:noFill/>
                </a:ln>
                <a:solidFill>
                  <a:srgbClr val="2B9E5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Obiettivi ed azioni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2B9E5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Tavolo metropoliano MMG</a:t>
            </a:r>
          </a:p>
        </p:txBody>
      </p:sp>
      <p:graphicFrame>
        <p:nvGraphicFramePr>
          <p:cNvPr id="18" name="Tabella 17">
            <a:extLst>
              <a:ext uri="{FF2B5EF4-FFF2-40B4-BE49-F238E27FC236}">
                <a16:creationId xmlns:a16="http://schemas.microsoft.com/office/drawing/2014/main" id="{B562A993-67A1-4B4B-A721-237C7A45A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084802"/>
              </p:ext>
            </p:extLst>
          </p:nvPr>
        </p:nvGraphicFramePr>
        <p:xfrm>
          <a:off x="490296" y="995012"/>
          <a:ext cx="11057270" cy="45158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2073">
                  <a:extLst>
                    <a:ext uri="{9D8B030D-6E8A-4147-A177-3AD203B41FA5}">
                      <a16:colId xmlns:a16="http://schemas.microsoft.com/office/drawing/2014/main" val="3458794474"/>
                    </a:ext>
                  </a:extLst>
                </a:gridCol>
                <a:gridCol w="3546989">
                  <a:extLst>
                    <a:ext uri="{9D8B030D-6E8A-4147-A177-3AD203B41FA5}">
                      <a16:colId xmlns:a16="http://schemas.microsoft.com/office/drawing/2014/main" val="754901984"/>
                    </a:ext>
                  </a:extLst>
                </a:gridCol>
                <a:gridCol w="4578208">
                  <a:extLst>
                    <a:ext uri="{9D8B030D-6E8A-4147-A177-3AD203B41FA5}">
                      <a16:colId xmlns:a16="http://schemas.microsoft.com/office/drawing/2014/main" val="3580846268"/>
                    </a:ext>
                  </a:extLst>
                </a:gridCol>
              </a:tblGrid>
              <a:tr h="39468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500" dirty="0">
                          <a:effectLst/>
                        </a:rPr>
                        <a:t>OBIETTIVO 1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Favorire l’aggregazione e l’associazionismo dei Medici di Medicina generale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67" marR="32967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01863"/>
                  </a:ext>
                </a:extLst>
              </a:tr>
              <a:tr h="872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500">
                          <a:effectLst/>
                        </a:rPr>
                        <a:t>AZIONI </a:t>
                      </a:r>
                      <a:endParaRPr lang="it-IT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67" marR="32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500" dirty="0">
                          <a:effectLst/>
                        </a:rPr>
                        <a:t>STATO AVANZAMENTO </a:t>
                      </a:r>
                      <a:endParaRPr lang="it-IT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67" marR="32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500">
                          <a:effectLst/>
                        </a:rPr>
                        <a:t>INDICATORI</a:t>
                      </a:r>
                      <a:endParaRPr lang="it-IT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67" marR="32967" marT="0" marB="0"/>
                </a:tc>
                <a:extLst>
                  <a:ext uri="{0D108BD9-81ED-4DB2-BD59-A6C34878D82A}">
                    <a16:rowId xmlns:a16="http://schemas.microsoft.com/office/drawing/2014/main" val="960295176"/>
                  </a:ext>
                </a:extLst>
              </a:tr>
              <a:tr h="24901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dirty="0">
                          <a:effectLst/>
                        </a:rPr>
                        <a:t>A. analisi delle peculiarità dei diversi territori, valutazione del numero di associazioni presenti e conseguente coinvolgimento dei medici che al momento non sono parte di associazioni. Contestuale analisi delle risorse sia strutturali (ambulatori e sedi), sia di servizi (Es. Case della Salute) sia di professionisti sanitari operanti in quell’area. Definizione di aree territoriali di sperimentazione prioritarie.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dirty="0">
                          <a:effectLst/>
                        </a:rPr>
                        <a:t> 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67" marR="3296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it-IT" sz="800" dirty="0">
                          <a:effectLst/>
                        </a:rPr>
                        <a:t>Effettuata analisi dei diversi territori e percorsi di orientamento al fine di favorire la costituzione ed il mantenimento di associazioni.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it-IT" sz="800" dirty="0">
                          <a:effectLst/>
                        </a:rPr>
                        <a:t>Effettuata analisi delle risorse strutturali e di servizi.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it-IT" sz="800" dirty="0">
                          <a:effectLst/>
                        </a:rPr>
                        <a:t>Effettuata sperimentazioni in alcune aree territoriali.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7" marR="3296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it-IT" sz="800" dirty="0">
                          <a:effectLst/>
                        </a:rPr>
                        <a:t>Popolazione assistita da MMG associati/popolazione comuni /quartieri / microaree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dirty="0">
                          <a:effectLst/>
                          <a:highlight>
                            <a:srgbClr val="FFFF00"/>
                          </a:highlight>
                        </a:rPr>
                        <a:t>(611.664 assistiti da </a:t>
                      </a:r>
                      <a:r>
                        <a:rPr lang="it-IT" sz="800" dirty="0" err="1">
                          <a:effectLst/>
                          <a:highlight>
                            <a:srgbClr val="FFFF00"/>
                          </a:highlight>
                        </a:rPr>
                        <a:t>MMg</a:t>
                      </a:r>
                      <a:r>
                        <a:rPr lang="it-IT" sz="800" dirty="0">
                          <a:effectLst/>
                          <a:highlight>
                            <a:srgbClr val="FFFF00"/>
                          </a:highlight>
                        </a:rPr>
                        <a:t> in associazione / 775397 assistiti complessivi)</a:t>
                      </a:r>
                      <a:endParaRPr lang="it-IT" sz="800" dirty="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it-IT" sz="8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it-IT" sz="800" dirty="0">
                          <a:effectLst/>
                        </a:rPr>
                        <a:t>Zone pubblicate di assistenza primaria al 15 ottobre 2021 / zone pubblicate coperte al 31.7.2022 </a:t>
                      </a: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dirty="0">
                          <a:effectLst/>
                          <a:highlight>
                            <a:srgbClr val="FFFF00"/>
                          </a:highlight>
                        </a:rPr>
                        <a:t>Pubblicate 57 zone ad ottobre, assegnate a febbraio 43, effettivi 37.</a:t>
                      </a:r>
                      <a:endParaRPr lang="it-IT" sz="800" dirty="0">
                        <a:effectLst/>
                      </a:endParaRP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dirty="0">
                          <a:effectLst/>
                          <a:highlight>
                            <a:srgbClr val="FFFF00"/>
                          </a:highlight>
                        </a:rPr>
                        <a:t>Pubblicate 68 zone carenti con assegnazione a luglio</a:t>
                      </a:r>
                      <a:r>
                        <a:rPr lang="it-IT" sz="800" dirty="0">
                          <a:effectLst/>
                        </a:rPr>
                        <a:t> </a:t>
                      </a: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dirty="0">
                          <a:effectLst/>
                        </a:rPr>
                        <a:t> 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it-IT" sz="800" dirty="0">
                          <a:effectLst/>
                        </a:rPr>
                        <a:t>Numero di nuovi medici titolari entrati in associazione / numero totale dei titolari entrati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dirty="0">
                          <a:effectLst/>
                          <a:highlight>
                            <a:srgbClr val="FFFF00"/>
                          </a:highlight>
                        </a:rPr>
                        <a:t>6 entrati in associazione o in prossimità di entrare / 37 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67" marR="32967" marT="0" marB="0"/>
                </a:tc>
                <a:extLst>
                  <a:ext uri="{0D108BD9-81ED-4DB2-BD59-A6C34878D82A}">
                    <a16:rowId xmlns:a16="http://schemas.microsoft.com/office/drawing/2014/main" val="852931737"/>
                  </a:ext>
                </a:extLst>
              </a:tr>
              <a:tr h="10139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dirty="0">
                          <a:effectLst/>
                        </a:rPr>
                        <a:t>B. sviluppo di punti di accoglienza e supporto (collaboratore di studio, infermiere, altri professionisti) al fine di migliorare l’accessibilità agli ambulatori della medicina generale e consentire uno sviluppo mediante azioni di medicina di iniziativa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67" marR="3296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it-IT" sz="800" dirty="0">
                          <a:effectLst/>
                        </a:rPr>
                        <a:t>Effettuata sperimentazione con segreteria a distanza fornita ai medici in caso di carenza e supporto ambulatorio infermieristico nelle nostre sedi 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7" marR="32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dirty="0">
                          <a:effectLst/>
                        </a:rPr>
                        <a:t>N. ore copertura con assistenza primaria garantita con equipe strutturata (medici/infermieri/segreteria) /popolazione comuni)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dirty="0">
                          <a:effectLst/>
                          <a:highlight>
                            <a:srgbClr val="FFFF00"/>
                          </a:highlight>
                        </a:rPr>
                        <a:t>(vedi slide. Sono in media 8 ore/die)</a:t>
                      </a:r>
                      <a:r>
                        <a:rPr lang="it-IT" sz="800" dirty="0">
                          <a:effectLst/>
                        </a:rPr>
                        <a:t> 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67" marR="32967" marT="0" marB="0"/>
                </a:tc>
                <a:extLst>
                  <a:ext uri="{0D108BD9-81ED-4DB2-BD59-A6C34878D82A}">
                    <a16:rowId xmlns:a16="http://schemas.microsoft.com/office/drawing/2014/main" val="2326928481"/>
                  </a:ext>
                </a:extLst>
              </a:tr>
              <a:tr h="3652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dirty="0">
                          <a:effectLst/>
                        </a:rPr>
                        <a:t>C. ridefinizione Accordi Locali di orientamento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67" marR="3296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it-IT" sz="800" dirty="0">
                          <a:effectLst/>
                        </a:rPr>
                        <a:t>Elaborato accordo locale in cui previsto supporto sia infermieristico che amministrativo 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7" marR="32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dirty="0">
                          <a:effectLst/>
                          <a:highlight>
                            <a:srgbClr val="FFFF00"/>
                          </a:highlight>
                        </a:rPr>
                        <a:t>Evidenza accordo sulla carenza </a:t>
                      </a:r>
                      <a:endParaRPr lang="it-IT" sz="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dirty="0">
                          <a:effectLst/>
                          <a:highlight>
                            <a:srgbClr val="FFFF00"/>
                          </a:highlight>
                        </a:rPr>
                        <a:t>Evidenza accordo sulla medicina penitenziaria</a:t>
                      </a:r>
                      <a:r>
                        <a:rPr lang="it-IT" sz="800" dirty="0">
                          <a:effectLst/>
                        </a:rPr>
                        <a:t> 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67" marR="32967" marT="0" marB="0"/>
                </a:tc>
                <a:extLst>
                  <a:ext uri="{0D108BD9-81ED-4DB2-BD59-A6C34878D82A}">
                    <a16:rowId xmlns:a16="http://schemas.microsoft.com/office/drawing/2014/main" val="699389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781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Bartolucci\Desktop\LOGO AUSL BOLOGNA.jpg"/>
          <p:cNvPicPr/>
          <p:nvPr/>
        </p:nvPicPr>
        <p:blipFill>
          <a:blip r:embed="rId2" cstate="print"/>
          <a:srcRect r="44827"/>
          <a:stretch/>
        </p:blipFill>
        <p:spPr>
          <a:xfrm>
            <a:off x="218388" y="184674"/>
            <a:ext cx="2285640" cy="482400"/>
          </a:xfrm>
          <a:prstGeom prst="rect">
            <a:avLst/>
          </a:prstGeom>
          <a:ln w="9360">
            <a:noFill/>
          </a:ln>
        </p:spPr>
      </p:pic>
      <p:pic>
        <p:nvPicPr>
          <p:cNvPr id="5" name="Picture 2" descr="C:\Documents and Settings\Bartolucci\Desktop\LOGO AUSL BOLOGNA.jpg"/>
          <p:cNvPicPr/>
          <p:nvPr/>
        </p:nvPicPr>
        <p:blipFill>
          <a:blip r:embed="rId2" cstate="print"/>
          <a:srcRect l="56893"/>
          <a:stretch/>
        </p:blipFill>
        <p:spPr>
          <a:xfrm>
            <a:off x="10195041" y="89420"/>
            <a:ext cx="1785600" cy="482400"/>
          </a:xfrm>
          <a:prstGeom prst="rect">
            <a:avLst/>
          </a:prstGeom>
          <a:ln w="9360">
            <a:noFill/>
          </a:ln>
        </p:spPr>
      </p:pic>
      <p:sp>
        <p:nvSpPr>
          <p:cNvPr id="7" name="CustomShape 2">
            <a:extLst>
              <a:ext uri="{FF2B5EF4-FFF2-40B4-BE49-F238E27FC236}">
                <a16:creationId xmlns:a16="http://schemas.microsoft.com/office/drawing/2014/main" id="{EF381497-D2BE-394D-B14B-750E34BC0266}"/>
              </a:ext>
            </a:extLst>
          </p:cNvPr>
          <p:cNvSpPr/>
          <p:nvPr/>
        </p:nvSpPr>
        <p:spPr>
          <a:xfrm>
            <a:off x="3719808" y="5030318"/>
            <a:ext cx="4968552" cy="8567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151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it-IT" sz="135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24C6BAE2-EE20-C740-97F1-21DDDCCC6B0B}"/>
              </a:ext>
            </a:extLst>
          </p:cNvPr>
          <p:cNvSpPr txBox="1">
            <a:spLocks/>
          </p:cNvSpPr>
          <p:nvPr/>
        </p:nvSpPr>
        <p:spPr>
          <a:xfrm>
            <a:off x="2667000" y="738371"/>
            <a:ext cx="6858000" cy="6313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8940DB2-A65C-3D42-A8EB-944544DC7519}"/>
              </a:ext>
            </a:extLst>
          </p:cNvPr>
          <p:cNvSpPr/>
          <p:nvPr/>
        </p:nvSpPr>
        <p:spPr bwMode="auto">
          <a:xfrm>
            <a:off x="0" y="6504866"/>
            <a:ext cx="12192000" cy="359993"/>
          </a:xfrm>
          <a:prstGeom prst="rect">
            <a:avLst/>
          </a:prstGeom>
          <a:solidFill>
            <a:srgbClr val="0188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18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Microsoft YaHei" charset="-122"/>
              <a:cs typeface="+mn-cs"/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3D40553F-61FF-9F49-8BBC-2F4466518B19}"/>
              </a:ext>
            </a:extLst>
          </p:cNvPr>
          <p:cNvSpPr txBox="1">
            <a:spLocks/>
          </p:cNvSpPr>
          <p:nvPr/>
        </p:nvSpPr>
        <p:spPr>
          <a:xfrm>
            <a:off x="2742082" y="265444"/>
            <a:ext cx="6924004" cy="72062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600" b="1" i="0" u="none" strike="noStrike" kern="1200" cap="none" spc="0" normalizeH="0" baseline="0" noProof="0" dirty="0">
                <a:ln>
                  <a:noFill/>
                </a:ln>
                <a:solidFill>
                  <a:srgbClr val="2B9E5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Obiettivi ed azioni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2B9E5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Tavolo metropoliano MMG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D172C2D4-28A6-471B-A545-ECC10A508A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474658"/>
              </p:ext>
            </p:extLst>
          </p:nvPr>
        </p:nvGraphicFramePr>
        <p:xfrm>
          <a:off x="975360" y="1458994"/>
          <a:ext cx="8813074" cy="43018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6976">
                  <a:extLst>
                    <a:ext uri="{9D8B030D-6E8A-4147-A177-3AD203B41FA5}">
                      <a16:colId xmlns:a16="http://schemas.microsoft.com/office/drawing/2014/main" val="2502284489"/>
                    </a:ext>
                  </a:extLst>
                </a:gridCol>
                <a:gridCol w="2827088">
                  <a:extLst>
                    <a:ext uri="{9D8B030D-6E8A-4147-A177-3AD203B41FA5}">
                      <a16:colId xmlns:a16="http://schemas.microsoft.com/office/drawing/2014/main" val="1030124253"/>
                    </a:ext>
                  </a:extLst>
                </a:gridCol>
                <a:gridCol w="3649010">
                  <a:extLst>
                    <a:ext uri="{9D8B030D-6E8A-4147-A177-3AD203B41FA5}">
                      <a16:colId xmlns:a16="http://schemas.microsoft.com/office/drawing/2014/main" val="1291561525"/>
                    </a:ext>
                  </a:extLst>
                </a:gridCol>
              </a:tblGrid>
              <a:tr h="61277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OBIETTIVO 2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Garantire una maggiore possibilità di scelta per il cittadino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135885"/>
                  </a:ext>
                </a:extLst>
              </a:tr>
              <a:tr h="2218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AZIONI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STATO AVANZAMENTO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INDICATORI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0136439"/>
                  </a:ext>
                </a:extLst>
              </a:tr>
              <a:tr h="34671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Rivedere temporaneamente le modalità di autolimitazione del massimale dei singoli professionisti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it-IT" sz="1100">
                          <a:effectLst/>
                        </a:rPr>
                        <a:t>Effettata analisi ed azioni di sensibilizzazione per ampliamento del massimale dei medici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N.MMG autolimitati* /numero totale dei medici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 startAt="190"/>
                      </a:pPr>
                      <a:r>
                        <a:rPr lang="it-IT" sz="1100" dirty="0">
                          <a:effectLst/>
                          <a:highlight>
                            <a:srgbClr val="FFFF00"/>
                          </a:highlight>
                        </a:rPr>
                        <a:t>medici / 504 </a:t>
                      </a:r>
                      <a:endParaRPr lang="it-IT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effectLst/>
                        </a:rPr>
                        <a:t>*L’autolimitazione è stata considerata fra 1000 e 1499 ( a 1499 sono 94 medici ) </a:t>
                      </a:r>
                      <a:endParaRPr lang="it-IT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Numero di scelte possibili legate alla revoca della autolimitazione / popolazione comuni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  <a:highlight>
                            <a:srgbClr val="FFFF00"/>
                          </a:highlight>
                        </a:rPr>
                        <a:t>48.500 / 885.000 popolazione AUSL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1280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775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Bartolucci\Desktop\LOGO AUSL BOLOGNA.jpg"/>
          <p:cNvPicPr/>
          <p:nvPr/>
        </p:nvPicPr>
        <p:blipFill>
          <a:blip r:embed="rId2" cstate="print"/>
          <a:srcRect r="44827"/>
          <a:stretch/>
        </p:blipFill>
        <p:spPr>
          <a:xfrm>
            <a:off x="218388" y="184674"/>
            <a:ext cx="2285640" cy="482400"/>
          </a:xfrm>
          <a:prstGeom prst="rect">
            <a:avLst/>
          </a:prstGeom>
          <a:ln w="9360">
            <a:noFill/>
          </a:ln>
        </p:spPr>
      </p:pic>
      <p:pic>
        <p:nvPicPr>
          <p:cNvPr id="5" name="Picture 2" descr="C:\Documents and Settings\Bartolucci\Desktop\LOGO AUSL BOLOGNA.jpg"/>
          <p:cNvPicPr/>
          <p:nvPr/>
        </p:nvPicPr>
        <p:blipFill>
          <a:blip r:embed="rId2" cstate="print"/>
          <a:srcRect l="56893"/>
          <a:stretch/>
        </p:blipFill>
        <p:spPr>
          <a:xfrm>
            <a:off x="10195041" y="89420"/>
            <a:ext cx="1785600" cy="482400"/>
          </a:xfrm>
          <a:prstGeom prst="rect">
            <a:avLst/>
          </a:prstGeom>
          <a:ln w="9360">
            <a:noFill/>
          </a:ln>
        </p:spPr>
      </p:pic>
      <p:sp>
        <p:nvSpPr>
          <p:cNvPr id="7" name="CustomShape 2">
            <a:extLst>
              <a:ext uri="{FF2B5EF4-FFF2-40B4-BE49-F238E27FC236}">
                <a16:creationId xmlns:a16="http://schemas.microsoft.com/office/drawing/2014/main" id="{EF381497-D2BE-394D-B14B-750E34BC0266}"/>
              </a:ext>
            </a:extLst>
          </p:cNvPr>
          <p:cNvSpPr/>
          <p:nvPr/>
        </p:nvSpPr>
        <p:spPr>
          <a:xfrm>
            <a:off x="3719808" y="5030318"/>
            <a:ext cx="4968552" cy="8567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151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it-IT" sz="135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24C6BAE2-EE20-C740-97F1-21DDDCCC6B0B}"/>
              </a:ext>
            </a:extLst>
          </p:cNvPr>
          <p:cNvSpPr txBox="1">
            <a:spLocks/>
          </p:cNvSpPr>
          <p:nvPr/>
        </p:nvSpPr>
        <p:spPr>
          <a:xfrm>
            <a:off x="2667000" y="738371"/>
            <a:ext cx="6858000" cy="6313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8940DB2-A65C-3D42-A8EB-944544DC7519}"/>
              </a:ext>
            </a:extLst>
          </p:cNvPr>
          <p:cNvSpPr/>
          <p:nvPr/>
        </p:nvSpPr>
        <p:spPr bwMode="auto">
          <a:xfrm>
            <a:off x="0" y="6504866"/>
            <a:ext cx="12192000" cy="359993"/>
          </a:xfrm>
          <a:prstGeom prst="rect">
            <a:avLst/>
          </a:prstGeom>
          <a:solidFill>
            <a:srgbClr val="0188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18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Microsoft YaHei" charset="-122"/>
              <a:cs typeface="+mn-cs"/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3D40553F-61FF-9F49-8BBC-2F4466518B19}"/>
              </a:ext>
            </a:extLst>
          </p:cNvPr>
          <p:cNvSpPr txBox="1">
            <a:spLocks/>
          </p:cNvSpPr>
          <p:nvPr/>
        </p:nvSpPr>
        <p:spPr>
          <a:xfrm>
            <a:off x="2742082" y="265444"/>
            <a:ext cx="6924004" cy="72062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600" b="1" i="0" u="none" strike="noStrike" kern="1200" cap="none" spc="0" normalizeH="0" baseline="0" noProof="0" dirty="0">
                <a:ln>
                  <a:noFill/>
                </a:ln>
                <a:solidFill>
                  <a:srgbClr val="2B9E5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Obiettivi ed azioni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2B9E5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Tavolo metropoliano MMG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7D32AFD4-3AC8-40BD-9C3B-E27BEC3D04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108058"/>
              </p:ext>
            </p:extLst>
          </p:nvPr>
        </p:nvGraphicFramePr>
        <p:xfrm>
          <a:off x="1158240" y="1140002"/>
          <a:ext cx="8656319" cy="5070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5410">
                  <a:extLst>
                    <a:ext uri="{9D8B030D-6E8A-4147-A177-3AD203B41FA5}">
                      <a16:colId xmlns:a16="http://schemas.microsoft.com/office/drawing/2014/main" val="132069827"/>
                    </a:ext>
                  </a:extLst>
                </a:gridCol>
                <a:gridCol w="2776803">
                  <a:extLst>
                    <a:ext uri="{9D8B030D-6E8A-4147-A177-3AD203B41FA5}">
                      <a16:colId xmlns:a16="http://schemas.microsoft.com/office/drawing/2014/main" val="1235275637"/>
                    </a:ext>
                  </a:extLst>
                </a:gridCol>
                <a:gridCol w="3584106">
                  <a:extLst>
                    <a:ext uri="{9D8B030D-6E8A-4147-A177-3AD203B41FA5}">
                      <a16:colId xmlns:a16="http://schemas.microsoft.com/office/drawing/2014/main" val="1259506181"/>
                    </a:ext>
                  </a:extLst>
                </a:gridCol>
              </a:tblGrid>
              <a:tr h="502696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dirty="0">
                          <a:effectLst/>
                        </a:rPr>
                        <a:t>OBIETTIVO 3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dirty="0">
                          <a:effectLst/>
                        </a:rPr>
                        <a:t>Promuovere modalità di accesso più efficaci alla Medicina Generale ed alla medicina di gruppo nell’ambito dell’evoluzione delle Case della Salute verso Case della Comunità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65" marR="39665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091965"/>
                  </a:ext>
                </a:extLst>
              </a:tr>
              <a:tr h="1382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dirty="0">
                          <a:effectLst/>
                        </a:rPr>
                        <a:t>AZIONI 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65" marR="396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dirty="0">
                          <a:effectLst/>
                        </a:rPr>
                        <a:t>STATO AVANZAMENTO 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65" marR="396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>
                          <a:effectLst/>
                        </a:rPr>
                        <a:t>INDICATORI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65" marR="39665" marT="0" marB="0"/>
                </a:tc>
                <a:extLst>
                  <a:ext uri="{0D108BD9-81ED-4DB2-BD59-A6C34878D82A}">
                    <a16:rowId xmlns:a16="http://schemas.microsoft.com/office/drawing/2014/main" val="773090545"/>
                  </a:ext>
                </a:extLst>
              </a:tr>
              <a:tr h="12333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>
                          <a:effectLst/>
                        </a:rPr>
                        <a:t>condividere in workshop ed incontri di Nucleo di Cure Primarie di modalità e strumenti innovativi di accesso agli ambulatori, di gestione delle vaccinazioni e della cronicità;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65" marR="39665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it-IT" sz="800" dirty="0">
                          <a:effectLst/>
                        </a:rPr>
                        <a:t>EFFETTUATA ANALISI Fare e </a:t>
                      </a:r>
                      <a:r>
                        <a:rPr lang="it-IT" sz="800" dirty="0" err="1">
                          <a:effectLst/>
                        </a:rPr>
                        <a:t>Ri</a:t>
                      </a:r>
                      <a:r>
                        <a:rPr lang="it-IT" sz="800" dirty="0">
                          <a:effectLst/>
                        </a:rPr>
                        <a:t>-Fare Rete. Formazione e Ricerca-Azione su Casi Complessi nelle Cure Primarie Durante l’Emergenza COVID-19 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it-IT" sz="800" dirty="0">
                          <a:effectLst/>
                        </a:rPr>
                        <a:t>Programmato evento in percorso formativo 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5" marR="396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>
                          <a:effectLst/>
                        </a:rPr>
                        <a:t>Almeno un incontro di nucleo effettuato sul tema delle buone pratiche per ogni nucleo (40 nuclei di cure primarie) 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65" marR="39665" marT="0" marB="0"/>
                </a:tc>
                <a:extLst>
                  <a:ext uri="{0D108BD9-81ED-4DB2-BD59-A6C34878D82A}">
                    <a16:rowId xmlns:a16="http://schemas.microsoft.com/office/drawing/2014/main" val="670010744"/>
                  </a:ext>
                </a:extLst>
              </a:tr>
              <a:tr h="11486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>
                          <a:effectLst/>
                        </a:rPr>
                        <a:t>creare un repertorio di buone pratiche, anche supportate da tecnologie innovative, sviluppate dai medici di medicina generali per facilitare l’accesso alle prestazioni e promuoverne la diffusione e implementazione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65" marR="3966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it-IT" sz="800" dirty="0">
                          <a:effectLst/>
                        </a:rPr>
                        <a:t>Ancora in fase di pianificazione 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5" marR="396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dirty="0">
                          <a:effectLst/>
                        </a:rPr>
                        <a:t>Creazione repertorio buone pratiche al 31.12.2022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65" marR="39665" marT="0" marB="0"/>
                </a:tc>
                <a:extLst>
                  <a:ext uri="{0D108BD9-81ED-4DB2-BD59-A6C34878D82A}">
                    <a16:rowId xmlns:a16="http://schemas.microsoft.com/office/drawing/2014/main" val="223662707"/>
                  </a:ext>
                </a:extLst>
              </a:tr>
              <a:tr h="20479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>
                          <a:effectLst/>
                        </a:rPr>
                        <a:t>implementare una strategia di informazione/comunicazione verso i cittadini sul ruolo attuale della medicina generale, sulle modalità di organizzazione e accesso e sull’attuale fase di cambiamento, con la partecipazione della medicina generale in integrazione con le altre figure professionali (infermiere di famiglia e comunità e assistente sociale)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65" marR="39665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it-IT" sz="800">
                          <a:effectLst/>
                        </a:rPr>
                        <a:t>Non ancora pianificato 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5" marR="396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dirty="0">
                          <a:effectLst/>
                        </a:rPr>
                        <a:t>Pianificazione di almeno un incontro con la comunità locale e le parti istituzionali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65" marR="39665" marT="0" marB="0"/>
                </a:tc>
                <a:extLst>
                  <a:ext uri="{0D108BD9-81ED-4DB2-BD59-A6C34878D82A}">
                    <a16:rowId xmlns:a16="http://schemas.microsoft.com/office/drawing/2014/main" val="969264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962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Bartolucci\Desktop\LOGO AUSL BOLOGNA.jpg"/>
          <p:cNvPicPr/>
          <p:nvPr/>
        </p:nvPicPr>
        <p:blipFill>
          <a:blip r:embed="rId2" cstate="print"/>
          <a:srcRect r="44827"/>
          <a:stretch/>
        </p:blipFill>
        <p:spPr>
          <a:xfrm>
            <a:off x="218388" y="184674"/>
            <a:ext cx="2285640" cy="482400"/>
          </a:xfrm>
          <a:prstGeom prst="rect">
            <a:avLst/>
          </a:prstGeom>
          <a:ln w="9360">
            <a:noFill/>
          </a:ln>
        </p:spPr>
      </p:pic>
      <p:pic>
        <p:nvPicPr>
          <p:cNvPr id="5" name="Picture 2" descr="C:\Documents and Settings\Bartolucci\Desktop\LOGO AUSL BOLOGNA.jpg"/>
          <p:cNvPicPr/>
          <p:nvPr/>
        </p:nvPicPr>
        <p:blipFill>
          <a:blip r:embed="rId2" cstate="print"/>
          <a:srcRect l="56893"/>
          <a:stretch/>
        </p:blipFill>
        <p:spPr>
          <a:xfrm>
            <a:off x="10195041" y="89420"/>
            <a:ext cx="1785600" cy="482400"/>
          </a:xfrm>
          <a:prstGeom prst="rect">
            <a:avLst/>
          </a:prstGeom>
          <a:ln w="9360">
            <a:noFill/>
          </a:ln>
        </p:spPr>
      </p:pic>
      <p:sp>
        <p:nvSpPr>
          <p:cNvPr id="7" name="CustomShape 2">
            <a:extLst>
              <a:ext uri="{FF2B5EF4-FFF2-40B4-BE49-F238E27FC236}">
                <a16:creationId xmlns:a16="http://schemas.microsoft.com/office/drawing/2014/main" id="{EF381497-D2BE-394D-B14B-750E34BC0266}"/>
              </a:ext>
            </a:extLst>
          </p:cNvPr>
          <p:cNvSpPr/>
          <p:nvPr/>
        </p:nvSpPr>
        <p:spPr>
          <a:xfrm>
            <a:off x="3719808" y="5030318"/>
            <a:ext cx="4968552" cy="8567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151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it-IT" sz="135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24C6BAE2-EE20-C740-97F1-21DDDCCC6B0B}"/>
              </a:ext>
            </a:extLst>
          </p:cNvPr>
          <p:cNvSpPr txBox="1">
            <a:spLocks/>
          </p:cNvSpPr>
          <p:nvPr/>
        </p:nvSpPr>
        <p:spPr>
          <a:xfrm>
            <a:off x="2667000" y="738371"/>
            <a:ext cx="6858000" cy="6313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8940DB2-A65C-3D42-A8EB-944544DC7519}"/>
              </a:ext>
            </a:extLst>
          </p:cNvPr>
          <p:cNvSpPr/>
          <p:nvPr/>
        </p:nvSpPr>
        <p:spPr bwMode="auto">
          <a:xfrm>
            <a:off x="0" y="6504866"/>
            <a:ext cx="12192000" cy="359993"/>
          </a:xfrm>
          <a:prstGeom prst="rect">
            <a:avLst/>
          </a:prstGeom>
          <a:solidFill>
            <a:srgbClr val="0188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18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Microsoft YaHei" charset="-122"/>
              <a:cs typeface="+mn-cs"/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3D40553F-61FF-9F49-8BBC-2F4466518B19}"/>
              </a:ext>
            </a:extLst>
          </p:cNvPr>
          <p:cNvSpPr txBox="1">
            <a:spLocks/>
          </p:cNvSpPr>
          <p:nvPr/>
        </p:nvSpPr>
        <p:spPr>
          <a:xfrm>
            <a:off x="2742082" y="265444"/>
            <a:ext cx="6924004" cy="72062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600" b="1" i="0" u="none" strike="noStrike" kern="1200" cap="none" spc="0" normalizeH="0" baseline="0" noProof="0" dirty="0">
                <a:ln>
                  <a:noFill/>
                </a:ln>
                <a:solidFill>
                  <a:srgbClr val="2B9E5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Obiettivi ed azioni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2B9E5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Tavolo metropoliano MMG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31DB3A1A-72FF-46CF-B6F2-2DA3EE747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039210"/>
              </p:ext>
            </p:extLst>
          </p:nvPr>
        </p:nvGraphicFramePr>
        <p:xfrm>
          <a:off x="792480" y="1458994"/>
          <a:ext cx="9152710" cy="39961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7038">
                  <a:extLst>
                    <a:ext uri="{9D8B030D-6E8A-4147-A177-3AD203B41FA5}">
                      <a16:colId xmlns:a16="http://schemas.microsoft.com/office/drawing/2014/main" val="712875092"/>
                    </a:ext>
                  </a:extLst>
                </a:gridCol>
                <a:gridCol w="2936038">
                  <a:extLst>
                    <a:ext uri="{9D8B030D-6E8A-4147-A177-3AD203B41FA5}">
                      <a16:colId xmlns:a16="http://schemas.microsoft.com/office/drawing/2014/main" val="2367272930"/>
                    </a:ext>
                  </a:extLst>
                </a:gridCol>
                <a:gridCol w="3789634">
                  <a:extLst>
                    <a:ext uri="{9D8B030D-6E8A-4147-A177-3AD203B41FA5}">
                      <a16:colId xmlns:a16="http://schemas.microsoft.com/office/drawing/2014/main" val="3571501951"/>
                    </a:ext>
                  </a:extLst>
                </a:gridCol>
              </a:tblGrid>
              <a:tr h="68889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OBIETTIVO 4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Integrazione con le giovani generazioni di MMG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381281"/>
                  </a:ext>
                </a:extLst>
              </a:tr>
              <a:tr h="2494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AZIONI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STATO AVANZAMENTO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INDICATORI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0188410"/>
                  </a:ext>
                </a:extLst>
              </a:tr>
              <a:tr h="20136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A. Definizione di un piano di accoglienza per i neo convenzionati con un programma di inserimento e sviluppo per competenze di rete.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it-IT" sz="1100">
                          <a:effectLst/>
                        </a:rPr>
                        <a:t>Effettuata programmazione di eventi di accoglienza per i neo convenzionati (plenarie ed incontri in sedi distrettuali multiprofessionali)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highlight>
                            <a:srgbClr val="FFFF00"/>
                          </a:highlight>
                        </a:rPr>
                        <a:t>Evidenza del piano di inserimento dei neo -convenzionati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9464596"/>
                  </a:ext>
                </a:extLst>
              </a:tr>
              <a:tr h="1044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B. Implementazione dell’utilizzo di mezzi e strumenti tecnologici per diagnostica di I livello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it-IT" sz="1100">
                          <a:effectLst/>
                        </a:rPr>
                        <a:t>Non ancora elaborato percorso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4730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181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Bartolucci\Desktop\LOGO AUSL BOLOGNA.jpg"/>
          <p:cNvPicPr/>
          <p:nvPr/>
        </p:nvPicPr>
        <p:blipFill>
          <a:blip r:embed="rId2" cstate="print"/>
          <a:srcRect r="44827"/>
          <a:stretch/>
        </p:blipFill>
        <p:spPr>
          <a:xfrm>
            <a:off x="218388" y="184674"/>
            <a:ext cx="2285640" cy="482400"/>
          </a:xfrm>
          <a:prstGeom prst="rect">
            <a:avLst/>
          </a:prstGeom>
          <a:ln w="9360">
            <a:noFill/>
          </a:ln>
        </p:spPr>
      </p:pic>
      <p:pic>
        <p:nvPicPr>
          <p:cNvPr id="5" name="Picture 2" descr="C:\Documents and Settings\Bartolucci\Desktop\LOGO AUSL BOLOGNA.jpg"/>
          <p:cNvPicPr/>
          <p:nvPr/>
        </p:nvPicPr>
        <p:blipFill>
          <a:blip r:embed="rId2" cstate="print"/>
          <a:srcRect l="56893"/>
          <a:stretch/>
        </p:blipFill>
        <p:spPr>
          <a:xfrm>
            <a:off x="10195041" y="89420"/>
            <a:ext cx="1785600" cy="482400"/>
          </a:xfrm>
          <a:prstGeom prst="rect">
            <a:avLst/>
          </a:prstGeom>
          <a:ln w="9360">
            <a:noFill/>
          </a:ln>
        </p:spPr>
      </p:pic>
      <p:sp>
        <p:nvSpPr>
          <p:cNvPr id="7" name="CustomShape 2">
            <a:extLst>
              <a:ext uri="{FF2B5EF4-FFF2-40B4-BE49-F238E27FC236}">
                <a16:creationId xmlns:a16="http://schemas.microsoft.com/office/drawing/2014/main" id="{EF381497-D2BE-394D-B14B-750E34BC0266}"/>
              </a:ext>
            </a:extLst>
          </p:cNvPr>
          <p:cNvSpPr/>
          <p:nvPr/>
        </p:nvSpPr>
        <p:spPr>
          <a:xfrm>
            <a:off x="3719808" y="5030318"/>
            <a:ext cx="4968552" cy="8567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151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it-IT" sz="135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24C6BAE2-EE20-C740-97F1-21DDDCCC6B0B}"/>
              </a:ext>
            </a:extLst>
          </p:cNvPr>
          <p:cNvSpPr txBox="1">
            <a:spLocks/>
          </p:cNvSpPr>
          <p:nvPr/>
        </p:nvSpPr>
        <p:spPr>
          <a:xfrm>
            <a:off x="2667000" y="738371"/>
            <a:ext cx="6858000" cy="6313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8940DB2-A65C-3D42-A8EB-944544DC7519}"/>
              </a:ext>
            </a:extLst>
          </p:cNvPr>
          <p:cNvSpPr/>
          <p:nvPr/>
        </p:nvSpPr>
        <p:spPr bwMode="auto">
          <a:xfrm>
            <a:off x="0" y="6504866"/>
            <a:ext cx="12192000" cy="359993"/>
          </a:xfrm>
          <a:prstGeom prst="rect">
            <a:avLst/>
          </a:prstGeom>
          <a:solidFill>
            <a:srgbClr val="0188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18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Microsoft YaHei" charset="-122"/>
              <a:cs typeface="+mn-cs"/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3D40553F-61FF-9F49-8BBC-2F4466518B19}"/>
              </a:ext>
            </a:extLst>
          </p:cNvPr>
          <p:cNvSpPr txBox="1">
            <a:spLocks/>
          </p:cNvSpPr>
          <p:nvPr/>
        </p:nvSpPr>
        <p:spPr>
          <a:xfrm>
            <a:off x="2742082" y="265444"/>
            <a:ext cx="6924004" cy="72062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600" b="1" i="0" u="none" strike="noStrike" kern="1200" cap="none" spc="0" normalizeH="0" baseline="0" noProof="0" dirty="0">
                <a:ln>
                  <a:noFill/>
                </a:ln>
                <a:solidFill>
                  <a:srgbClr val="2B9E5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Obiettivi ed azioni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2B9E5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Tavolo metropoliano MMG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31DB3A1A-72FF-46CF-B6F2-2DA3EE747B4C}"/>
              </a:ext>
            </a:extLst>
          </p:cNvPr>
          <p:cNvGraphicFramePr>
            <a:graphicFrameLocks noGrp="1"/>
          </p:cNvGraphicFramePr>
          <p:nvPr/>
        </p:nvGraphicFramePr>
        <p:xfrm>
          <a:off x="792480" y="1458994"/>
          <a:ext cx="9152710" cy="39961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7038">
                  <a:extLst>
                    <a:ext uri="{9D8B030D-6E8A-4147-A177-3AD203B41FA5}">
                      <a16:colId xmlns:a16="http://schemas.microsoft.com/office/drawing/2014/main" val="712875092"/>
                    </a:ext>
                  </a:extLst>
                </a:gridCol>
                <a:gridCol w="2936038">
                  <a:extLst>
                    <a:ext uri="{9D8B030D-6E8A-4147-A177-3AD203B41FA5}">
                      <a16:colId xmlns:a16="http://schemas.microsoft.com/office/drawing/2014/main" val="2367272930"/>
                    </a:ext>
                  </a:extLst>
                </a:gridCol>
                <a:gridCol w="3789634">
                  <a:extLst>
                    <a:ext uri="{9D8B030D-6E8A-4147-A177-3AD203B41FA5}">
                      <a16:colId xmlns:a16="http://schemas.microsoft.com/office/drawing/2014/main" val="3571501951"/>
                    </a:ext>
                  </a:extLst>
                </a:gridCol>
              </a:tblGrid>
              <a:tr h="68889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OBIETTIVO 4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Integrazione con le giovani generazioni di MMG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381281"/>
                  </a:ext>
                </a:extLst>
              </a:tr>
              <a:tr h="2494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AZIONI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STATO AVANZAMENTO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INDICATORI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0188410"/>
                  </a:ext>
                </a:extLst>
              </a:tr>
              <a:tr h="20136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A. Definizione di un piano di accoglienza per i neo convenzionati con un programma di inserimento e sviluppo per competenze di rete.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it-IT" sz="1100">
                          <a:effectLst/>
                        </a:rPr>
                        <a:t>Effettuata programmazione di eventi di accoglienza per i neo convenzionati (plenarie ed incontri in sedi distrettuali multiprofessionali)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highlight>
                            <a:srgbClr val="FFFF00"/>
                          </a:highlight>
                        </a:rPr>
                        <a:t>Evidenza del piano di inserimento dei neo -convenzionati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9464596"/>
                  </a:ext>
                </a:extLst>
              </a:tr>
              <a:tr h="1044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B. Implementazione dell’utilizzo di mezzi e strumenti tecnologici per diagnostica di I livello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it-IT" sz="1100">
                          <a:effectLst/>
                        </a:rPr>
                        <a:t>Non ancora elaborato percorso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4730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269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Bartolucci\Desktop\LOGO AUSL BOLOGNA.jpg"/>
          <p:cNvPicPr/>
          <p:nvPr/>
        </p:nvPicPr>
        <p:blipFill>
          <a:blip r:embed="rId2" cstate="print"/>
          <a:srcRect r="44827"/>
          <a:stretch/>
        </p:blipFill>
        <p:spPr>
          <a:xfrm>
            <a:off x="218388" y="184674"/>
            <a:ext cx="2285640" cy="482400"/>
          </a:xfrm>
          <a:prstGeom prst="rect">
            <a:avLst/>
          </a:prstGeom>
          <a:ln w="9360">
            <a:noFill/>
          </a:ln>
        </p:spPr>
      </p:pic>
      <p:pic>
        <p:nvPicPr>
          <p:cNvPr id="5" name="Picture 2" descr="C:\Documents and Settings\Bartolucci\Desktop\LOGO AUSL BOLOGNA.jpg"/>
          <p:cNvPicPr/>
          <p:nvPr/>
        </p:nvPicPr>
        <p:blipFill>
          <a:blip r:embed="rId2" cstate="print"/>
          <a:srcRect l="56893"/>
          <a:stretch/>
        </p:blipFill>
        <p:spPr>
          <a:xfrm>
            <a:off x="10195041" y="89420"/>
            <a:ext cx="1785600" cy="482400"/>
          </a:xfrm>
          <a:prstGeom prst="rect">
            <a:avLst/>
          </a:prstGeom>
          <a:ln w="9360">
            <a:noFill/>
          </a:ln>
        </p:spPr>
      </p:pic>
      <p:sp>
        <p:nvSpPr>
          <p:cNvPr id="7" name="CustomShape 2">
            <a:extLst>
              <a:ext uri="{FF2B5EF4-FFF2-40B4-BE49-F238E27FC236}">
                <a16:creationId xmlns:a16="http://schemas.microsoft.com/office/drawing/2014/main" id="{EF381497-D2BE-394D-B14B-750E34BC0266}"/>
              </a:ext>
            </a:extLst>
          </p:cNvPr>
          <p:cNvSpPr/>
          <p:nvPr/>
        </p:nvSpPr>
        <p:spPr>
          <a:xfrm>
            <a:off x="3719808" y="5030318"/>
            <a:ext cx="4968552" cy="8567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151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it-IT" sz="135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24C6BAE2-EE20-C740-97F1-21DDDCCC6B0B}"/>
              </a:ext>
            </a:extLst>
          </p:cNvPr>
          <p:cNvSpPr txBox="1">
            <a:spLocks/>
          </p:cNvSpPr>
          <p:nvPr/>
        </p:nvSpPr>
        <p:spPr>
          <a:xfrm>
            <a:off x="2667000" y="738371"/>
            <a:ext cx="6858000" cy="6313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8940DB2-A65C-3D42-A8EB-944544DC7519}"/>
              </a:ext>
            </a:extLst>
          </p:cNvPr>
          <p:cNvSpPr/>
          <p:nvPr/>
        </p:nvSpPr>
        <p:spPr bwMode="auto">
          <a:xfrm>
            <a:off x="0" y="6504866"/>
            <a:ext cx="12192000" cy="359993"/>
          </a:xfrm>
          <a:prstGeom prst="rect">
            <a:avLst/>
          </a:prstGeom>
          <a:solidFill>
            <a:srgbClr val="0188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18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Microsoft YaHei" charset="-122"/>
              <a:cs typeface="+mn-cs"/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3D40553F-61FF-9F49-8BBC-2F4466518B19}"/>
              </a:ext>
            </a:extLst>
          </p:cNvPr>
          <p:cNvSpPr txBox="1">
            <a:spLocks/>
          </p:cNvSpPr>
          <p:nvPr/>
        </p:nvSpPr>
        <p:spPr>
          <a:xfrm>
            <a:off x="2742082" y="265444"/>
            <a:ext cx="6924004" cy="72062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600" b="1" i="0" u="none" strike="noStrike" kern="1200" cap="none" spc="0" normalizeH="0" baseline="0" noProof="0" dirty="0">
                <a:ln>
                  <a:noFill/>
                </a:ln>
                <a:solidFill>
                  <a:srgbClr val="2B9E5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Obiettivi ed azioni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2B9E5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Tavolo metropoliano MMG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E29E5BAF-5270-491B-B5E7-343EB56956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962720"/>
              </p:ext>
            </p:extLst>
          </p:nvPr>
        </p:nvGraphicFramePr>
        <p:xfrm>
          <a:off x="1236617" y="1369698"/>
          <a:ext cx="9022080" cy="48372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2398">
                  <a:extLst>
                    <a:ext uri="{9D8B030D-6E8A-4147-A177-3AD203B41FA5}">
                      <a16:colId xmlns:a16="http://schemas.microsoft.com/office/drawing/2014/main" val="1933618923"/>
                    </a:ext>
                  </a:extLst>
                </a:gridCol>
                <a:gridCol w="2894133">
                  <a:extLst>
                    <a:ext uri="{9D8B030D-6E8A-4147-A177-3AD203B41FA5}">
                      <a16:colId xmlns:a16="http://schemas.microsoft.com/office/drawing/2014/main" val="778987318"/>
                    </a:ext>
                  </a:extLst>
                </a:gridCol>
                <a:gridCol w="3735549">
                  <a:extLst>
                    <a:ext uri="{9D8B030D-6E8A-4147-A177-3AD203B41FA5}">
                      <a16:colId xmlns:a16="http://schemas.microsoft.com/office/drawing/2014/main" val="801310260"/>
                    </a:ext>
                  </a:extLst>
                </a:gridCol>
              </a:tblGrid>
              <a:tr h="51234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</a:rPr>
                        <a:t>OBIETTIVO 5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</a:rPr>
                        <a:t>Revisione dei processi di continuità tra Medicina Generale e Continuità assistenziale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3" marR="62623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554172"/>
                  </a:ext>
                </a:extLst>
              </a:tr>
              <a:tr h="1817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</a:rPr>
                        <a:t>AZIONI 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3" marR="626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</a:rPr>
                        <a:t>STATO AVANZAMENTO 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3" marR="626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</a:rPr>
                        <a:t>INDICATORI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3" marR="62623" marT="0" marB="0"/>
                </a:tc>
                <a:extLst>
                  <a:ext uri="{0D108BD9-81ED-4DB2-BD59-A6C34878D82A}">
                    <a16:rowId xmlns:a16="http://schemas.microsoft.com/office/drawing/2014/main" val="2712612016"/>
                  </a:ext>
                </a:extLst>
              </a:tr>
              <a:tr h="18381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</a:rPr>
                        <a:t>A. ottimizzare e razionalizzare i punti di Continuità Assistenziale al fine di liberare risorse per attività di supporto medico diurno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3" marR="62623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it-IT" sz="1000">
                          <a:effectLst/>
                        </a:rPr>
                        <a:t>Effettuata analisi e valutati ambiti di implementazione informatizzazione, sicurezza ambulatoriale, ampliamento attività ambulatoriale 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23" marR="626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</a:rPr>
                        <a:t>N medici CA incaricati/ medici CA totali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  <a:highlight>
                            <a:srgbClr val="FFFF00"/>
                          </a:highlight>
                        </a:rPr>
                        <a:t>65/101</a:t>
                      </a:r>
                      <a:endParaRPr lang="it-IT" sz="1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3" marR="62623" marT="0" marB="0"/>
                </a:tc>
                <a:extLst>
                  <a:ext uri="{0D108BD9-81ED-4DB2-BD59-A6C34878D82A}">
                    <a16:rowId xmlns:a16="http://schemas.microsoft.com/office/drawing/2014/main" val="2603840954"/>
                  </a:ext>
                </a:extLst>
              </a:tr>
              <a:tr h="23051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</a:rPr>
                        <a:t>B. sperimentare in contesti locali specifici di modelli di coinvolgimento dei medici della continuità assistenziale e dei tirocinanti del Corso triennale in medicina generale al fine di favorire al fine di favorire risposte assistenziali in continuità con ii medici di medicina generale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3" marR="6262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it-IT" sz="1000">
                          <a:effectLst/>
                        </a:rPr>
                        <a:t>In corso di pianificazione incontri con gruppo tecnico 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23" marR="626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effectLst/>
                        </a:rPr>
                        <a:t>Evidenza di un nuovo accordo della continuità assistenziale integrato con i nuclei di cure primarie e con le figure professionali della casa della comunità.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3" marR="62623" marT="0" marB="0"/>
                </a:tc>
                <a:extLst>
                  <a:ext uri="{0D108BD9-81ED-4DB2-BD59-A6C34878D82A}">
                    <a16:rowId xmlns:a16="http://schemas.microsoft.com/office/drawing/2014/main" val="2070508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7625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Bartolucci\Desktop\LOGO AUSL BOLOGNA.jpg"/>
          <p:cNvPicPr/>
          <p:nvPr/>
        </p:nvPicPr>
        <p:blipFill>
          <a:blip r:embed="rId2" cstate="print"/>
          <a:srcRect r="44827"/>
          <a:stretch/>
        </p:blipFill>
        <p:spPr>
          <a:xfrm>
            <a:off x="218388" y="184674"/>
            <a:ext cx="2285640" cy="482400"/>
          </a:xfrm>
          <a:prstGeom prst="rect">
            <a:avLst/>
          </a:prstGeom>
          <a:ln w="9360">
            <a:noFill/>
          </a:ln>
        </p:spPr>
      </p:pic>
      <p:pic>
        <p:nvPicPr>
          <p:cNvPr id="5" name="Picture 2" descr="C:\Documents and Settings\Bartolucci\Desktop\LOGO AUSL BOLOGNA.jpg"/>
          <p:cNvPicPr/>
          <p:nvPr/>
        </p:nvPicPr>
        <p:blipFill>
          <a:blip r:embed="rId2" cstate="print"/>
          <a:srcRect l="56893"/>
          <a:stretch/>
        </p:blipFill>
        <p:spPr>
          <a:xfrm>
            <a:off x="10195041" y="89420"/>
            <a:ext cx="1785600" cy="482400"/>
          </a:xfrm>
          <a:prstGeom prst="rect">
            <a:avLst/>
          </a:prstGeom>
          <a:ln w="9360">
            <a:noFill/>
          </a:ln>
        </p:spPr>
      </p:pic>
      <p:sp>
        <p:nvSpPr>
          <p:cNvPr id="7" name="CustomShape 2">
            <a:extLst>
              <a:ext uri="{FF2B5EF4-FFF2-40B4-BE49-F238E27FC236}">
                <a16:creationId xmlns:a16="http://schemas.microsoft.com/office/drawing/2014/main" id="{EF381497-D2BE-394D-B14B-750E34BC0266}"/>
              </a:ext>
            </a:extLst>
          </p:cNvPr>
          <p:cNvSpPr/>
          <p:nvPr/>
        </p:nvSpPr>
        <p:spPr>
          <a:xfrm>
            <a:off x="3719808" y="5030318"/>
            <a:ext cx="4968552" cy="8567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151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it-IT" sz="135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24C6BAE2-EE20-C740-97F1-21DDDCCC6B0B}"/>
              </a:ext>
            </a:extLst>
          </p:cNvPr>
          <p:cNvSpPr txBox="1">
            <a:spLocks/>
          </p:cNvSpPr>
          <p:nvPr/>
        </p:nvSpPr>
        <p:spPr>
          <a:xfrm>
            <a:off x="2667000" y="738371"/>
            <a:ext cx="6858000" cy="6313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8940DB2-A65C-3D42-A8EB-944544DC7519}"/>
              </a:ext>
            </a:extLst>
          </p:cNvPr>
          <p:cNvSpPr/>
          <p:nvPr/>
        </p:nvSpPr>
        <p:spPr bwMode="auto">
          <a:xfrm>
            <a:off x="0" y="6504866"/>
            <a:ext cx="12192000" cy="359993"/>
          </a:xfrm>
          <a:prstGeom prst="rect">
            <a:avLst/>
          </a:prstGeom>
          <a:solidFill>
            <a:srgbClr val="0188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18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Microsoft YaHei" charset="-122"/>
              <a:cs typeface="+mn-cs"/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3D40553F-61FF-9F49-8BBC-2F4466518B19}"/>
              </a:ext>
            </a:extLst>
          </p:cNvPr>
          <p:cNvSpPr txBox="1">
            <a:spLocks/>
          </p:cNvSpPr>
          <p:nvPr/>
        </p:nvSpPr>
        <p:spPr>
          <a:xfrm>
            <a:off x="2742082" y="265444"/>
            <a:ext cx="6924004" cy="72062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600" b="1" i="0" u="none" strike="noStrike" kern="1200" cap="none" spc="0" normalizeH="0" baseline="0" noProof="0" dirty="0">
                <a:ln>
                  <a:noFill/>
                </a:ln>
                <a:solidFill>
                  <a:srgbClr val="2B9E5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Obiettivi ed azioni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2B9E5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Tavolo metropoliano MMG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BDD02A3F-EBBE-422F-9267-0F5EB818D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585325"/>
              </p:ext>
            </p:extLst>
          </p:nvPr>
        </p:nvGraphicFramePr>
        <p:xfrm>
          <a:off x="870857" y="936626"/>
          <a:ext cx="7535183" cy="25850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8116">
                  <a:extLst>
                    <a:ext uri="{9D8B030D-6E8A-4147-A177-3AD203B41FA5}">
                      <a16:colId xmlns:a16="http://schemas.microsoft.com/office/drawing/2014/main" val="502458767"/>
                    </a:ext>
                  </a:extLst>
                </a:gridCol>
                <a:gridCol w="2417162">
                  <a:extLst>
                    <a:ext uri="{9D8B030D-6E8A-4147-A177-3AD203B41FA5}">
                      <a16:colId xmlns:a16="http://schemas.microsoft.com/office/drawing/2014/main" val="384047806"/>
                    </a:ext>
                  </a:extLst>
                </a:gridCol>
                <a:gridCol w="3119905">
                  <a:extLst>
                    <a:ext uri="{9D8B030D-6E8A-4147-A177-3AD203B41FA5}">
                      <a16:colId xmlns:a16="http://schemas.microsoft.com/office/drawing/2014/main" val="1071453886"/>
                    </a:ext>
                  </a:extLst>
                </a:gridCol>
              </a:tblGrid>
              <a:tr h="49873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OBIETTIVO 6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Favorire la prossimità e  la presa in carico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441743"/>
                  </a:ext>
                </a:extLst>
              </a:tr>
              <a:tr h="180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AZIONI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STATO AVANZAMENTO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INDICATORI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9188551"/>
                  </a:ext>
                </a:extLst>
              </a:tr>
              <a:tr h="19023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favorire accoglienza mediante spazi ambulatoriali con costi agevolati di affitto ed utenze degli ambulatori e studi medici.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it-IT" sz="1100">
                          <a:effectLst/>
                        </a:rPr>
                        <a:t>In corso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Evidenza di ricognizione di spazi agevolati per ospitare medicine di gruppo o medici singoli.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Numero di spazi ambulatoriali messi a disposizione a costi agevolati per nuovi medici / totale degli spazi ambulatoriali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1633502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92F91752-19CC-4D32-8829-605FD61C6C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569025"/>
              </p:ext>
            </p:extLst>
          </p:nvPr>
        </p:nvGraphicFramePr>
        <p:xfrm>
          <a:off x="870856" y="4001293"/>
          <a:ext cx="7663543" cy="15548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2153">
                  <a:extLst>
                    <a:ext uri="{9D8B030D-6E8A-4147-A177-3AD203B41FA5}">
                      <a16:colId xmlns:a16="http://schemas.microsoft.com/office/drawing/2014/main" val="2185021801"/>
                    </a:ext>
                  </a:extLst>
                </a:gridCol>
                <a:gridCol w="2458338">
                  <a:extLst>
                    <a:ext uri="{9D8B030D-6E8A-4147-A177-3AD203B41FA5}">
                      <a16:colId xmlns:a16="http://schemas.microsoft.com/office/drawing/2014/main" val="454461113"/>
                    </a:ext>
                  </a:extLst>
                </a:gridCol>
                <a:gridCol w="3173052">
                  <a:extLst>
                    <a:ext uri="{9D8B030D-6E8A-4147-A177-3AD203B41FA5}">
                      <a16:colId xmlns:a16="http://schemas.microsoft.com/office/drawing/2014/main" val="1926082586"/>
                    </a:ext>
                  </a:extLst>
                </a:gridCol>
              </a:tblGrid>
              <a:tr h="45889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OBIETTIVO 7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Avvicinare il cittadino alla nuova Medicina Generale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885270"/>
                  </a:ext>
                </a:extLst>
              </a:tr>
              <a:tr h="1661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AZIONI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STATO AVANZAMENTO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INDICATORI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2114101"/>
                  </a:ext>
                </a:extLst>
              </a:tr>
              <a:tr h="8720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Elaborazione di Piano di comunicazione che preveda utilizzo di diversi canali per informare e formare i cittadini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it-IT" sz="1100">
                          <a:effectLst/>
                        </a:rPr>
                        <a:t>Effettuati incontri con CCMS dei diversi distretti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Evidenza dell’elaborazione del piano di comunicazione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0514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295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Tabella 68">
            <a:extLst>
              <a:ext uri="{FF2B5EF4-FFF2-40B4-BE49-F238E27FC236}">
                <a16:creationId xmlns:a16="http://schemas.microsoft.com/office/drawing/2014/main" id="{B0C99537-40D8-4201-8A31-C28322D0E0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154485"/>
              </p:ext>
            </p:extLst>
          </p:nvPr>
        </p:nvGraphicFramePr>
        <p:xfrm>
          <a:off x="7607996" y="2013364"/>
          <a:ext cx="4559631" cy="4461831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1295795">
                  <a:extLst>
                    <a:ext uri="{9D8B030D-6E8A-4147-A177-3AD203B41FA5}">
                      <a16:colId xmlns:a16="http://schemas.microsoft.com/office/drawing/2014/main" val="3637274813"/>
                    </a:ext>
                  </a:extLst>
                </a:gridCol>
                <a:gridCol w="695944">
                  <a:extLst>
                    <a:ext uri="{9D8B030D-6E8A-4147-A177-3AD203B41FA5}">
                      <a16:colId xmlns:a16="http://schemas.microsoft.com/office/drawing/2014/main" val="2493257147"/>
                    </a:ext>
                  </a:extLst>
                </a:gridCol>
                <a:gridCol w="901787">
                  <a:extLst>
                    <a:ext uri="{9D8B030D-6E8A-4147-A177-3AD203B41FA5}">
                      <a16:colId xmlns:a16="http://schemas.microsoft.com/office/drawing/2014/main" val="4158050865"/>
                    </a:ext>
                  </a:extLst>
                </a:gridCol>
                <a:gridCol w="754179">
                  <a:extLst>
                    <a:ext uri="{9D8B030D-6E8A-4147-A177-3AD203B41FA5}">
                      <a16:colId xmlns:a16="http://schemas.microsoft.com/office/drawing/2014/main" val="2819223477"/>
                    </a:ext>
                  </a:extLst>
                </a:gridCol>
                <a:gridCol w="911926">
                  <a:extLst>
                    <a:ext uri="{9D8B030D-6E8A-4147-A177-3AD203B41FA5}">
                      <a16:colId xmlns:a16="http://schemas.microsoft.com/office/drawing/2014/main" val="3342356099"/>
                    </a:ext>
                  </a:extLst>
                </a:gridCol>
              </a:tblGrid>
              <a:tr h="313797">
                <a:tc gridSpan="5"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latin typeface="Century Gothic" panose="020B0502020202020204" pitchFamily="34" charset="0"/>
                        </a:rPr>
                        <a:t>MMG SINGOLI (n=74)</a:t>
                      </a:r>
                    </a:p>
                  </a:txBody>
                  <a:tcPr anchor="ctr">
                    <a:solidFill>
                      <a:srgbClr val="33CC33">
                        <a:alpha val="8470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5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latin typeface="Century Gothic" panose="020B0502020202020204" pitchFamily="34" charset="0"/>
                        </a:rPr>
                        <a:t>MMG SINGOLI (n=13)</a:t>
                      </a:r>
                    </a:p>
                  </a:txBody>
                  <a:tcPr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524481"/>
                  </a:ext>
                </a:extLst>
              </a:tr>
              <a:tr h="3137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Localizzazione</a:t>
                      </a:r>
                    </a:p>
                  </a:txBody>
                  <a:tcPr anchor="ctr">
                    <a:solidFill>
                      <a:srgbClr val="33CC3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N° medici</a:t>
                      </a:r>
                    </a:p>
                  </a:txBody>
                  <a:tcPr anchor="ctr">
                    <a:solidFill>
                      <a:srgbClr val="33CC3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Collaboratore di studio</a:t>
                      </a:r>
                    </a:p>
                  </a:txBody>
                  <a:tcPr anchor="ctr">
                    <a:solidFill>
                      <a:srgbClr val="33CC3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Century Gothic" panose="020B0502020202020204" pitchFamily="34" charset="0"/>
                        </a:rPr>
                        <a:t>Infermiere</a:t>
                      </a:r>
                    </a:p>
                  </a:txBody>
                  <a:tcPr anchor="ctr">
                    <a:solidFill>
                      <a:srgbClr val="33CC3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>
                          <a:latin typeface="Century Gothic" panose="020B0502020202020204" pitchFamily="34" charset="0"/>
                        </a:rPr>
                        <a:t>Amb</a:t>
                      </a:r>
                      <a:r>
                        <a:rPr lang="it-IT" sz="1200" dirty="0">
                          <a:latin typeface="Century Gothic" panose="020B0502020202020204" pitchFamily="34" charset="0"/>
                        </a:rPr>
                        <a:t>. Infermieristico AUSL</a:t>
                      </a:r>
                    </a:p>
                  </a:txBody>
                  <a:tcPr anchor="ctr">
                    <a:solidFill>
                      <a:srgbClr val="33CC3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630111"/>
                  </a:ext>
                </a:extLst>
              </a:tr>
              <a:tr h="3137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Borgo Panigale</a:t>
                      </a:r>
                    </a:p>
                  </a:txBody>
                  <a:tcPr anchor="ctr">
                    <a:solidFill>
                      <a:srgbClr val="33CC3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solidFill>
                      <a:srgbClr val="33CC3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solidFill>
                      <a:srgbClr val="33CC3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33CC3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33CC33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055195"/>
                  </a:ext>
                </a:extLst>
              </a:tr>
              <a:tr h="3137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Reno</a:t>
                      </a:r>
                    </a:p>
                  </a:txBody>
                  <a:tcPr anchor="ctr">
                    <a:solidFill>
                      <a:srgbClr val="33CC3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solidFill>
                      <a:srgbClr val="33CC3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solidFill>
                      <a:srgbClr val="33CC3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33CC3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33CC33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205747"/>
                  </a:ext>
                </a:extLst>
              </a:tr>
              <a:tr h="3137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Navile</a:t>
                      </a:r>
                    </a:p>
                  </a:txBody>
                  <a:tcPr anchor="ctr">
                    <a:solidFill>
                      <a:srgbClr val="33CC3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anchor="ctr">
                    <a:solidFill>
                      <a:srgbClr val="33CC3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 (+2 a distanza)</a:t>
                      </a:r>
                    </a:p>
                  </a:txBody>
                  <a:tcPr anchor="ctr">
                    <a:solidFill>
                      <a:srgbClr val="33CC3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33CC3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rgbClr val="33CC33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469222"/>
                  </a:ext>
                </a:extLst>
              </a:tr>
              <a:tr h="3137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San Donato</a:t>
                      </a:r>
                    </a:p>
                  </a:txBody>
                  <a:tcPr anchor="ctr">
                    <a:solidFill>
                      <a:srgbClr val="33CC3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solidFill>
                      <a:srgbClr val="33CC3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 a distanza</a:t>
                      </a:r>
                    </a:p>
                  </a:txBody>
                  <a:tcPr anchor="ctr">
                    <a:solidFill>
                      <a:srgbClr val="33CC3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33CC3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33CC33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694340"/>
                  </a:ext>
                </a:extLst>
              </a:tr>
              <a:tr h="3137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San Vitale</a:t>
                      </a:r>
                    </a:p>
                  </a:txBody>
                  <a:tcPr anchor="ctr">
                    <a:solidFill>
                      <a:srgbClr val="33CC3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anchor="ctr">
                    <a:solidFill>
                      <a:srgbClr val="33CC3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 (+1 a distanza)</a:t>
                      </a:r>
                    </a:p>
                  </a:txBody>
                  <a:tcPr anchor="ctr">
                    <a:solidFill>
                      <a:srgbClr val="33CC3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33CC3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33CC33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121362"/>
                  </a:ext>
                </a:extLst>
              </a:tr>
              <a:tr h="3137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Porto</a:t>
                      </a:r>
                    </a:p>
                  </a:txBody>
                  <a:tcPr anchor="ctr">
                    <a:solidFill>
                      <a:srgbClr val="33CC3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solidFill>
                      <a:srgbClr val="33CC3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solidFill>
                      <a:srgbClr val="33CC3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33CC3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33CC33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130125"/>
                  </a:ext>
                </a:extLst>
              </a:tr>
              <a:tr h="3137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Saragozza</a:t>
                      </a:r>
                    </a:p>
                  </a:txBody>
                  <a:tcPr anchor="ctr">
                    <a:solidFill>
                      <a:srgbClr val="33CC3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anchor="ctr">
                    <a:solidFill>
                      <a:srgbClr val="33CC3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 (+3 a distanza)</a:t>
                      </a:r>
                    </a:p>
                  </a:txBody>
                  <a:tcPr anchor="ctr">
                    <a:solidFill>
                      <a:srgbClr val="33CC3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33CC3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rgbClr val="33CC33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715926"/>
                  </a:ext>
                </a:extLst>
              </a:tr>
              <a:tr h="3137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Santo Stefano</a:t>
                      </a:r>
                    </a:p>
                  </a:txBody>
                  <a:tcPr anchor="ctr">
                    <a:solidFill>
                      <a:srgbClr val="33CC3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anchor="ctr">
                    <a:solidFill>
                      <a:srgbClr val="33CC3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 (+4 a distanza)</a:t>
                      </a:r>
                    </a:p>
                  </a:txBody>
                  <a:tcPr anchor="ctr">
                    <a:solidFill>
                      <a:srgbClr val="33CC3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33CC3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33CC33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825898"/>
                  </a:ext>
                </a:extLst>
              </a:tr>
              <a:tr h="3137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Savena</a:t>
                      </a:r>
                    </a:p>
                  </a:txBody>
                  <a:tcPr anchor="ctr">
                    <a:solidFill>
                      <a:srgbClr val="33CC3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anchor="ctr">
                    <a:solidFill>
                      <a:srgbClr val="33CC3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 (+1 a distanza)</a:t>
                      </a:r>
                    </a:p>
                  </a:txBody>
                  <a:tcPr anchor="ctr">
                    <a:solidFill>
                      <a:srgbClr val="33CC3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33CC3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33CC33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127848"/>
                  </a:ext>
                </a:extLst>
              </a:tr>
            </a:tbl>
          </a:graphicData>
        </a:graphic>
      </p:graphicFrame>
      <p:pic>
        <p:nvPicPr>
          <p:cNvPr id="51" name="Immagine 50">
            <a:extLst>
              <a:ext uri="{FF2B5EF4-FFF2-40B4-BE49-F238E27FC236}">
                <a16:creationId xmlns:a16="http://schemas.microsoft.com/office/drawing/2014/main" id="{11D7E8CB-4B11-4F6B-BC05-743CC32B59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808" y="-17591"/>
            <a:ext cx="5362575" cy="619125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985AFDB-608B-46F4-A438-2F8D58B100C8}"/>
              </a:ext>
            </a:extLst>
          </p:cNvPr>
          <p:cNvSpPr txBox="1"/>
          <p:nvPr/>
        </p:nvSpPr>
        <p:spPr>
          <a:xfrm>
            <a:off x="8738796" y="975172"/>
            <a:ext cx="331479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500" dirty="0"/>
              <a:t>38 forme di associazionismo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500" dirty="0"/>
              <a:t>74 medici singoli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500" dirty="0"/>
              <a:t>5 con incarico provvisorio, di cui nessuno in gruppo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5F1811B-F603-3E48-88D6-807B0D5EAAA8}"/>
              </a:ext>
            </a:extLst>
          </p:cNvPr>
          <p:cNvSpPr/>
          <p:nvPr/>
        </p:nvSpPr>
        <p:spPr bwMode="auto">
          <a:xfrm>
            <a:off x="0" y="6498007"/>
            <a:ext cx="12192000" cy="359993"/>
          </a:xfrm>
          <a:prstGeom prst="rect">
            <a:avLst/>
          </a:prstGeom>
          <a:solidFill>
            <a:srgbClr val="3867B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dirty="0">
              <a:solidFill>
                <a:srgbClr val="3867B8"/>
              </a:solidFill>
              <a:highlight>
                <a:srgbClr val="315CA5"/>
              </a:highlight>
              <a:latin typeface="Arial" charset="0"/>
              <a:ea typeface="Microsoft YaHei" charset="-122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D10D77F-9800-D848-A0A5-E89A411B7B81}"/>
              </a:ext>
            </a:extLst>
          </p:cNvPr>
          <p:cNvPicPr/>
          <p:nvPr/>
        </p:nvPicPr>
        <p:blipFill>
          <a:blip r:embed="rId3" cstate="print"/>
          <a:srcRect r="44827"/>
          <a:stretch/>
        </p:blipFill>
        <p:spPr>
          <a:xfrm>
            <a:off x="63499" y="11737"/>
            <a:ext cx="2285640" cy="482400"/>
          </a:xfrm>
          <a:prstGeom prst="rect">
            <a:avLst/>
          </a:prstGeom>
          <a:ln w="9360">
            <a:noFill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67A4499-65B6-A746-90DD-84747001D375}"/>
              </a:ext>
            </a:extLst>
          </p:cNvPr>
          <p:cNvPicPr/>
          <p:nvPr/>
        </p:nvPicPr>
        <p:blipFill>
          <a:blip r:embed="rId3" cstate="print"/>
          <a:srcRect l="56893"/>
          <a:stretch/>
        </p:blipFill>
        <p:spPr>
          <a:xfrm>
            <a:off x="10342901" y="11737"/>
            <a:ext cx="1785600" cy="482400"/>
          </a:xfrm>
          <a:prstGeom prst="rect">
            <a:avLst/>
          </a:prstGeom>
          <a:ln w="9360"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E093D65-C781-4DBB-8AAA-BCFA8A01C4B3}"/>
              </a:ext>
            </a:extLst>
          </p:cNvPr>
          <p:cNvSpPr txBox="1"/>
          <p:nvPr/>
        </p:nvSpPr>
        <p:spPr>
          <a:xfrm>
            <a:off x="2712338" y="1657622"/>
            <a:ext cx="452582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dirty="0"/>
              <a:t>G3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F49AC55-3E1D-4AEE-B7C0-C359262CB50F}"/>
              </a:ext>
            </a:extLst>
          </p:cNvPr>
          <p:cNvSpPr txBox="1"/>
          <p:nvPr/>
        </p:nvSpPr>
        <p:spPr>
          <a:xfrm>
            <a:off x="2509766" y="2001400"/>
            <a:ext cx="647448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G4 </a:t>
            </a:r>
            <a:r>
              <a:rPr lang="it-IT" sz="1400" dirty="0">
                <a:solidFill>
                  <a:srgbClr val="FF0000"/>
                </a:solidFill>
                <a:sym typeface="Wingdings 2" panose="05020102010507070707" pitchFamily="18" charset="2"/>
              </a:rPr>
              <a:t></a:t>
            </a:r>
            <a:endParaRPr lang="it-IT" sz="1400" b="1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51DB841-B5D8-44FB-B6E2-C9B03FF36B7B}"/>
              </a:ext>
            </a:extLst>
          </p:cNvPr>
          <p:cNvSpPr txBox="1"/>
          <p:nvPr/>
        </p:nvSpPr>
        <p:spPr>
          <a:xfrm>
            <a:off x="4951233" y="1148452"/>
            <a:ext cx="647448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dirty="0"/>
              <a:t>G3 </a:t>
            </a:r>
            <a:r>
              <a:rPr lang="it-IT" dirty="0">
                <a:solidFill>
                  <a:srgbClr val="FF0000"/>
                </a:solidFill>
                <a:sym typeface="Wingdings 2" panose="05020102010507070707" pitchFamily="18" charset="2"/>
              </a:rPr>
              <a:t>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765065C-4026-4B53-9E6D-CC8308ED20D2}"/>
              </a:ext>
            </a:extLst>
          </p:cNvPr>
          <p:cNvSpPr txBox="1"/>
          <p:nvPr/>
        </p:nvSpPr>
        <p:spPr>
          <a:xfrm>
            <a:off x="4634321" y="1503733"/>
            <a:ext cx="647448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dirty="0"/>
              <a:t>G3 </a:t>
            </a:r>
            <a:r>
              <a:rPr lang="it-IT" dirty="0">
                <a:solidFill>
                  <a:srgbClr val="FF0000"/>
                </a:solidFill>
                <a:sym typeface="Wingdings 2" panose="05020102010507070707" pitchFamily="18" charset="2"/>
              </a:rPr>
              <a:t>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D9942E6-E3CA-4AD5-B0B8-BF458A144ACC}"/>
              </a:ext>
            </a:extLst>
          </p:cNvPr>
          <p:cNvSpPr txBox="1"/>
          <p:nvPr/>
        </p:nvSpPr>
        <p:spPr>
          <a:xfrm>
            <a:off x="5341530" y="1513554"/>
            <a:ext cx="647448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G4 </a:t>
            </a:r>
            <a:r>
              <a:rPr lang="it-IT" sz="1400" dirty="0">
                <a:solidFill>
                  <a:srgbClr val="FF00FF"/>
                </a:solidFill>
                <a:sym typeface="Wingdings 2" panose="05020102010507070707" pitchFamily="18" charset="2"/>
              </a:rPr>
              <a:t></a:t>
            </a:r>
            <a:endParaRPr lang="it-IT" sz="1400" b="1" dirty="0">
              <a:solidFill>
                <a:srgbClr val="FF00FF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3D9346B-F558-4237-AFF6-47C94A7A9926}"/>
              </a:ext>
            </a:extLst>
          </p:cNvPr>
          <p:cNvSpPr txBox="1"/>
          <p:nvPr/>
        </p:nvSpPr>
        <p:spPr>
          <a:xfrm>
            <a:off x="2659522" y="1313151"/>
            <a:ext cx="647448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dirty="0"/>
              <a:t>G3 </a:t>
            </a:r>
            <a:r>
              <a:rPr lang="it-IT" dirty="0">
                <a:solidFill>
                  <a:srgbClr val="FF0000"/>
                </a:solidFill>
                <a:sym typeface="Wingdings 2" panose="05020102010507070707" pitchFamily="18" charset="2"/>
              </a:rPr>
              <a:t>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3025803-8339-4BF4-942F-798B1D0AC983}"/>
              </a:ext>
            </a:extLst>
          </p:cNvPr>
          <p:cNvSpPr txBox="1"/>
          <p:nvPr/>
        </p:nvSpPr>
        <p:spPr>
          <a:xfrm>
            <a:off x="184905" y="2078346"/>
            <a:ext cx="1827169" cy="46166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/>
              <a:t>Presenza di </a:t>
            </a:r>
            <a:r>
              <a:rPr lang="it-IT" sz="1200" dirty="0" err="1"/>
              <a:t>amb</a:t>
            </a:r>
            <a:r>
              <a:rPr lang="it-IT" sz="1200" dirty="0"/>
              <a:t>. Infermieristico AUSL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7AB73BB-6FD2-423A-A351-C2A489D1348C}"/>
              </a:ext>
            </a:extLst>
          </p:cNvPr>
          <p:cNvSpPr txBox="1"/>
          <p:nvPr/>
        </p:nvSpPr>
        <p:spPr>
          <a:xfrm>
            <a:off x="184904" y="683764"/>
            <a:ext cx="1827170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dirty="0">
                <a:solidFill>
                  <a:srgbClr val="FF0000"/>
                </a:solidFill>
                <a:sym typeface="Wingdings 2" panose="05020102010507070707" pitchFamily="18" charset="2"/>
              </a:rPr>
              <a:t></a:t>
            </a:r>
            <a:r>
              <a:rPr lang="it-IT" sz="1200" dirty="0">
                <a:solidFill>
                  <a:srgbClr val="FF0000"/>
                </a:solidFill>
                <a:sym typeface="Wingdings 2" panose="05020102010507070707" pitchFamily="18" charset="2"/>
              </a:rPr>
              <a:t> </a:t>
            </a:r>
            <a:r>
              <a:rPr lang="it-IT" sz="1200" b="0" dirty="0">
                <a:sym typeface="Wingdings 2" panose="05020102010507070707" pitchFamily="18" charset="2"/>
              </a:rPr>
              <a:t>Collaboratore di studio</a:t>
            </a:r>
            <a:endParaRPr lang="it-IT" sz="1200" dirty="0">
              <a:solidFill>
                <a:srgbClr val="FF0000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D7B1ABA-0842-4E08-B610-3513D5338FE7}"/>
              </a:ext>
            </a:extLst>
          </p:cNvPr>
          <p:cNvSpPr txBox="1"/>
          <p:nvPr/>
        </p:nvSpPr>
        <p:spPr>
          <a:xfrm>
            <a:off x="184904" y="1670422"/>
            <a:ext cx="1827170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sz="1400" b="0" dirty="0">
                <a:solidFill>
                  <a:srgbClr val="0000FF"/>
                </a:solidFill>
                <a:sym typeface="Wingdings 2" panose="05020102010507070707" pitchFamily="18" charset="2"/>
              </a:rPr>
              <a:t></a:t>
            </a:r>
            <a:r>
              <a:rPr lang="it-IT" sz="1200" dirty="0">
                <a:solidFill>
                  <a:srgbClr val="FF0000"/>
                </a:solidFill>
                <a:sym typeface="Wingdings 2" panose="05020102010507070707" pitchFamily="18" charset="2"/>
              </a:rPr>
              <a:t> </a:t>
            </a:r>
            <a:r>
              <a:rPr lang="it-IT" sz="1200" b="0" dirty="0">
                <a:sym typeface="Wingdings 2" panose="05020102010507070707" pitchFamily="18" charset="2"/>
              </a:rPr>
              <a:t>Infermiere</a:t>
            </a:r>
            <a:endParaRPr lang="it-IT" sz="1200" dirty="0">
              <a:solidFill>
                <a:srgbClr val="FF0000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77B288D-5266-4C6E-95E7-BFAEB6550280}"/>
              </a:ext>
            </a:extLst>
          </p:cNvPr>
          <p:cNvSpPr txBox="1"/>
          <p:nvPr/>
        </p:nvSpPr>
        <p:spPr>
          <a:xfrm>
            <a:off x="184904" y="1078590"/>
            <a:ext cx="1827170" cy="49244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dirty="0">
                <a:solidFill>
                  <a:srgbClr val="FF00FF"/>
                </a:solidFill>
                <a:sym typeface="Wingdings 2" panose="05020102010507070707" pitchFamily="18" charset="2"/>
              </a:rPr>
              <a:t></a:t>
            </a:r>
            <a:r>
              <a:rPr lang="it-IT" sz="1200" dirty="0">
                <a:solidFill>
                  <a:srgbClr val="FF0000"/>
                </a:solidFill>
                <a:sym typeface="Wingdings 2" panose="05020102010507070707" pitchFamily="18" charset="2"/>
              </a:rPr>
              <a:t> </a:t>
            </a:r>
            <a:r>
              <a:rPr lang="it-IT" sz="1200" b="0" dirty="0">
                <a:sym typeface="Wingdings 2" panose="05020102010507070707" pitchFamily="18" charset="2"/>
              </a:rPr>
              <a:t>Collaboratore di studio solo per alcuni MMG</a:t>
            </a:r>
            <a:endParaRPr lang="it-IT" sz="1200" dirty="0">
              <a:solidFill>
                <a:srgbClr val="FF0000"/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093356C-19AB-4AED-A4E0-AC3A018DAB1C}"/>
              </a:ext>
            </a:extLst>
          </p:cNvPr>
          <p:cNvSpPr txBox="1"/>
          <p:nvPr/>
        </p:nvSpPr>
        <p:spPr>
          <a:xfrm>
            <a:off x="5402858" y="2123854"/>
            <a:ext cx="647448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G5 </a:t>
            </a:r>
            <a:r>
              <a:rPr lang="it-IT" sz="1400" dirty="0">
                <a:solidFill>
                  <a:srgbClr val="FF00FF"/>
                </a:solidFill>
                <a:sym typeface="Wingdings 2" panose="05020102010507070707" pitchFamily="18" charset="2"/>
              </a:rPr>
              <a:t></a:t>
            </a:r>
            <a:endParaRPr lang="it-IT" sz="1400" b="1" dirty="0">
              <a:solidFill>
                <a:srgbClr val="FF00FF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A917D61-67B1-45FE-AA18-D12F5EBA5B89}"/>
              </a:ext>
            </a:extLst>
          </p:cNvPr>
          <p:cNvSpPr txBox="1"/>
          <p:nvPr/>
        </p:nvSpPr>
        <p:spPr>
          <a:xfrm>
            <a:off x="4725850" y="2087852"/>
            <a:ext cx="647448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G7 </a:t>
            </a:r>
            <a:r>
              <a:rPr lang="it-IT" sz="1400" dirty="0">
                <a:solidFill>
                  <a:srgbClr val="FF0000"/>
                </a:solidFill>
                <a:sym typeface="Wingdings 2" panose="05020102010507070707" pitchFamily="18" charset="2"/>
              </a:rPr>
              <a:t></a:t>
            </a:r>
            <a:endParaRPr lang="it-IT" sz="1400" b="1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549A90B-0A07-429B-ADF0-C6C4B8500A73}"/>
              </a:ext>
            </a:extLst>
          </p:cNvPr>
          <p:cNvSpPr txBox="1"/>
          <p:nvPr/>
        </p:nvSpPr>
        <p:spPr>
          <a:xfrm>
            <a:off x="5649391" y="1194299"/>
            <a:ext cx="850171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dirty="0"/>
              <a:t>G7 </a:t>
            </a:r>
            <a:r>
              <a:rPr lang="it-IT" dirty="0">
                <a:solidFill>
                  <a:srgbClr val="FF0000"/>
                </a:solidFill>
                <a:sym typeface="Wingdings 2" panose="05020102010507070707" pitchFamily="18" charset="2"/>
              </a:rPr>
              <a:t> </a:t>
            </a:r>
            <a:r>
              <a:rPr lang="it-IT" sz="1400" b="0" dirty="0">
                <a:solidFill>
                  <a:srgbClr val="0000FF"/>
                </a:solidFill>
                <a:sym typeface="Wingdings 2" panose="05020102010507070707" pitchFamily="18" charset="2"/>
              </a:rPr>
              <a:t>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CDA2DD5-F6B3-435B-95CE-A72A1D2F1420}"/>
              </a:ext>
            </a:extLst>
          </p:cNvPr>
          <p:cNvSpPr txBox="1"/>
          <p:nvPr/>
        </p:nvSpPr>
        <p:spPr>
          <a:xfrm>
            <a:off x="4459454" y="2774032"/>
            <a:ext cx="647448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G4 </a:t>
            </a:r>
            <a:r>
              <a:rPr lang="it-IT" sz="1400" dirty="0">
                <a:solidFill>
                  <a:srgbClr val="FF00FF"/>
                </a:solidFill>
                <a:sym typeface="Wingdings 2" panose="05020102010507070707" pitchFamily="18" charset="2"/>
              </a:rPr>
              <a:t></a:t>
            </a:r>
            <a:endParaRPr lang="it-IT" sz="1400" b="1" dirty="0">
              <a:solidFill>
                <a:srgbClr val="FF00FF"/>
              </a:solidFill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2B46A5E5-C2BF-4717-AF67-745317059257}"/>
              </a:ext>
            </a:extLst>
          </p:cNvPr>
          <p:cNvSpPr txBox="1"/>
          <p:nvPr/>
        </p:nvSpPr>
        <p:spPr>
          <a:xfrm>
            <a:off x="5154684" y="3032715"/>
            <a:ext cx="452582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dirty="0"/>
              <a:t>G5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A6410100-D2F4-470B-838F-B3A4ECB46F6D}"/>
              </a:ext>
            </a:extLst>
          </p:cNvPr>
          <p:cNvSpPr txBox="1"/>
          <p:nvPr/>
        </p:nvSpPr>
        <p:spPr>
          <a:xfrm>
            <a:off x="4437885" y="3453695"/>
            <a:ext cx="647448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dirty="0"/>
              <a:t>G6 </a:t>
            </a:r>
            <a:r>
              <a:rPr lang="it-IT" dirty="0">
                <a:solidFill>
                  <a:srgbClr val="FF0000"/>
                </a:solidFill>
                <a:sym typeface="Wingdings 2" panose="05020102010507070707" pitchFamily="18" charset="2"/>
              </a:rPr>
              <a:t>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99B2D1BA-F5BA-4C2C-B2C0-18EF46512784}"/>
              </a:ext>
            </a:extLst>
          </p:cNvPr>
          <p:cNvSpPr txBox="1"/>
          <p:nvPr/>
        </p:nvSpPr>
        <p:spPr>
          <a:xfrm>
            <a:off x="3079711" y="3096139"/>
            <a:ext cx="647448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dirty="0"/>
              <a:t>G3 </a:t>
            </a:r>
            <a:r>
              <a:rPr lang="it-IT" dirty="0">
                <a:solidFill>
                  <a:srgbClr val="FF0000"/>
                </a:solidFill>
                <a:sym typeface="Wingdings 2" panose="05020102010507070707" pitchFamily="18" charset="2"/>
              </a:rPr>
              <a:t>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E6C120B-9587-42B7-9C6C-687E8E5C66E2}"/>
              </a:ext>
            </a:extLst>
          </p:cNvPr>
          <p:cNvSpPr txBox="1"/>
          <p:nvPr/>
        </p:nvSpPr>
        <p:spPr>
          <a:xfrm>
            <a:off x="2942100" y="2762191"/>
            <a:ext cx="647448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dirty="0"/>
              <a:t>G3 </a:t>
            </a:r>
            <a:r>
              <a:rPr lang="it-IT" dirty="0">
                <a:solidFill>
                  <a:srgbClr val="FF0000"/>
                </a:solidFill>
                <a:sym typeface="Wingdings 2" panose="05020102010507070707" pitchFamily="18" charset="2"/>
              </a:rPr>
              <a:t>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E374C113-6094-40FC-8E29-95B543CD3E52}"/>
              </a:ext>
            </a:extLst>
          </p:cNvPr>
          <p:cNvSpPr txBox="1"/>
          <p:nvPr/>
        </p:nvSpPr>
        <p:spPr>
          <a:xfrm>
            <a:off x="3733127" y="3007016"/>
            <a:ext cx="647448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G3 </a:t>
            </a:r>
            <a:r>
              <a:rPr lang="it-IT" sz="1400" dirty="0">
                <a:solidFill>
                  <a:srgbClr val="FF0000"/>
                </a:solidFill>
                <a:sym typeface="Wingdings 2" panose="05020102010507070707" pitchFamily="18" charset="2"/>
              </a:rPr>
              <a:t></a:t>
            </a:r>
            <a:endParaRPr lang="it-IT" sz="1400" b="1" dirty="0">
              <a:solidFill>
                <a:srgbClr val="FF00FF"/>
              </a:solidFill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B20BED50-F996-4ADB-8DE6-1D151427C744}"/>
              </a:ext>
            </a:extLst>
          </p:cNvPr>
          <p:cNvSpPr txBox="1"/>
          <p:nvPr/>
        </p:nvSpPr>
        <p:spPr>
          <a:xfrm>
            <a:off x="3620448" y="2699239"/>
            <a:ext cx="796582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G10 </a:t>
            </a:r>
            <a:r>
              <a:rPr lang="it-IT" sz="1400" dirty="0">
                <a:solidFill>
                  <a:srgbClr val="FF00FF"/>
                </a:solidFill>
                <a:sym typeface="Wingdings 2" panose="05020102010507070707" pitchFamily="18" charset="2"/>
              </a:rPr>
              <a:t></a:t>
            </a:r>
            <a:endParaRPr lang="it-IT" sz="1400" b="1" dirty="0">
              <a:solidFill>
                <a:srgbClr val="FF00FF"/>
              </a:solidFill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2903FA18-C409-4894-8AB0-1AB02E2ACBBC}"/>
              </a:ext>
            </a:extLst>
          </p:cNvPr>
          <p:cNvSpPr txBox="1"/>
          <p:nvPr/>
        </p:nvSpPr>
        <p:spPr>
          <a:xfrm>
            <a:off x="6652344" y="1769148"/>
            <a:ext cx="647448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G3 </a:t>
            </a:r>
            <a:r>
              <a:rPr lang="it-IT" sz="1400" dirty="0">
                <a:solidFill>
                  <a:srgbClr val="FF00FF"/>
                </a:solidFill>
                <a:sym typeface="Wingdings 2" panose="05020102010507070707" pitchFamily="18" charset="2"/>
              </a:rPr>
              <a:t></a:t>
            </a:r>
            <a:endParaRPr lang="it-IT" sz="1400" b="1" dirty="0">
              <a:solidFill>
                <a:srgbClr val="FF00FF"/>
              </a:solidFill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16757201-9EC2-43CF-8E33-1E4B4CAD0FF5}"/>
              </a:ext>
            </a:extLst>
          </p:cNvPr>
          <p:cNvSpPr txBox="1"/>
          <p:nvPr/>
        </p:nvSpPr>
        <p:spPr>
          <a:xfrm>
            <a:off x="6920598" y="2061818"/>
            <a:ext cx="647448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G6 </a:t>
            </a:r>
            <a:r>
              <a:rPr lang="it-IT" sz="1400" dirty="0">
                <a:solidFill>
                  <a:srgbClr val="FF00FF"/>
                </a:solidFill>
                <a:sym typeface="Wingdings 2" panose="05020102010507070707" pitchFamily="18" charset="2"/>
              </a:rPr>
              <a:t></a:t>
            </a:r>
            <a:endParaRPr lang="it-IT" sz="1400" b="1" dirty="0">
              <a:solidFill>
                <a:srgbClr val="FF00FF"/>
              </a:solidFill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67C2508D-0CB8-4315-B31C-E5A872B0F9FB}"/>
              </a:ext>
            </a:extLst>
          </p:cNvPr>
          <p:cNvSpPr txBox="1"/>
          <p:nvPr/>
        </p:nvSpPr>
        <p:spPr>
          <a:xfrm>
            <a:off x="6233200" y="2075464"/>
            <a:ext cx="647448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G5 </a:t>
            </a:r>
            <a:r>
              <a:rPr lang="it-IT" sz="1400" dirty="0">
                <a:solidFill>
                  <a:srgbClr val="FF0000"/>
                </a:solidFill>
                <a:sym typeface="Wingdings 2" panose="05020102010507070707" pitchFamily="18" charset="2"/>
              </a:rPr>
              <a:t></a:t>
            </a:r>
            <a:endParaRPr lang="it-IT" sz="1400" b="1" dirty="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F66A7C24-774B-456B-B8E1-0AA99FE2B0D8}"/>
              </a:ext>
            </a:extLst>
          </p:cNvPr>
          <p:cNvSpPr txBox="1"/>
          <p:nvPr/>
        </p:nvSpPr>
        <p:spPr>
          <a:xfrm>
            <a:off x="6175910" y="2907164"/>
            <a:ext cx="647448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dirty="0"/>
              <a:t>G3 </a:t>
            </a:r>
            <a:r>
              <a:rPr lang="it-IT" dirty="0">
                <a:solidFill>
                  <a:srgbClr val="FF0000"/>
                </a:solidFill>
                <a:sym typeface="Wingdings 2" panose="05020102010507070707" pitchFamily="18" charset="2"/>
              </a:rPr>
              <a:t>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0D03882E-B2AA-4141-98A0-4319E987A788}"/>
              </a:ext>
            </a:extLst>
          </p:cNvPr>
          <p:cNvSpPr txBox="1"/>
          <p:nvPr/>
        </p:nvSpPr>
        <p:spPr>
          <a:xfrm>
            <a:off x="6902867" y="3186603"/>
            <a:ext cx="647448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dirty="0"/>
              <a:t>G4 </a:t>
            </a:r>
            <a:r>
              <a:rPr lang="it-IT" dirty="0">
                <a:solidFill>
                  <a:srgbClr val="FF0000"/>
                </a:solidFill>
                <a:sym typeface="Wingdings 2" panose="05020102010507070707" pitchFamily="18" charset="2"/>
              </a:rPr>
              <a:t>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0AB6DE21-E846-4AD7-B1D8-6898BACFF271}"/>
              </a:ext>
            </a:extLst>
          </p:cNvPr>
          <p:cNvSpPr txBox="1"/>
          <p:nvPr/>
        </p:nvSpPr>
        <p:spPr>
          <a:xfrm>
            <a:off x="6874285" y="2860980"/>
            <a:ext cx="647448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G8 </a:t>
            </a:r>
            <a:r>
              <a:rPr lang="it-IT" sz="1400" dirty="0">
                <a:solidFill>
                  <a:srgbClr val="FF00FF"/>
                </a:solidFill>
                <a:sym typeface="Wingdings 2" panose="05020102010507070707" pitchFamily="18" charset="2"/>
              </a:rPr>
              <a:t></a:t>
            </a:r>
            <a:endParaRPr lang="it-IT" sz="1400" b="1" dirty="0">
              <a:solidFill>
                <a:srgbClr val="FF00FF"/>
              </a:solidFill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E58A31A2-C431-401A-9A5C-717F0459444D}"/>
              </a:ext>
            </a:extLst>
          </p:cNvPr>
          <p:cNvSpPr txBox="1"/>
          <p:nvPr/>
        </p:nvSpPr>
        <p:spPr>
          <a:xfrm>
            <a:off x="4902696" y="4012260"/>
            <a:ext cx="850171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dirty="0"/>
              <a:t>G6 </a:t>
            </a:r>
            <a:r>
              <a:rPr lang="it-IT" dirty="0">
                <a:solidFill>
                  <a:srgbClr val="FF0000"/>
                </a:solidFill>
                <a:sym typeface="Wingdings 2" panose="05020102010507070707" pitchFamily="18" charset="2"/>
              </a:rPr>
              <a:t> </a:t>
            </a:r>
            <a:r>
              <a:rPr lang="it-IT" sz="1400" b="0" dirty="0">
                <a:solidFill>
                  <a:srgbClr val="0000FF"/>
                </a:solidFill>
                <a:sym typeface="Wingdings 2" panose="05020102010507070707" pitchFamily="18" charset="2"/>
              </a:rPr>
              <a:t>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C927A315-0B84-4498-824D-BF0C11E20F21}"/>
              </a:ext>
            </a:extLst>
          </p:cNvPr>
          <p:cNvSpPr txBox="1"/>
          <p:nvPr/>
        </p:nvSpPr>
        <p:spPr>
          <a:xfrm>
            <a:off x="4630216" y="5117262"/>
            <a:ext cx="647448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G5 </a:t>
            </a:r>
            <a:r>
              <a:rPr lang="it-IT" sz="1400" dirty="0">
                <a:solidFill>
                  <a:srgbClr val="FF00FF"/>
                </a:solidFill>
                <a:sym typeface="Wingdings 2" panose="05020102010507070707" pitchFamily="18" charset="2"/>
              </a:rPr>
              <a:t></a:t>
            </a:r>
            <a:endParaRPr lang="it-IT" sz="1400" b="1" dirty="0">
              <a:solidFill>
                <a:srgbClr val="FF00FF"/>
              </a:solidFill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145EF2FD-2BA4-4F53-A33C-62A8609AC033}"/>
              </a:ext>
            </a:extLst>
          </p:cNvPr>
          <p:cNvSpPr txBox="1"/>
          <p:nvPr/>
        </p:nvSpPr>
        <p:spPr>
          <a:xfrm>
            <a:off x="5281769" y="3659876"/>
            <a:ext cx="647448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G5 </a:t>
            </a:r>
            <a:r>
              <a:rPr lang="it-IT" sz="1400" dirty="0">
                <a:solidFill>
                  <a:srgbClr val="FF00FF"/>
                </a:solidFill>
                <a:sym typeface="Wingdings 2" panose="05020102010507070707" pitchFamily="18" charset="2"/>
              </a:rPr>
              <a:t></a:t>
            </a:r>
            <a:endParaRPr lang="it-IT" sz="1400" b="1" dirty="0">
              <a:solidFill>
                <a:srgbClr val="FF00FF"/>
              </a:solidFill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F472D3EE-5D9D-431F-A38D-AFFE1E172436}"/>
              </a:ext>
            </a:extLst>
          </p:cNvPr>
          <p:cNvSpPr txBox="1"/>
          <p:nvPr/>
        </p:nvSpPr>
        <p:spPr>
          <a:xfrm>
            <a:off x="4260647" y="5441610"/>
            <a:ext cx="647448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G4 </a:t>
            </a:r>
            <a:r>
              <a:rPr lang="it-IT" sz="1400" dirty="0">
                <a:solidFill>
                  <a:srgbClr val="FF00FF"/>
                </a:solidFill>
                <a:sym typeface="Wingdings 2" panose="05020102010507070707" pitchFamily="18" charset="2"/>
              </a:rPr>
              <a:t></a:t>
            </a:r>
            <a:endParaRPr lang="it-IT" sz="1400" b="1" dirty="0">
              <a:solidFill>
                <a:srgbClr val="FF00FF"/>
              </a:solidFill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009053B8-11C6-4A4F-BF00-7C51A5F44892}"/>
              </a:ext>
            </a:extLst>
          </p:cNvPr>
          <p:cNvSpPr txBox="1"/>
          <p:nvPr/>
        </p:nvSpPr>
        <p:spPr>
          <a:xfrm>
            <a:off x="3695015" y="4680654"/>
            <a:ext cx="647448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G3 </a:t>
            </a:r>
            <a:r>
              <a:rPr lang="it-IT" sz="1400" dirty="0">
                <a:solidFill>
                  <a:srgbClr val="FF00FF"/>
                </a:solidFill>
                <a:sym typeface="Wingdings 2" panose="05020102010507070707" pitchFamily="18" charset="2"/>
              </a:rPr>
              <a:t></a:t>
            </a:r>
            <a:endParaRPr lang="it-IT" sz="1400" b="1" dirty="0">
              <a:solidFill>
                <a:srgbClr val="FF00FF"/>
              </a:solidFill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E80AAF72-C136-4CA2-A170-F7A87D52C64A}"/>
              </a:ext>
            </a:extLst>
          </p:cNvPr>
          <p:cNvSpPr txBox="1"/>
          <p:nvPr/>
        </p:nvSpPr>
        <p:spPr>
          <a:xfrm>
            <a:off x="3769582" y="4330789"/>
            <a:ext cx="647448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G8 </a:t>
            </a:r>
            <a:r>
              <a:rPr lang="it-IT" sz="1400" dirty="0">
                <a:solidFill>
                  <a:srgbClr val="FF00FF"/>
                </a:solidFill>
                <a:sym typeface="Wingdings 2" panose="05020102010507070707" pitchFamily="18" charset="2"/>
              </a:rPr>
              <a:t></a:t>
            </a:r>
            <a:endParaRPr lang="it-IT" sz="1400" b="1" dirty="0">
              <a:solidFill>
                <a:srgbClr val="FF00FF"/>
              </a:solidFill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30257156-48E3-4CB1-951C-B4F9DA82885A}"/>
              </a:ext>
            </a:extLst>
          </p:cNvPr>
          <p:cNvSpPr txBox="1"/>
          <p:nvPr/>
        </p:nvSpPr>
        <p:spPr>
          <a:xfrm>
            <a:off x="3855448" y="3974783"/>
            <a:ext cx="647448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G2 </a:t>
            </a:r>
            <a:r>
              <a:rPr lang="it-IT" sz="1400" dirty="0">
                <a:solidFill>
                  <a:srgbClr val="FF00FF"/>
                </a:solidFill>
                <a:sym typeface="Wingdings 2" panose="05020102010507070707" pitchFamily="18" charset="2"/>
              </a:rPr>
              <a:t></a:t>
            </a:r>
            <a:endParaRPr lang="it-IT" sz="1400" b="1" dirty="0">
              <a:solidFill>
                <a:srgbClr val="FF00FF"/>
              </a:solidFill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62830337-479C-4E0F-9EF9-29BDA7613C55}"/>
              </a:ext>
            </a:extLst>
          </p:cNvPr>
          <p:cNvSpPr txBox="1"/>
          <p:nvPr/>
        </p:nvSpPr>
        <p:spPr>
          <a:xfrm>
            <a:off x="6268162" y="3604158"/>
            <a:ext cx="647448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dirty="0"/>
              <a:t>G4 </a:t>
            </a:r>
            <a:r>
              <a:rPr lang="it-IT" dirty="0">
                <a:solidFill>
                  <a:srgbClr val="FF0000"/>
                </a:solidFill>
                <a:sym typeface="Wingdings 2" panose="05020102010507070707" pitchFamily="18" charset="2"/>
              </a:rPr>
              <a:t>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9B5F12E8-EDA6-41F5-92CE-31C8CE7AF2DB}"/>
              </a:ext>
            </a:extLst>
          </p:cNvPr>
          <p:cNvSpPr txBox="1"/>
          <p:nvPr/>
        </p:nvSpPr>
        <p:spPr>
          <a:xfrm>
            <a:off x="6133850" y="3936503"/>
            <a:ext cx="647448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G6 </a:t>
            </a:r>
            <a:r>
              <a:rPr lang="it-IT" sz="1400" dirty="0">
                <a:solidFill>
                  <a:srgbClr val="FF00FF"/>
                </a:solidFill>
                <a:sym typeface="Wingdings 2" panose="05020102010507070707" pitchFamily="18" charset="2"/>
              </a:rPr>
              <a:t></a:t>
            </a:r>
            <a:endParaRPr lang="it-IT" sz="1400" b="1" dirty="0">
              <a:solidFill>
                <a:srgbClr val="FF00FF"/>
              </a:solidFill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90C2385D-E6AB-4A82-AD36-B65419A878A7}"/>
              </a:ext>
            </a:extLst>
          </p:cNvPr>
          <p:cNvSpPr txBox="1"/>
          <p:nvPr/>
        </p:nvSpPr>
        <p:spPr>
          <a:xfrm>
            <a:off x="6823358" y="3954862"/>
            <a:ext cx="608264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dirty="0"/>
              <a:t>G3 </a:t>
            </a:r>
            <a:r>
              <a:rPr lang="it-IT" sz="1400" b="0" dirty="0">
                <a:solidFill>
                  <a:srgbClr val="0000FF"/>
                </a:solidFill>
                <a:sym typeface="Wingdings 2" panose="05020102010507070707" pitchFamily="18" charset="2"/>
              </a:rPr>
              <a:t>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900B0986-63FF-490E-8482-A1090D040EE0}"/>
              </a:ext>
            </a:extLst>
          </p:cNvPr>
          <p:cNvSpPr txBox="1"/>
          <p:nvPr/>
        </p:nvSpPr>
        <p:spPr>
          <a:xfrm>
            <a:off x="6120903" y="4428153"/>
            <a:ext cx="647448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G4 </a:t>
            </a:r>
            <a:r>
              <a:rPr lang="it-IT" sz="1400" dirty="0">
                <a:solidFill>
                  <a:srgbClr val="FF00FF"/>
                </a:solidFill>
                <a:sym typeface="Wingdings 2" panose="05020102010507070707" pitchFamily="18" charset="2"/>
              </a:rPr>
              <a:t></a:t>
            </a:r>
            <a:endParaRPr lang="it-IT" sz="1400" b="1" dirty="0">
              <a:solidFill>
                <a:srgbClr val="FF00FF"/>
              </a:solidFill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15C50B57-1782-4330-B61B-D63ED798C293}"/>
              </a:ext>
            </a:extLst>
          </p:cNvPr>
          <p:cNvSpPr txBox="1"/>
          <p:nvPr/>
        </p:nvSpPr>
        <p:spPr>
          <a:xfrm>
            <a:off x="5629420" y="4526765"/>
            <a:ext cx="452582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dirty="0"/>
              <a:t>G3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74E2842A-17C7-40EF-A5F6-93A698C7052F}"/>
              </a:ext>
            </a:extLst>
          </p:cNvPr>
          <p:cNvSpPr txBox="1"/>
          <p:nvPr/>
        </p:nvSpPr>
        <p:spPr>
          <a:xfrm>
            <a:off x="6208978" y="4760498"/>
            <a:ext cx="647448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G4 </a:t>
            </a:r>
            <a:r>
              <a:rPr lang="it-IT" sz="1400" dirty="0">
                <a:solidFill>
                  <a:srgbClr val="FF00FF"/>
                </a:solidFill>
                <a:sym typeface="Wingdings 2" panose="05020102010507070707" pitchFamily="18" charset="2"/>
              </a:rPr>
              <a:t></a:t>
            </a:r>
            <a:endParaRPr lang="it-IT" sz="1400" b="1" dirty="0">
              <a:solidFill>
                <a:srgbClr val="FF00FF"/>
              </a:solidFill>
            </a:endParaRP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31300107-337C-44B4-A05B-165CF63EBFE0}"/>
              </a:ext>
            </a:extLst>
          </p:cNvPr>
          <p:cNvSpPr txBox="1"/>
          <p:nvPr/>
        </p:nvSpPr>
        <p:spPr>
          <a:xfrm>
            <a:off x="5561530" y="4851113"/>
            <a:ext cx="647448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G4 </a:t>
            </a:r>
            <a:r>
              <a:rPr lang="it-IT" sz="1400" dirty="0">
                <a:solidFill>
                  <a:srgbClr val="FF00FF"/>
                </a:solidFill>
                <a:sym typeface="Wingdings 2" panose="05020102010507070707" pitchFamily="18" charset="2"/>
              </a:rPr>
              <a:t></a:t>
            </a:r>
            <a:endParaRPr lang="it-IT" sz="1400" b="1" dirty="0">
              <a:solidFill>
                <a:srgbClr val="FF00FF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4431639-EF55-4D71-B3F6-FCBFDA2AD1CF}"/>
              </a:ext>
            </a:extLst>
          </p:cNvPr>
          <p:cNvSpPr txBox="1"/>
          <p:nvPr/>
        </p:nvSpPr>
        <p:spPr>
          <a:xfrm>
            <a:off x="4000926" y="78877"/>
            <a:ext cx="446454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3867B8"/>
                </a:solidFill>
                <a:latin typeface="Century Gothic" panose="020B0502020202020204" pitchFamily="34" charset="0"/>
              </a:rPr>
              <a:t>OBIETTIVO 1.A</a:t>
            </a:r>
          </a:p>
          <a:p>
            <a:pPr algn="ctr"/>
            <a:r>
              <a:rPr lang="it-IT" sz="1400" b="1" dirty="0">
                <a:latin typeface="Century Gothic" panose="020B0502020202020204" pitchFamily="34" charset="0"/>
              </a:rPr>
              <a:t>DISTRETTO CITTÀ DI BOLOGNA</a:t>
            </a:r>
          </a:p>
          <a:p>
            <a:pPr algn="ctr"/>
            <a:endParaRPr lang="it-IT" sz="1000" b="1" dirty="0">
              <a:latin typeface="Century Gothic" panose="020B0502020202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D82EA97-0036-4D18-B6F1-7B0573E57017}"/>
              </a:ext>
            </a:extLst>
          </p:cNvPr>
          <p:cNvSpPr txBox="1"/>
          <p:nvPr/>
        </p:nvSpPr>
        <p:spPr>
          <a:xfrm>
            <a:off x="5005540" y="2767515"/>
            <a:ext cx="850171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dirty="0"/>
              <a:t>G3 </a:t>
            </a:r>
            <a:r>
              <a:rPr lang="it-IT" dirty="0">
                <a:solidFill>
                  <a:srgbClr val="FF0000"/>
                </a:solidFill>
                <a:sym typeface="Wingdings 2" panose="05020102010507070707" pitchFamily="18" charset="2"/>
              </a:rPr>
              <a:t> </a:t>
            </a:r>
            <a:r>
              <a:rPr lang="it-IT" sz="1400" b="0" dirty="0">
                <a:solidFill>
                  <a:srgbClr val="0000FF"/>
                </a:solidFill>
                <a:sym typeface="Wingdings 2" panose="05020102010507070707" pitchFamily="18" charset="2"/>
              </a:rPr>
              <a:t>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4329B40B-21C2-4EDB-B502-66454DE56D08}"/>
              </a:ext>
            </a:extLst>
          </p:cNvPr>
          <p:cNvSpPr txBox="1"/>
          <p:nvPr/>
        </p:nvSpPr>
        <p:spPr>
          <a:xfrm>
            <a:off x="6652344" y="4312970"/>
            <a:ext cx="850171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dirty="0"/>
              <a:t>G4 </a:t>
            </a:r>
            <a:r>
              <a:rPr lang="it-IT" dirty="0">
                <a:solidFill>
                  <a:srgbClr val="FF0000"/>
                </a:solidFill>
                <a:sym typeface="Wingdings 2" panose="05020102010507070707" pitchFamily="18" charset="2"/>
              </a:rPr>
              <a:t> </a:t>
            </a:r>
            <a:r>
              <a:rPr lang="it-IT" sz="1400" b="0" dirty="0">
                <a:solidFill>
                  <a:srgbClr val="0000FF"/>
                </a:solidFill>
                <a:sym typeface="Wingdings 2" panose="05020102010507070707" pitchFamily="18" charset="2"/>
              </a:rPr>
              <a:t>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4023B3E-DCD2-4DC9-A889-61C7130B0858}"/>
              </a:ext>
            </a:extLst>
          </p:cNvPr>
          <p:cNvSpPr txBox="1"/>
          <p:nvPr/>
        </p:nvSpPr>
        <p:spPr>
          <a:xfrm>
            <a:off x="45432" y="3582784"/>
            <a:ext cx="3624913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L="285750" indent="-285750">
              <a:buFont typeface="Wingdings" panose="05000000000000000000" pitchFamily="2" charset="2"/>
              <a:buChar char="Ø"/>
              <a:defRPr sz="1500"/>
            </a:lvl1pPr>
          </a:lstStyle>
          <a:p>
            <a:pPr marL="0" indent="0">
              <a:buNone/>
            </a:pPr>
            <a:r>
              <a:rPr lang="it-IT" dirty="0"/>
              <a:t>Assistiti in carico </a:t>
            </a:r>
            <a:r>
              <a:rPr lang="it-IT" u="sng" dirty="0"/>
              <a:t>nelle medicine di gruppo o rete</a:t>
            </a:r>
            <a:r>
              <a:rPr lang="it-IT" dirty="0"/>
              <a:t> (N° medio di ore di copertura giornaliera):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/>
              <a:t>Borgo Panigale: 15028 (8)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/>
              <a:t>Reno: 32604 (8)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/>
              <a:t>Navile: 41706 (8)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/>
              <a:t>San Donato: 20394 (7)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/>
              <a:t>San Vitale: 24489 (8)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/>
              <a:t>Porto: 28707 (8)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/>
              <a:t>Saragozza: 24102 (8)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/>
              <a:t>Savena: 45445 (8)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/>
              <a:t>Santo Stefano: 32283 (8)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882457CC-4348-4BF1-8424-E7117AAA9BDC}"/>
              </a:ext>
            </a:extLst>
          </p:cNvPr>
          <p:cNvSpPr txBox="1"/>
          <p:nvPr/>
        </p:nvSpPr>
        <p:spPr>
          <a:xfrm>
            <a:off x="178857" y="2647365"/>
            <a:ext cx="182717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sz="1200" dirty="0">
                <a:sym typeface="Wingdings 2" panose="05020102010507070707" pitchFamily="18" charset="2"/>
              </a:rPr>
              <a:t>GN° </a:t>
            </a:r>
            <a:r>
              <a:rPr lang="it-IT" sz="1200" b="0" dirty="0">
                <a:sym typeface="Wingdings 2" panose="05020102010507070707" pitchFamily="18" charset="2"/>
              </a:rPr>
              <a:t>Gruppo/Rete e N° medici </a:t>
            </a:r>
            <a:endParaRPr lang="it-IT" sz="1200" b="0" dirty="0"/>
          </a:p>
        </p:txBody>
      </p:sp>
    </p:spTree>
    <p:extLst>
      <p:ext uri="{BB962C8B-B14F-4D97-AF65-F5344CB8AC3E}">
        <p14:creationId xmlns:p14="http://schemas.microsoft.com/office/powerpoint/2010/main" val="546345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85F1811B-F603-3E48-88D6-807B0D5EAAA8}"/>
              </a:ext>
            </a:extLst>
          </p:cNvPr>
          <p:cNvSpPr/>
          <p:nvPr/>
        </p:nvSpPr>
        <p:spPr bwMode="auto">
          <a:xfrm>
            <a:off x="0" y="6498007"/>
            <a:ext cx="12192000" cy="359993"/>
          </a:xfrm>
          <a:prstGeom prst="rect">
            <a:avLst/>
          </a:prstGeom>
          <a:solidFill>
            <a:srgbClr val="3867B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>
              <a:solidFill>
                <a:schemeClr val="bg1"/>
              </a:solidFill>
              <a:latin typeface="Arial" charset="0"/>
              <a:ea typeface="Microsoft YaHei" charset="-122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D10D77F-9800-D848-A0A5-E89A411B7B81}"/>
              </a:ext>
            </a:extLst>
          </p:cNvPr>
          <p:cNvPicPr/>
          <p:nvPr/>
        </p:nvPicPr>
        <p:blipFill>
          <a:blip r:embed="rId2" cstate="print"/>
          <a:srcRect r="44827"/>
          <a:stretch/>
        </p:blipFill>
        <p:spPr>
          <a:xfrm>
            <a:off x="63499" y="11737"/>
            <a:ext cx="2285640" cy="482400"/>
          </a:xfrm>
          <a:prstGeom prst="rect">
            <a:avLst/>
          </a:prstGeom>
          <a:ln w="9360">
            <a:noFill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67A4499-65B6-A746-90DD-84747001D375}"/>
              </a:ext>
            </a:extLst>
          </p:cNvPr>
          <p:cNvPicPr/>
          <p:nvPr/>
        </p:nvPicPr>
        <p:blipFill>
          <a:blip r:embed="rId2" cstate="print"/>
          <a:srcRect l="56893"/>
          <a:stretch/>
        </p:blipFill>
        <p:spPr>
          <a:xfrm>
            <a:off x="10342901" y="11737"/>
            <a:ext cx="1785600" cy="482400"/>
          </a:xfrm>
          <a:prstGeom prst="rect">
            <a:avLst/>
          </a:prstGeom>
          <a:ln w="9360">
            <a:noFill/>
          </a:ln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3025803-8339-4BF4-942F-798B1D0AC983}"/>
              </a:ext>
            </a:extLst>
          </p:cNvPr>
          <p:cNvSpPr txBox="1"/>
          <p:nvPr/>
        </p:nvSpPr>
        <p:spPr>
          <a:xfrm>
            <a:off x="184905" y="2078346"/>
            <a:ext cx="1827169" cy="46166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/>
              <a:t>Presenza di </a:t>
            </a:r>
            <a:r>
              <a:rPr lang="it-IT" sz="1200" dirty="0" err="1"/>
              <a:t>amb</a:t>
            </a:r>
            <a:r>
              <a:rPr lang="it-IT" sz="1200" dirty="0"/>
              <a:t>. Infermieristico AUSL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7AB73BB-6FD2-423A-A351-C2A489D1348C}"/>
              </a:ext>
            </a:extLst>
          </p:cNvPr>
          <p:cNvSpPr txBox="1"/>
          <p:nvPr/>
        </p:nvSpPr>
        <p:spPr>
          <a:xfrm>
            <a:off x="184904" y="683764"/>
            <a:ext cx="1827170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dirty="0">
                <a:solidFill>
                  <a:srgbClr val="FF0000"/>
                </a:solidFill>
                <a:sym typeface="Wingdings 2" panose="05020102010507070707" pitchFamily="18" charset="2"/>
              </a:rPr>
              <a:t></a:t>
            </a:r>
            <a:r>
              <a:rPr lang="it-IT" sz="1200" dirty="0">
                <a:solidFill>
                  <a:srgbClr val="FF0000"/>
                </a:solidFill>
                <a:sym typeface="Wingdings 2" panose="05020102010507070707" pitchFamily="18" charset="2"/>
              </a:rPr>
              <a:t> </a:t>
            </a:r>
            <a:r>
              <a:rPr lang="it-IT" sz="1200" b="0" dirty="0">
                <a:sym typeface="Wingdings 2" panose="05020102010507070707" pitchFamily="18" charset="2"/>
              </a:rPr>
              <a:t>Collaboratore di studio</a:t>
            </a:r>
            <a:endParaRPr lang="it-IT" sz="1200" dirty="0">
              <a:solidFill>
                <a:srgbClr val="FF0000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D7B1ABA-0842-4E08-B610-3513D5338FE7}"/>
              </a:ext>
            </a:extLst>
          </p:cNvPr>
          <p:cNvSpPr txBox="1"/>
          <p:nvPr/>
        </p:nvSpPr>
        <p:spPr>
          <a:xfrm>
            <a:off x="184904" y="1670422"/>
            <a:ext cx="1827170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sz="1200" b="0" dirty="0">
                <a:solidFill>
                  <a:srgbClr val="0000FF"/>
                </a:solidFill>
                <a:sym typeface="Wingdings 2" panose="05020102010507070707" pitchFamily="18" charset="2"/>
              </a:rPr>
              <a:t>  </a:t>
            </a:r>
            <a:r>
              <a:rPr lang="it-IT" sz="1200" b="0" dirty="0">
                <a:sym typeface="Wingdings 2" panose="05020102010507070707" pitchFamily="18" charset="2"/>
              </a:rPr>
              <a:t>Infermiere</a:t>
            </a:r>
            <a:endParaRPr lang="it-IT" sz="1200" dirty="0">
              <a:solidFill>
                <a:srgbClr val="0000FF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77B288D-5266-4C6E-95E7-BFAEB6550280}"/>
              </a:ext>
            </a:extLst>
          </p:cNvPr>
          <p:cNvSpPr txBox="1"/>
          <p:nvPr/>
        </p:nvSpPr>
        <p:spPr>
          <a:xfrm>
            <a:off x="184904" y="1078590"/>
            <a:ext cx="1827170" cy="49244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dirty="0">
                <a:solidFill>
                  <a:srgbClr val="FF00FF"/>
                </a:solidFill>
                <a:sym typeface="Wingdings 2" panose="05020102010507070707" pitchFamily="18" charset="2"/>
              </a:rPr>
              <a:t></a:t>
            </a:r>
            <a:r>
              <a:rPr lang="it-IT" sz="1200" dirty="0">
                <a:solidFill>
                  <a:srgbClr val="FF0000"/>
                </a:solidFill>
                <a:sym typeface="Wingdings 2" panose="05020102010507070707" pitchFamily="18" charset="2"/>
              </a:rPr>
              <a:t> </a:t>
            </a:r>
            <a:r>
              <a:rPr lang="it-IT" sz="1200" b="0" dirty="0">
                <a:sym typeface="Wingdings 2" panose="05020102010507070707" pitchFamily="18" charset="2"/>
              </a:rPr>
              <a:t>Collaboratore di studio solo per alcuni MMG</a:t>
            </a:r>
            <a:endParaRPr lang="it-IT" sz="1200" dirty="0">
              <a:solidFill>
                <a:srgbClr val="FF0000"/>
              </a:solidFill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823EA438-1282-4674-8081-7297AD10B6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870" y="586431"/>
            <a:ext cx="5869709" cy="5629752"/>
          </a:xfrm>
          <a:prstGeom prst="rect">
            <a:avLst/>
          </a:prstGeom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8ACC474F-99F2-4E1A-B999-DCAF332D66FE}"/>
              </a:ext>
            </a:extLst>
          </p:cNvPr>
          <p:cNvSpPr txBox="1"/>
          <p:nvPr/>
        </p:nvSpPr>
        <p:spPr>
          <a:xfrm>
            <a:off x="2312751" y="2860626"/>
            <a:ext cx="647448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G5 </a:t>
            </a:r>
            <a:r>
              <a:rPr lang="it-IT" sz="1400" dirty="0">
                <a:solidFill>
                  <a:srgbClr val="FF00FF"/>
                </a:solidFill>
                <a:sym typeface="Wingdings 2" panose="05020102010507070707" pitchFamily="18" charset="2"/>
              </a:rPr>
              <a:t></a:t>
            </a:r>
            <a:endParaRPr lang="it-IT" sz="1400" b="1" dirty="0"/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3CB6AE29-7752-4129-84E1-C4301C29CAC3}"/>
              </a:ext>
            </a:extLst>
          </p:cNvPr>
          <p:cNvSpPr txBox="1"/>
          <p:nvPr/>
        </p:nvSpPr>
        <p:spPr>
          <a:xfrm>
            <a:off x="3567368" y="2386122"/>
            <a:ext cx="531150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G11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088BA4D3-6452-4A2C-B161-A4AA26951E2E}"/>
              </a:ext>
            </a:extLst>
          </p:cNvPr>
          <p:cNvSpPr txBox="1"/>
          <p:nvPr/>
        </p:nvSpPr>
        <p:spPr>
          <a:xfrm>
            <a:off x="4822501" y="3925869"/>
            <a:ext cx="428326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G7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2A172D64-EDC0-43C0-B03F-B172B90DD409}"/>
              </a:ext>
            </a:extLst>
          </p:cNvPr>
          <p:cNvSpPr txBox="1"/>
          <p:nvPr/>
        </p:nvSpPr>
        <p:spPr>
          <a:xfrm>
            <a:off x="5198558" y="2460564"/>
            <a:ext cx="607495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G3 </a:t>
            </a:r>
            <a:r>
              <a:rPr lang="it-IT" sz="1400" dirty="0">
                <a:solidFill>
                  <a:srgbClr val="FF00FF"/>
                </a:solidFill>
                <a:sym typeface="Wingdings 2" panose="05020102010507070707" pitchFamily="18" charset="2"/>
              </a:rPr>
              <a:t></a:t>
            </a:r>
            <a:r>
              <a:rPr lang="it-IT" sz="1400" b="1" dirty="0"/>
              <a:t> 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E4D86880-721F-4B78-8487-C9605AF3C23B}"/>
              </a:ext>
            </a:extLst>
          </p:cNvPr>
          <p:cNvSpPr txBox="1"/>
          <p:nvPr/>
        </p:nvSpPr>
        <p:spPr>
          <a:xfrm>
            <a:off x="2429049" y="2350845"/>
            <a:ext cx="531150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G3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CFC24528-43B8-4648-A115-8726284C7E01}"/>
              </a:ext>
            </a:extLst>
          </p:cNvPr>
          <p:cNvSpPr txBox="1"/>
          <p:nvPr/>
        </p:nvSpPr>
        <p:spPr>
          <a:xfrm>
            <a:off x="4201628" y="4736083"/>
            <a:ext cx="607495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G5 </a:t>
            </a:r>
            <a:r>
              <a:rPr lang="it-IT" sz="1400" dirty="0">
                <a:solidFill>
                  <a:srgbClr val="FF00FF"/>
                </a:solidFill>
                <a:sym typeface="Wingdings 2" panose="05020102010507070707" pitchFamily="18" charset="2"/>
              </a:rPr>
              <a:t></a:t>
            </a:r>
            <a:r>
              <a:rPr lang="it-IT" sz="1400" b="1" dirty="0"/>
              <a:t> 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CCC83B28-5621-4820-A9E9-F934BF8B170A}"/>
              </a:ext>
            </a:extLst>
          </p:cNvPr>
          <p:cNvSpPr txBox="1"/>
          <p:nvPr/>
        </p:nvSpPr>
        <p:spPr>
          <a:xfrm>
            <a:off x="3921726" y="5209022"/>
            <a:ext cx="647448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G3 </a:t>
            </a:r>
            <a:r>
              <a:rPr lang="it-IT" sz="1400" dirty="0">
                <a:solidFill>
                  <a:srgbClr val="FF00FF"/>
                </a:solidFill>
                <a:sym typeface="Wingdings 2" panose="05020102010507070707" pitchFamily="18" charset="2"/>
              </a:rPr>
              <a:t></a:t>
            </a:r>
            <a:endParaRPr lang="it-IT" sz="1400" b="1" dirty="0">
              <a:solidFill>
                <a:srgbClr val="FF00FF"/>
              </a:solidFill>
            </a:endParaRP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0AE19407-CA95-4124-9BB2-A3D7B876E654}"/>
              </a:ext>
            </a:extLst>
          </p:cNvPr>
          <p:cNvSpPr txBox="1"/>
          <p:nvPr/>
        </p:nvSpPr>
        <p:spPr>
          <a:xfrm>
            <a:off x="3768528" y="3982456"/>
            <a:ext cx="607495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G5 </a:t>
            </a:r>
            <a:r>
              <a:rPr lang="it-IT" sz="1400" dirty="0">
                <a:solidFill>
                  <a:srgbClr val="FF00FF"/>
                </a:solidFill>
                <a:sym typeface="Wingdings 2" panose="05020102010507070707" pitchFamily="18" charset="2"/>
              </a:rPr>
              <a:t></a:t>
            </a:r>
            <a:r>
              <a:rPr lang="it-IT" sz="1400" b="1" dirty="0"/>
              <a:t> 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7E687871-4196-43C5-9CA0-D61DE425E1D0}"/>
              </a:ext>
            </a:extLst>
          </p:cNvPr>
          <p:cNvSpPr txBox="1"/>
          <p:nvPr/>
        </p:nvSpPr>
        <p:spPr>
          <a:xfrm>
            <a:off x="2836963" y="4502030"/>
            <a:ext cx="647448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G5 </a:t>
            </a:r>
            <a:r>
              <a:rPr lang="it-IT" sz="1400" dirty="0">
                <a:solidFill>
                  <a:srgbClr val="FF0000"/>
                </a:solidFill>
                <a:sym typeface="Wingdings 2" panose="05020102010507070707" pitchFamily="18" charset="2"/>
              </a:rPr>
              <a:t></a:t>
            </a:r>
            <a:endParaRPr lang="it-IT" sz="1400" b="1" dirty="0"/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F3FFB25D-AADF-4B78-BE2C-6C9953EDCD72}"/>
              </a:ext>
            </a:extLst>
          </p:cNvPr>
          <p:cNvSpPr txBox="1"/>
          <p:nvPr/>
        </p:nvSpPr>
        <p:spPr>
          <a:xfrm>
            <a:off x="6134780" y="3590847"/>
            <a:ext cx="678932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G6 </a:t>
            </a:r>
            <a:r>
              <a:rPr lang="it-IT" sz="1400" dirty="0">
                <a:solidFill>
                  <a:srgbClr val="FF00FF"/>
                </a:solidFill>
                <a:sym typeface="Wingdings 2" panose="05020102010507070707" pitchFamily="18" charset="2"/>
              </a:rPr>
              <a:t></a:t>
            </a:r>
            <a:r>
              <a:rPr lang="it-IT" sz="1400" b="1" dirty="0"/>
              <a:t> 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DC07360F-671C-4461-AD3D-80E8956AD41F}"/>
              </a:ext>
            </a:extLst>
          </p:cNvPr>
          <p:cNvSpPr txBox="1"/>
          <p:nvPr/>
        </p:nvSpPr>
        <p:spPr>
          <a:xfrm>
            <a:off x="2463716" y="1483003"/>
            <a:ext cx="531150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G3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FCDA414E-EA29-4B25-90B3-8691EEFC2F33}"/>
              </a:ext>
            </a:extLst>
          </p:cNvPr>
          <p:cNvSpPr txBox="1"/>
          <p:nvPr/>
        </p:nvSpPr>
        <p:spPr>
          <a:xfrm>
            <a:off x="4678444" y="3228829"/>
            <a:ext cx="647448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dirty="0"/>
              <a:t>G4 </a:t>
            </a:r>
            <a:r>
              <a:rPr lang="it-IT" dirty="0">
                <a:solidFill>
                  <a:srgbClr val="FF0000"/>
                </a:solidFill>
                <a:sym typeface="Wingdings 2" panose="05020102010507070707" pitchFamily="18" charset="2"/>
              </a:rPr>
              <a:t>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FD3698E8-E218-47F5-A2D4-A78B251F8A32}"/>
              </a:ext>
            </a:extLst>
          </p:cNvPr>
          <p:cNvSpPr txBox="1"/>
          <p:nvPr/>
        </p:nvSpPr>
        <p:spPr>
          <a:xfrm>
            <a:off x="3647211" y="3168101"/>
            <a:ext cx="603190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G7 </a:t>
            </a:r>
            <a:r>
              <a:rPr lang="it-IT" sz="1400" dirty="0">
                <a:solidFill>
                  <a:srgbClr val="FF00FF"/>
                </a:solidFill>
                <a:sym typeface="Wingdings 2" panose="05020102010507070707" pitchFamily="18" charset="2"/>
              </a:rPr>
              <a:t></a:t>
            </a:r>
            <a:r>
              <a:rPr lang="it-IT" sz="1400" b="1" dirty="0"/>
              <a:t> </a:t>
            </a: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F48D50D9-D82E-403C-9192-D45D1F7FF381}"/>
              </a:ext>
            </a:extLst>
          </p:cNvPr>
          <p:cNvSpPr txBox="1"/>
          <p:nvPr/>
        </p:nvSpPr>
        <p:spPr>
          <a:xfrm>
            <a:off x="2733908" y="3820125"/>
            <a:ext cx="452582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dirty="0"/>
              <a:t>G7</a:t>
            </a: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F50349C1-6126-4048-A3CE-576CDC485DD4}"/>
              </a:ext>
            </a:extLst>
          </p:cNvPr>
          <p:cNvSpPr txBox="1"/>
          <p:nvPr/>
        </p:nvSpPr>
        <p:spPr>
          <a:xfrm>
            <a:off x="2352704" y="4146138"/>
            <a:ext cx="607495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G5 </a:t>
            </a:r>
            <a:r>
              <a:rPr lang="it-IT" sz="1400" dirty="0">
                <a:solidFill>
                  <a:srgbClr val="FF00FF"/>
                </a:solidFill>
                <a:sym typeface="Wingdings 2" panose="05020102010507070707" pitchFamily="18" charset="2"/>
              </a:rPr>
              <a:t></a:t>
            </a:r>
            <a:endParaRPr lang="it-IT" sz="1400" b="1" dirty="0">
              <a:solidFill>
                <a:srgbClr val="FF00FF"/>
              </a:solidFill>
            </a:endParaRP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8391B65A-529C-4C4F-9EE1-50BC2C395373}"/>
              </a:ext>
            </a:extLst>
          </p:cNvPr>
          <p:cNvSpPr txBox="1"/>
          <p:nvPr/>
        </p:nvSpPr>
        <p:spPr>
          <a:xfrm>
            <a:off x="8738796" y="975172"/>
            <a:ext cx="331479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500" dirty="0"/>
              <a:t>16 forme di associazionismo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500" dirty="0"/>
              <a:t>13 medici singoli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500" dirty="0"/>
              <a:t>6 con incarico provvisorio, di cui nessuno in gruppo</a:t>
            </a:r>
          </a:p>
        </p:txBody>
      </p:sp>
      <p:sp>
        <p:nvSpPr>
          <p:cNvPr id="67" name="Rettangolo 66">
            <a:extLst>
              <a:ext uri="{FF2B5EF4-FFF2-40B4-BE49-F238E27FC236}">
                <a16:creationId xmlns:a16="http://schemas.microsoft.com/office/drawing/2014/main" id="{48166103-9168-4BB4-80B9-E27F1927E931}"/>
              </a:ext>
            </a:extLst>
          </p:cNvPr>
          <p:cNvSpPr/>
          <p:nvPr/>
        </p:nvSpPr>
        <p:spPr>
          <a:xfrm>
            <a:off x="5417749" y="760621"/>
            <a:ext cx="1595784" cy="597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68" name="Tabella 68">
            <a:extLst>
              <a:ext uri="{FF2B5EF4-FFF2-40B4-BE49-F238E27FC236}">
                <a16:creationId xmlns:a16="http://schemas.microsoft.com/office/drawing/2014/main" id="{D80031A4-8739-45CF-9BDC-BDEAA01C04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395503"/>
              </p:ext>
            </p:extLst>
          </p:nvPr>
        </p:nvGraphicFramePr>
        <p:xfrm>
          <a:off x="7684803" y="2126101"/>
          <a:ext cx="4430764" cy="4080096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1259172">
                  <a:extLst>
                    <a:ext uri="{9D8B030D-6E8A-4147-A177-3AD203B41FA5}">
                      <a16:colId xmlns:a16="http://schemas.microsoft.com/office/drawing/2014/main" val="3637274813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493257147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158050865"/>
                    </a:ext>
                  </a:extLst>
                </a:gridCol>
                <a:gridCol w="732864">
                  <a:extLst>
                    <a:ext uri="{9D8B030D-6E8A-4147-A177-3AD203B41FA5}">
                      <a16:colId xmlns:a16="http://schemas.microsoft.com/office/drawing/2014/main" val="2819223477"/>
                    </a:ext>
                  </a:extLst>
                </a:gridCol>
                <a:gridCol w="886153">
                  <a:extLst>
                    <a:ext uri="{9D8B030D-6E8A-4147-A177-3AD203B41FA5}">
                      <a16:colId xmlns:a16="http://schemas.microsoft.com/office/drawing/2014/main" val="3342356099"/>
                    </a:ext>
                  </a:extLst>
                </a:gridCol>
              </a:tblGrid>
              <a:tr h="313797">
                <a:tc gridSpan="5"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latin typeface="Century Gothic" panose="020B0502020202020204" pitchFamily="34" charset="0"/>
                        </a:rPr>
                        <a:t>MMG SINGOLI (n=13)</a:t>
                      </a:r>
                    </a:p>
                  </a:txBody>
                  <a:tcPr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5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latin typeface="Century Gothic" panose="020B0502020202020204" pitchFamily="34" charset="0"/>
                        </a:rPr>
                        <a:t>MMG SINGOLI (n=13)</a:t>
                      </a:r>
                    </a:p>
                  </a:txBody>
                  <a:tcPr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524481"/>
                  </a:ext>
                </a:extLst>
              </a:tr>
              <a:tr h="3137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Localizzazione</a:t>
                      </a:r>
                    </a:p>
                  </a:txBody>
                  <a:tcPr anchor="ctr">
                    <a:solidFill>
                      <a:srgbClr val="CC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N° medici</a:t>
                      </a:r>
                    </a:p>
                  </a:txBody>
                  <a:tcPr anchor="ctr">
                    <a:solidFill>
                      <a:srgbClr val="CC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Collaboratore di studio</a:t>
                      </a:r>
                    </a:p>
                  </a:txBody>
                  <a:tcPr anchor="ctr">
                    <a:solidFill>
                      <a:srgbClr val="CC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Century Gothic" panose="020B0502020202020204" pitchFamily="34" charset="0"/>
                        </a:rPr>
                        <a:t>Infermiere</a:t>
                      </a:r>
                    </a:p>
                  </a:txBody>
                  <a:tcPr anchor="ctr">
                    <a:solidFill>
                      <a:srgbClr val="CC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>
                          <a:latin typeface="Century Gothic" panose="020B0502020202020204" pitchFamily="34" charset="0"/>
                        </a:rPr>
                        <a:t>Amb</a:t>
                      </a:r>
                      <a:r>
                        <a:rPr lang="it-IT" sz="1200" dirty="0">
                          <a:latin typeface="Century Gothic" panose="020B0502020202020204" pitchFamily="34" charset="0"/>
                        </a:rPr>
                        <a:t>. Infermieristico AUSL</a:t>
                      </a:r>
                    </a:p>
                  </a:txBody>
                  <a:tcPr anchor="ctr">
                    <a:solidFill>
                      <a:srgbClr val="CC99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630111"/>
                  </a:ext>
                </a:extLst>
              </a:tr>
              <a:tr h="3137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Argelato</a:t>
                      </a:r>
                    </a:p>
                  </a:txBody>
                  <a:tcPr anchor="ctr">
                    <a:solidFill>
                      <a:srgbClr val="CC99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solidFill>
                      <a:srgbClr val="CC99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solidFill>
                      <a:srgbClr val="CC99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CC99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rgbClr val="CC99FF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055195"/>
                  </a:ext>
                </a:extLst>
              </a:tr>
              <a:tr h="3137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Baricella</a:t>
                      </a:r>
                    </a:p>
                  </a:txBody>
                  <a:tcPr anchor="ctr">
                    <a:solidFill>
                      <a:srgbClr val="CC99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rgbClr val="CC99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solidFill>
                      <a:srgbClr val="CC99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CC99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CC99FF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205747"/>
                  </a:ext>
                </a:extLst>
              </a:tr>
              <a:tr h="3137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Castel Maggiore</a:t>
                      </a:r>
                    </a:p>
                  </a:txBody>
                  <a:tcPr anchor="ctr">
                    <a:solidFill>
                      <a:srgbClr val="CC99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rgbClr val="CC99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solidFill>
                      <a:srgbClr val="CC99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CC99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CC99FF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469222"/>
                  </a:ext>
                </a:extLst>
              </a:tr>
              <a:tr h="3137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Castenaso</a:t>
                      </a:r>
                    </a:p>
                  </a:txBody>
                  <a:tcPr anchor="ctr">
                    <a:solidFill>
                      <a:srgbClr val="CC99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rgbClr val="CC99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rgbClr val="CC99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CC99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CC99FF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694340"/>
                  </a:ext>
                </a:extLst>
              </a:tr>
              <a:tr h="3137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Granarolo</a:t>
                      </a:r>
                    </a:p>
                  </a:txBody>
                  <a:tcPr anchor="ctr">
                    <a:solidFill>
                      <a:srgbClr val="CC99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rgbClr val="CC99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solidFill>
                      <a:srgbClr val="CC99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CC99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rgbClr val="CC99FF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121362"/>
                  </a:ext>
                </a:extLst>
              </a:tr>
              <a:tr h="3137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Minerbio</a:t>
                      </a:r>
                    </a:p>
                  </a:txBody>
                  <a:tcPr anchor="ctr">
                    <a:solidFill>
                      <a:srgbClr val="CC99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rgbClr val="CC99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rgbClr val="CC99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CC99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CC99FF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130125"/>
                  </a:ext>
                </a:extLst>
              </a:tr>
              <a:tr h="3137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Molinella</a:t>
                      </a:r>
                    </a:p>
                  </a:txBody>
                  <a:tcPr anchor="ctr">
                    <a:solidFill>
                      <a:srgbClr val="CC99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solidFill>
                      <a:srgbClr val="CC99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solidFill>
                      <a:srgbClr val="CC99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CC99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rgbClr val="CC99FF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715926"/>
                  </a:ext>
                </a:extLst>
              </a:tr>
              <a:tr h="3137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Pieve di Cento</a:t>
                      </a:r>
                    </a:p>
                  </a:txBody>
                  <a:tcPr anchor="ctr">
                    <a:solidFill>
                      <a:srgbClr val="CC99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rgbClr val="CC99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rgbClr val="CC99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CC99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rgbClr val="CC99FF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825898"/>
                  </a:ext>
                </a:extLst>
              </a:tr>
              <a:tr h="3137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S. Giorgio di P.</a:t>
                      </a:r>
                    </a:p>
                  </a:txBody>
                  <a:tcPr anchor="ctr">
                    <a:solidFill>
                      <a:srgbClr val="CC99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rgbClr val="CC99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solidFill>
                      <a:srgbClr val="CC99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CC99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rgbClr val="CC99FF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127848"/>
                  </a:ext>
                </a:extLst>
              </a:tr>
            </a:tbl>
          </a:graphicData>
        </a:graphic>
      </p:graphicFrame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2F4DBFDA-F745-D74F-B655-CFB8669BB9FF}"/>
              </a:ext>
            </a:extLst>
          </p:cNvPr>
          <p:cNvSpPr txBox="1"/>
          <p:nvPr/>
        </p:nvSpPr>
        <p:spPr>
          <a:xfrm>
            <a:off x="3921726" y="90840"/>
            <a:ext cx="4464548" cy="9618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3867B8"/>
                </a:solidFill>
                <a:latin typeface="Century Gothic" panose="020B0502020202020204" pitchFamily="34" charset="0"/>
              </a:rPr>
              <a:t>OBIETTIVO 1.A</a:t>
            </a:r>
          </a:p>
          <a:p>
            <a:pPr algn="ctr"/>
            <a:r>
              <a:rPr lang="it-IT" sz="1400" b="1" dirty="0">
                <a:latin typeface="Century Gothic" panose="020B0502020202020204" pitchFamily="34" charset="0"/>
              </a:rPr>
              <a:t>DISTRETTO PIANURA EST</a:t>
            </a:r>
          </a:p>
          <a:p>
            <a:pPr algn="ctr"/>
            <a:endParaRPr lang="it-IT" sz="1050" b="1" dirty="0">
              <a:latin typeface="Century Gothic" panose="020B0502020202020204" pitchFamily="34" charset="0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D048F08E-F591-4531-B6B7-59139408EBB7}"/>
              </a:ext>
            </a:extLst>
          </p:cNvPr>
          <p:cNvSpPr txBox="1"/>
          <p:nvPr/>
        </p:nvSpPr>
        <p:spPr>
          <a:xfrm>
            <a:off x="122743" y="4947408"/>
            <a:ext cx="2714220" cy="1246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L="285750" indent="-285750">
              <a:buFont typeface="Wingdings" panose="05000000000000000000" pitchFamily="2" charset="2"/>
              <a:buChar char="Ø"/>
              <a:defRPr sz="1500"/>
            </a:lvl1pPr>
          </a:lstStyle>
          <a:p>
            <a:pPr marL="0" indent="0">
              <a:buNone/>
            </a:pPr>
            <a:r>
              <a:rPr lang="it-IT" dirty="0"/>
              <a:t>Assistiti in carico </a:t>
            </a:r>
            <a:r>
              <a:rPr lang="it-IT" u="sng" dirty="0"/>
              <a:t>nelle medicine di gruppo o rete</a:t>
            </a:r>
            <a:r>
              <a:rPr lang="it-IT" dirty="0"/>
              <a:t>: 126399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N° medio di ore di copertura giornaliera: 8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CA293D0A-9230-4A1C-A380-94B171F27E2B}"/>
              </a:ext>
            </a:extLst>
          </p:cNvPr>
          <p:cNvSpPr txBox="1"/>
          <p:nvPr/>
        </p:nvSpPr>
        <p:spPr>
          <a:xfrm>
            <a:off x="184905" y="2658622"/>
            <a:ext cx="182717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sz="1200" dirty="0">
                <a:sym typeface="Wingdings 2" panose="05020102010507070707" pitchFamily="18" charset="2"/>
              </a:rPr>
              <a:t>GN° </a:t>
            </a:r>
            <a:r>
              <a:rPr lang="it-IT" sz="1200" b="0" dirty="0">
                <a:sym typeface="Wingdings 2" panose="05020102010507070707" pitchFamily="18" charset="2"/>
              </a:rPr>
              <a:t>Gruppo/Rete e N° medici </a:t>
            </a:r>
            <a:endParaRPr lang="it-IT" sz="1200" b="0" dirty="0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B0D2816F-BE7A-4EDB-B3A1-0D981563B622}"/>
              </a:ext>
            </a:extLst>
          </p:cNvPr>
          <p:cNvSpPr txBox="1"/>
          <p:nvPr/>
        </p:nvSpPr>
        <p:spPr>
          <a:xfrm>
            <a:off x="5279519" y="4030596"/>
            <a:ext cx="678932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G3 </a:t>
            </a:r>
            <a:r>
              <a:rPr lang="it-IT" sz="1400" dirty="0">
                <a:solidFill>
                  <a:srgbClr val="FF00FF"/>
                </a:solidFill>
                <a:sym typeface="Wingdings 2" panose="05020102010507070707" pitchFamily="18" charset="2"/>
              </a:rPr>
              <a:t></a:t>
            </a:r>
            <a:r>
              <a:rPr lang="it-IT" sz="1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976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85F1811B-F603-3E48-88D6-807B0D5EAAA8}"/>
              </a:ext>
            </a:extLst>
          </p:cNvPr>
          <p:cNvSpPr/>
          <p:nvPr/>
        </p:nvSpPr>
        <p:spPr bwMode="auto">
          <a:xfrm>
            <a:off x="0" y="6504866"/>
            <a:ext cx="12192000" cy="359993"/>
          </a:xfrm>
          <a:prstGeom prst="rect">
            <a:avLst/>
          </a:prstGeom>
          <a:solidFill>
            <a:srgbClr val="0188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4492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dirty="0">
              <a:solidFill>
                <a:schemeClr val="bg1"/>
              </a:solidFill>
              <a:latin typeface="Arial" charset="0"/>
              <a:ea typeface="Microsoft YaHei" charset="-122"/>
            </a:endParaRPr>
          </a:p>
        </p:txBody>
      </p:sp>
      <p:pic>
        <p:nvPicPr>
          <p:cNvPr id="10" name="Picture 2" descr="C:\Documents and Settings\Bartolucci\Desktop\LOGO AUSL BOLOGNA.jpg">
            <a:extLst>
              <a:ext uri="{FF2B5EF4-FFF2-40B4-BE49-F238E27FC236}">
                <a16:creationId xmlns:a16="http://schemas.microsoft.com/office/drawing/2014/main" id="{DD10D77F-9800-D848-A0A5-E89A411B7B81}"/>
              </a:ext>
            </a:extLst>
          </p:cNvPr>
          <p:cNvPicPr/>
          <p:nvPr/>
        </p:nvPicPr>
        <p:blipFill>
          <a:blip r:embed="rId2" cstate="print"/>
          <a:srcRect r="44827"/>
          <a:stretch/>
        </p:blipFill>
        <p:spPr>
          <a:xfrm>
            <a:off x="231960" y="47716"/>
            <a:ext cx="2285640" cy="482400"/>
          </a:xfrm>
          <a:prstGeom prst="rect">
            <a:avLst/>
          </a:prstGeom>
          <a:ln w="9360">
            <a:noFill/>
          </a:ln>
        </p:spPr>
      </p:pic>
      <p:pic>
        <p:nvPicPr>
          <p:cNvPr id="11" name="Picture 2" descr="C:\Documents and Settings\Bartolucci\Desktop\LOGO AUSL BOLOGNA.jpg">
            <a:extLst>
              <a:ext uri="{FF2B5EF4-FFF2-40B4-BE49-F238E27FC236}">
                <a16:creationId xmlns:a16="http://schemas.microsoft.com/office/drawing/2014/main" id="{567A4499-65B6-A746-90DD-84747001D375}"/>
              </a:ext>
            </a:extLst>
          </p:cNvPr>
          <p:cNvPicPr/>
          <p:nvPr/>
        </p:nvPicPr>
        <p:blipFill>
          <a:blip r:embed="rId2" cstate="print"/>
          <a:srcRect l="56893"/>
          <a:stretch/>
        </p:blipFill>
        <p:spPr>
          <a:xfrm>
            <a:off x="10101523" y="47716"/>
            <a:ext cx="1785600" cy="482400"/>
          </a:xfrm>
          <a:prstGeom prst="rect">
            <a:avLst/>
          </a:prstGeom>
          <a:ln w="9360">
            <a:noFill/>
          </a:ln>
        </p:spPr>
      </p:pic>
      <p:sp>
        <p:nvSpPr>
          <p:cNvPr id="2" name="AutoShape 2" descr="Sanità, l&amp;#39;assessore regionale Coletto: &amp;quot;Programmazione non adeguata,  mancano medici di medicina generale&amp;quot;">
            <a:extLst>
              <a:ext uri="{FF2B5EF4-FFF2-40B4-BE49-F238E27FC236}">
                <a16:creationId xmlns:a16="http://schemas.microsoft.com/office/drawing/2014/main" id="{FBF14879-D39E-4325-9125-7AD270F321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4" name="AutoShape 4" descr="Allarme carenza medici, ma Bobo ha trovato la soluzione - Tiscali Notizie">
            <a:extLst>
              <a:ext uri="{FF2B5EF4-FFF2-40B4-BE49-F238E27FC236}">
                <a16:creationId xmlns:a16="http://schemas.microsoft.com/office/drawing/2014/main" id="{E773BBDF-6019-468A-9FD0-038367DA57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F4B239B4-4D40-FB41-B9FF-6F8D87142082}"/>
              </a:ext>
            </a:extLst>
          </p:cNvPr>
          <p:cNvSpPr txBox="1">
            <a:spLocks/>
          </p:cNvSpPr>
          <p:nvPr/>
        </p:nvSpPr>
        <p:spPr>
          <a:xfrm>
            <a:off x="2672911" y="288748"/>
            <a:ext cx="7273301" cy="7383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2B9E5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situazione della Medicina Generale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268A272-E770-8A4B-B9C3-1305EBBD1182}"/>
              </a:ext>
            </a:extLst>
          </p:cNvPr>
          <p:cNvSpPr txBox="1"/>
          <p:nvPr/>
        </p:nvSpPr>
        <p:spPr>
          <a:xfrm>
            <a:off x="381039" y="1442279"/>
            <a:ext cx="1142992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La Medicina Generale negli ultimi 2 anni ha subito modifiche in termini di numerosità, di ricambio generazionale, di modalità di gestione dell’accesso agli ambulatori legate a diverse cause: </a:t>
            </a:r>
          </a:p>
          <a:p>
            <a:endParaRPr lang="it-IT" sz="2000" dirty="0"/>
          </a:p>
          <a:p>
            <a:endParaRPr lang="it-IT" sz="2000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it-IT" sz="2000" dirty="0"/>
              <a:t>accelerazione del fisiologico pensionamento previsto durante la fase pandemica;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it-IT" sz="2000" dirty="0"/>
              <a:t>aumento del numero di assistiti pro-medico;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it-IT" sz="2000" dirty="0"/>
              <a:t>difficoltà a reperire supporti organizzativi ed infermieristici;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it-IT" sz="2000" dirty="0"/>
              <a:t>difficoltà a reperire spazi di accoglienza ambulatoriali a prezzi calmierati;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it-IT" sz="2000" dirty="0"/>
              <a:t>aggravamento per la sospensione di  professionisti non vaccinati;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it-IT" sz="2000" dirty="0"/>
              <a:t>concorrenzialità di contratti maggiormente vantaggiosi: USCA, personale per le vaccinazioni anti-Covid-19, aumento borse delle scuole di specialità;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it-IT" sz="2000" dirty="0"/>
              <a:t>Scarsa capacità attrattiva del corso di formazione in medicina generale: il minore numero di borse programmate negli anni passati e le difficoltà organizzative.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it-IT" dirty="0"/>
          </a:p>
          <a:p>
            <a:pPr marL="742950" lvl="1" indent="-285750">
              <a:buFont typeface="Wingdings" pitchFamily="2" charset="2"/>
              <a:buChar char="Ø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53394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85F1811B-F603-3E48-88D6-807B0D5EAAA8}"/>
              </a:ext>
            </a:extLst>
          </p:cNvPr>
          <p:cNvSpPr/>
          <p:nvPr/>
        </p:nvSpPr>
        <p:spPr bwMode="auto">
          <a:xfrm>
            <a:off x="0" y="6498007"/>
            <a:ext cx="12192000" cy="359993"/>
          </a:xfrm>
          <a:prstGeom prst="rect">
            <a:avLst/>
          </a:prstGeom>
          <a:solidFill>
            <a:srgbClr val="3867B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>
              <a:solidFill>
                <a:schemeClr val="bg1"/>
              </a:solidFill>
              <a:latin typeface="Arial" charset="0"/>
              <a:ea typeface="Microsoft YaHei" charset="-122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D10D77F-9800-D848-A0A5-E89A411B7B81}"/>
              </a:ext>
            </a:extLst>
          </p:cNvPr>
          <p:cNvPicPr/>
          <p:nvPr/>
        </p:nvPicPr>
        <p:blipFill>
          <a:blip r:embed="rId2" cstate="print"/>
          <a:srcRect r="44827"/>
          <a:stretch/>
        </p:blipFill>
        <p:spPr>
          <a:xfrm>
            <a:off x="63499" y="11737"/>
            <a:ext cx="2285640" cy="482400"/>
          </a:xfrm>
          <a:prstGeom prst="rect">
            <a:avLst/>
          </a:prstGeom>
          <a:ln w="9360">
            <a:noFill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67A4499-65B6-A746-90DD-84747001D375}"/>
              </a:ext>
            </a:extLst>
          </p:cNvPr>
          <p:cNvPicPr/>
          <p:nvPr/>
        </p:nvPicPr>
        <p:blipFill>
          <a:blip r:embed="rId2" cstate="print"/>
          <a:srcRect l="56893"/>
          <a:stretch/>
        </p:blipFill>
        <p:spPr>
          <a:xfrm>
            <a:off x="10342901" y="11737"/>
            <a:ext cx="1785600" cy="482400"/>
          </a:xfrm>
          <a:prstGeom prst="rect">
            <a:avLst/>
          </a:prstGeom>
          <a:ln w="9360">
            <a:noFill/>
          </a:ln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3025803-8339-4BF4-942F-798B1D0AC983}"/>
              </a:ext>
            </a:extLst>
          </p:cNvPr>
          <p:cNvSpPr txBox="1"/>
          <p:nvPr/>
        </p:nvSpPr>
        <p:spPr>
          <a:xfrm>
            <a:off x="184905" y="2078346"/>
            <a:ext cx="1827169" cy="46166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/>
              <a:t>Presenza di </a:t>
            </a:r>
            <a:r>
              <a:rPr lang="it-IT" sz="1200" dirty="0" err="1"/>
              <a:t>amb</a:t>
            </a:r>
            <a:r>
              <a:rPr lang="it-IT" sz="1200" dirty="0"/>
              <a:t>. Infermieristico AUSL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7AB73BB-6FD2-423A-A351-C2A489D1348C}"/>
              </a:ext>
            </a:extLst>
          </p:cNvPr>
          <p:cNvSpPr txBox="1"/>
          <p:nvPr/>
        </p:nvSpPr>
        <p:spPr>
          <a:xfrm>
            <a:off x="184904" y="683764"/>
            <a:ext cx="1827170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dirty="0">
                <a:solidFill>
                  <a:srgbClr val="FF0000"/>
                </a:solidFill>
                <a:sym typeface="Wingdings 2" panose="05020102010507070707" pitchFamily="18" charset="2"/>
              </a:rPr>
              <a:t></a:t>
            </a:r>
            <a:r>
              <a:rPr lang="it-IT" sz="1200" dirty="0">
                <a:solidFill>
                  <a:srgbClr val="FF0000"/>
                </a:solidFill>
                <a:sym typeface="Wingdings 2" panose="05020102010507070707" pitchFamily="18" charset="2"/>
              </a:rPr>
              <a:t> </a:t>
            </a:r>
            <a:r>
              <a:rPr lang="it-IT" sz="1200" b="0" dirty="0">
                <a:sym typeface="Wingdings 2" panose="05020102010507070707" pitchFamily="18" charset="2"/>
              </a:rPr>
              <a:t>Collaboratore di studio</a:t>
            </a:r>
            <a:endParaRPr lang="it-IT" sz="1200" dirty="0">
              <a:solidFill>
                <a:srgbClr val="FF0000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D7B1ABA-0842-4E08-B610-3513D5338FE7}"/>
              </a:ext>
            </a:extLst>
          </p:cNvPr>
          <p:cNvSpPr txBox="1"/>
          <p:nvPr/>
        </p:nvSpPr>
        <p:spPr>
          <a:xfrm>
            <a:off x="184904" y="1670422"/>
            <a:ext cx="1827170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sz="1200" b="0" dirty="0">
                <a:solidFill>
                  <a:srgbClr val="0000FF"/>
                </a:solidFill>
                <a:sym typeface="Wingdings 2" panose="05020102010507070707" pitchFamily="18" charset="2"/>
              </a:rPr>
              <a:t>  </a:t>
            </a:r>
            <a:r>
              <a:rPr lang="it-IT" sz="1200" b="0" dirty="0">
                <a:sym typeface="Wingdings 2" panose="05020102010507070707" pitchFamily="18" charset="2"/>
              </a:rPr>
              <a:t>Infermiere</a:t>
            </a:r>
            <a:endParaRPr lang="it-IT" sz="1200" dirty="0">
              <a:solidFill>
                <a:srgbClr val="0000FF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77B288D-5266-4C6E-95E7-BFAEB6550280}"/>
              </a:ext>
            </a:extLst>
          </p:cNvPr>
          <p:cNvSpPr txBox="1"/>
          <p:nvPr/>
        </p:nvSpPr>
        <p:spPr>
          <a:xfrm>
            <a:off x="184904" y="1078590"/>
            <a:ext cx="1827170" cy="49244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dirty="0">
                <a:solidFill>
                  <a:srgbClr val="FF00FF"/>
                </a:solidFill>
                <a:sym typeface="Wingdings 2" panose="05020102010507070707" pitchFamily="18" charset="2"/>
              </a:rPr>
              <a:t></a:t>
            </a:r>
            <a:r>
              <a:rPr lang="it-IT" sz="1200" dirty="0">
                <a:solidFill>
                  <a:srgbClr val="FF0000"/>
                </a:solidFill>
                <a:sym typeface="Wingdings 2" panose="05020102010507070707" pitchFamily="18" charset="2"/>
              </a:rPr>
              <a:t> </a:t>
            </a:r>
            <a:r>
              <a:rPr lang="it-IT" sz="1200" b="0" dirty="0">
                <a:sym typeface="Wingdings 2" panose="05020102010507070707" pitchFamily="18" charset="2"/>
              </a:rPr>
              <a:t>Collaboratore di studio solo per alcuni MMG</a:t>
            </a:r>
            <a:endParaRPr lang="it-IT" sz="1200" dirty="0">
              <a:solidFill>
                <a:srgbClr val="FF0000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90AC767-AE10-4AEC-A270-273C307B3E3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726" y="683764"/>
            <a:ext cx="4861544" cy="5122342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6E7F12CC-65E4-4944-ADBF-A1C21F8C24B2}"/>
              </a:ext>
            </a:extLst>
          </p:cNvPr>
          <p:cNvSpPr/>
          <p:nvPr/>
        </p:nvSpPr>
        <p:spPr>
          <a:xfrm>
            <a:off x="6807200" y="764299"/>
            <a:ext cx="1782618" cy="6330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ADB8AB5E-6368-4D59-AFFF-C7D6AC8A86CC}"/>
              </a:ext>
            </a:extLst>
          </p:cNvPr>
          <p:cNvSpPr txBox="1"/>
          <p:nvPr/>
        </p:nvSpPr>
        <p:spPr>
          <a:xfrm>
            <a:off x="4964546" y="5221259"/>
            <a:ext cx="850171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dirty="0"/>
              <a:t>G3 </a:t>
            </a:r>
            <a:r>
              <a:rPr lang="it-IT" dirty="0">
                <a:solidFill>
                  <a:srgbClr val="FF0000"/>
                </a:solidFill>
                <a:sym typeface="Wingdings 2" panose="05020102010507070707" pitchFamily="18" charset="2"/>
              </a:rPr>
              <a:t> </a:t>
            </a:r>
            <a:r>
              <a:rPr lang="it-IT" sz="1400" b="0" dirty="0">
                <a:solidFill>
                  <a:srgbClr val="0000FF"/>
                </a:solidFill>
                <a:sym typeface="Wingdings 2" panose="05020102010507070707" pitchFamily="18" charset="2"/>
              </a:rPr>
              <a:t>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310E2282-651A-4A5D-A3E4-4A62EB8E9C9D}"/>
              </a:ext>
            </a:extLst>
          </p:cNvPr>
          <p:cNvSpPr txBox="1"/>
          <p:nvPr/>
        </p:nvSpPr>
        <p:spPr>
          <a:xfrm>
            <a:off x="6168724" y="3342184"/>
            <a:ext cx="638476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G5 </a:t>
            </a:r>
            <a:r>
              <a:rPr lang="it-IT" sz="1400" dirty="0">
                <a:solidFill>
                  <a:srgbClr val="FF00FF"/>
                </a:solidFill>
                <a:sym typeface="Wingdings 2" panose="05020102010507070707" pitchFamily="18" charset="2"/>
              </a:rPr>
              <a:t></a:t>
            </a:r>
            <a:endParaRPr lang="it-IT" sz="1400" b="1" dirty="0">
              <a:solidFill>
                <a:srgbClr val="FF00FF"/>
              </a:solidFill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36EF5975-100F-47DC-98A5-E1A5CD6F62E6}"/>
              </a:ext>
            </a:extLst>
          </p:cNvPr>
          <p:cNvSpPr txBox="1"/>
          <p:nvPr/>
        </p:nvSpPr>
        <p:spPr>
          <a:xfrm>
            <a:off x="5362121" y="1397343"/>
            <a:ext cx="647448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G8 </a:t>
            </a:r>
            <a:r>
              <a:rPr lang="it-IT" sz="1400" dirty="0">
                <a:solidFill>
                  <a:srgbClr val="FF0000"/>
                </a:solidFill>
                <a:sym typeface="Wingdings 2" panose="05020102010507070707" pitchFamily="18" charset="2"/>
              </a:rPr>
              <a:t></a:t>
            </a:r>
            <a:endParaRPr lang="it-IT" sz="1400" b="1" dirty="0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533828FC-5890-4DE7-AD4F-8A156CFD89D5}"/>
              </a:ext>
            </a:extLst>
          </p:cNvPr>
          <p:cNvSpPr txBox="1"/>
          <p:nvPr/>
        </p:nvSpPr>
        <p:spPr>
          <a:xfrm>
            <a:off x="5490993" y="2843397"/>
            <a:ext cx="647448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dirty="0"/>
              <a:t>G3 </a:t>
            </a:r>
            <a:r>
              <a:rPr lang="it-IT" dirty="0">
                <a:solidFill>
                  <a:srgbClr val="FF0000"/>
                </a:solidFill>
                <a:sym typeface="Wingdings 2" panose="05020102010507070707" pitchFamily="18" charset="2"/>
              </a:rPr>
              <a:t>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75651D1A-5643-4DA3-91D8-705CBFBADBB0}"/>
              </a:ext>
            </a:extLst>
          </p:cNvPr>
          <p:cNvSpPr txBox="1"/>
          <p:nvPr/>
        </p:nvSpPr>
        <p:spPr>
          <a:xfrm>
            <a:off x="6328498" y="4465533"/>
            <a:ext cx="414047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G7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97D24238-5B64-4A0F-AAC5-456957E210CF}"/>
              </a:ext>
            </a:extLst>
          </p:cNvPr>
          <p:cNvSpPr txBox="1"/>
          <p:nvPr/>
        </p:nvSpPr>
        <p:spPr>
          <a:xfrm>
            <a:off x="5065907" y="3891568"/>
            <a:ext cx="647448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G3 </a:t>
            </a:r>
            <a:r>
              <a:rPr lang="it-IT" sz="1400" dirty="0">
                <a:solidFill>
                  <a:srgbClr val="FF00FF"/>
                </a:solidFill>
                <a:sym typeface="Wingdings 2" panose="05020102010507070707" pitchFamily="18" charset="2"/>
              </a:rPr>
              <a:t></a:t>
            </a:r>
            <a:endParaRPr lang="it-IT" sz="1400" b="1" dirty="0">
              <a:solidFill>
                <a:srgbClr val="FF00FF"/>
              </a:solidFill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BD5FDF84-37BC-42BA-BFA8-DA4F61FCE53A}"/>
              </a:ext>
            </a:extLst>
          </p:cNvPr>
          <p:cNvSpPr txBox="1"/>
          <p:nvPr/>
        </p:nvSpPr>
        <p:spPr>
          <a:xfrm>
            <a:off x="6510986" y="3662515"/>
            <a:ext cx="647448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G4 </a:t>
            </a:r>
            <a:r>
              <a:rPr lang="it-IT" sz="1400" dirty="0">
                <a:solidFill>
                  <a:srgbClr val="FF00FF"/>
                </a:solidFill>
                <a:sym typeface="Wingdings 2" panose="05020102010507070707" pitchFamily="18" charset="2"/>
              </a:rPr>
              <a:t></a:t>
            </a:r>
            <a:endParaRPr lang="it-IT" sz="1400" b="1" dirty="0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37219974-66B5-40DC-8654-531B84E1B1F2}"/>
              </a:ext>
            </a:extLst>
          </p:cNvPr>
          <p:cNvSpPr txBox="1"/>
          <p:nvPr/>
        </p:nvSpPr>
        <p:spPr>
          <a:xfrm>
            <a:off x="8738796" y="975172"/>
            <a:ext cx="331479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500" dirty="0"/>
              <a:t>7 forme di associazionismo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500" dirty="0"/>
              <a:t>17 medici singoli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500" dirty="0"/>
              <a:t>3 con incarico provvisorio, di cui nessuno in gruppo</a:t>
            </a:r>
          </a:p>
        </p:txBody>
      </p:sp>
      <p:graphicFrame>
        <p:nvGraphicFramePr>
          <p:cNvPr id="42" name="Tabella 68">
            <a:extLst>
              <a:ext uri="{FF2B5EF4-FFF2-40B4-BE49-F238E27FC236}">
                <a16:creationId xmlns:a16="http://schemas.microsoft.com/office/drawing/2014/main" id="{05A06F1A-D84D-4CA8-8590-86C9619138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147366"/>
              </p:ext>
            </p:extLst>
          </p:nvPr>
        </p:nvGraphicFramePr>
        <p:xfrm>
          <a:off x="7416800" y="3181244"/>
          <a:ext cx="4624672" cy="2529105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1314278">
                  <a:extLst>
                    <a:ext uri="{9D8B030D-6E8A-4147-A177-3AD203B41FA5}">
                      <a16:colId xmlns:a16="http://schemas.microsoft.com/office/drawing/2014/main" val="3637274813"/>
                    </a:ext>
                  </a:extLst>
                </a:gridCol>
                <a:gridCol w="705872">
                  <a:extLst>
                    <a:ext uri="{9D8B030D-6E8A-4147-A177-3AD203B41FA5}">
                      <a16:colId xmlns:a16="http://schemas.microsoft.com/office/drawing/2014/main" val="2493257147"/>
                    </a:ext>
                  </a:extLst>
                </a:gridCol>
                <a:gridCol w="914650">
                  <a:extLst>
                    <a:ext uri="{9D8B030D-6E8A-4147-A177-3AD203B41FA5}">
                      <a16:colId xmlns:a16="http://schemas.microsoft.com/office/drawing/2014/main" val="4158050865"/>
                    </a:ext>
                  </a:extLst>
                </a:gridCol>
                <a:gridCol w="764937">
                  <a:extLst>
                    <a:ext uri="{9D8B030D-6E8A-4147-A177-3AD203B41FA5}">
                      <a16:colId xmlns:a16="http://schemas.microsoft.com/office/drawing/2014/main" val="2819223477"/>
                    </a:ext>
                  </a:extLst>
                </a:gridCol>
                <a:gridCol w="924935">
                  <a:extLst>
                    <a:ext uri="{9D8B030D-6E8A-4147-A177-3AD203B41FA5}">
                      <a16:colId xmlns:a16="http://schemas.microsoft.com/office/drawing/2014/main" val="3342356099"/>
                    </a:ext>
                  </a:extLst>
                </a:gridCol>
              </a:tblGrid>
              <a:tr h="313797">
                <a:tc gridSpan="5"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latin typeface="Century Gothic" panose="020B0502020202020204" pitchFamily="34" charset="0"/>
                        </a:rPr>
                        <a:t>MMG SINGOLI (n=17)</a:t>
                      </a:r>
                    </a:p>
                  </a:txBody>
                  <a:tcPr anchor="ctr">
                    <a:solidFill>
                      <a:srgbClr val="00FFCC">
                        <a:alpha val="8470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5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latin typeface="Century Gothic" panose="020B0502020202020204" pitchFamily="34" charset="0"/>
                        </a:rPr>
                        <a:t>MMG SINGOLI (n=13)</a:t>
                      </a:r>
                    </a:p>
                  </a:txBody>
                  <a:tcPr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524481"/>
                  </a:ext>
                </a:extLst>
              </a:tr>
              <a:tr h="3137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Localizzazione</a:t>
                      </a:r>
                    </a:p>
                  </a:txBody>
                  <a:tcPr anchor="ctr">
                    <a:solidFill>
                      <a:srgbClr val="00FFCC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N° medici</a:t>
                      </a:r>
                    </a:p>
                  </a:txBody>
                  <a:tcPr anchor="ctr">
                    <a:solidFill>
                      <a:srgbClr val="00FFCC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Collaboratore di studio</a:t>
                      </a:r>
                    </a:p>
                  </a:txBody>
                  <a:tcPr anchor="ctr">
                    <a:solidFill>
                      <a:srgbClr val="00FFCC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Century Gothic" panose="020B0502020202020204" pitchFamily="34" charset="0"/>
                        </a:rPr>
                        <a:t>Infermiere</a:t>
                      </a:r>
                    </a:p>
                  </a:txBody>
                  <a:tcPr anchor="ctr">
                    <a:solidFill>
                      <a:srgbClr val="00FFCC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>
                          <a:latin typeface="Century Gothic" panose="020B0502020202020204" pitchFamily="34" charset="0"/>
                        </a:rPr>
                        <a:t>Amb</a:t>
                      </a:r>
                      <a:r>
                        <a:rPr lang="it-IT" sz="1200" dirty="0">
                          <a:latin typeface="Century Gothic" panose="020B0502020202020204" pitchFamily="34" charset="0"/>
                        </a:rPr>
                        <a:t>. Infermieristico AUSL</a:t>
                      </a:r>
                    </a:p>
                  </a:txBody>
                  <a:tcPr anchor="ctr">
                    <a:solidFill>
                      <a:srgbClr val="00FFCC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630111"/>
                  </a:ext>
                </a:extLst>
              </a:tr>
              <a:tr h="3137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Anzola </a:t>
                      </a:r>
                      <a:r>
                        <a:rPr lang="it-IT" sz="1100" b="1" kern="120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dell’E</a:t>
                      </a:r>
                      <a:r>
                        <a:rPr lang="it-IT" sz="11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solidFill>
                      <a:srgbClr val="00FFCC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solidFill>
                      <a:srgbClr val="00FFCC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solidFill>
                      <a:srgbClr val="00FFCC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00FFCC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00FFCC">
                        <a:alpha val="1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055195"/>
                  </a:ext>
                </a:extLst>
              </a:tr>
              <a:tr h="3137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Calderara</a:t>
                      </a:r>
                    </a:p>
                  </a:txBody>
                  <a:tcPr anchor="ctr">
                    <a:solidFill>
                      <a:srgbClr val="00FFCC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rgbClr val="00FFCC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solidFill>
                      <a:srgbClr val="00FFCC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00FFCC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rgbClr val="00FFCC">
                        <a:alpha val="1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205747"/>
                  </a:ext>
                </a:extLst>
              </a:tr>
              <a:tr h="3137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S. Giovanni in P.</a:t>
                      </a:r>
                    </a:p>
                  </a:txBody>
                  <a:tcPr anchor="ctr">
                    <a:solidFill>
                      <a:srgbClr val="00FFCC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 *</a:t>
                      </a:r>
                    </a:p>
                  </a:txBody>
                  <a:tcPr anchor="ctr">
                    <a:solidFill>
                      <a:srgbClr val="00FFCC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solidFill>
                      <a:srgbClr val="00FFCC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00FFCC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00FFCC">
                        <a:alpha val="1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694340"/>
                  </a:ext>
                </a:extLst>
              </a:tr>
              <a:tr h="3137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Sant’Agata</a:t>
                      </a:r>
                    </a:p>
                  </a:txBody>
                  <a:tcPr anchor="ctr">
                    <a:solidFill>
                      <a:srgbClr val="00FFCC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solidFill>
                      <a:srgbClr val="00FFCC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solidFill>
                      <a:srgbClr val="00FFCC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00FFCC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rgbClr val="00FFCC">
                        <a:alpha val="1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718812"/>
                  </a:ext>
                </a:extLst>
              </a:tr>
              <a:tr h="313797">
                <a:tc gridSpan="5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* Partirà a maggio MG con 3 MMG</a:t>
                      </a:r>
                      <a:endParaRPr lang="it-IT" sz="11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FF">
                        <a:alpha val="1372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1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FFCC">
                        <a:alpha val="1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1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FFCC">
                        <a:alpha val="1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1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00FFCC">
                        <a:alpha val="1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1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00FFCC">
                        <a:alpha val="1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951411"/>
                  </a:ext>
                </a:extLst>
              </a:tr>
            </a:tbl>
          </a:graphicData>
        </a:graphic>
      </p:graphicFrame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F0E9D42-DE37-FE4A-9F2C-A386571C21D4}"/>
              </a:ext>
            </a:extLst>
          </p:cNvPr>
          <p:cNvSpPr txBox="1"/>
          <p:nvPr/>
        </p:nvSpPr>
        <p:spPr>
          <a:xfrm>
            <a:off x="4096224" y="161664"/>
            <a:ext cx="446454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3867B8"/>
                </a:solidFill>
                <a:latin typeface="Century Gothic" panose="020B0502020202020204" pitchFamily="34" charset="0"/>
              </a:rPr>
              <a:t>OBIETTIVO 1.A</a:t>
            </a:r>
          </a:p>
          <a:p>
            <a:pPr algn="ctr"/>
            <a:r>
              <a:rPr lang="it-IT" sz="1400" b="1" dirty="0">
                <a:latin typeface="Century Gothic" panose="020B0502020202020204" pitchFamily="34" charset="0"/>
              </a:rPr>
              <a:t>DISTRETTO PIANURA OVEST</a:t>
            </a:r>
          </a:p>
          <a:p>
            <a:pPr algn="ctr"/>
            <a:endParaRPr lang="it-IT" sz="1000" b="1" dirty="0">
              <a:latin typeface="Century Gothic" panose="020B0502020202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C3E3F2B-E246-41FD-9EE2-E4F0506CD1BE}"/>
              </a:ext>
            </a:extLst>
          </p:cNvPr>
          <p:cNvSpPr txBox="1"/>
          <p:nvPr/>
        </p:nvSpPr>
        <p:spPr>
          <a:xfrm>
            <a:off x="122743" y="4947408"/>
            <a:ext cx="2714220" cy="1246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L="285750" indent="-285750">
              <a:buFont typeface="Wingdings" panose="05000000000000000000" pitchFamily="2" charset="2"/>
              <a:buChar char="Ø"/>
              <a:defRPr sz="1500"/>
            </a:lvl1pPr>
          </a:lstStyle>
          <a:p>
            <a:pPr marL="0" indent="0">
              <a:buNone/>
            </a:pPr>
            <a:r>
              <a:rPr lang="it-IT" dirty="0"/>
              <a:t>Assistiti in carico </a:t>
            </a:r>
            <a:r>
              <a:rPr lang="it-IT" u="sng" dirty="0"/>
              <a:t>nelle medicine di gruppo o rete</a:t>
            </a:r>
            <a:r>
              <a:rPr lang="it-IT" dirty="0"/>
              <a:t>: 50440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N° medio di ore di copertura giornaliera: 8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82FB8DF-00A1-4C9B-91B5-1D865FC03854}"/>
              </a:ext>
            </a:extLst>
          </p:cNvPr>
          <p:cNvSpPr txBox="1"/>
          <p:nvPr/>
        </p:nvSpPr>
        <p:spPr>
          <a:xfrm>
            <a:off x="184904" y="2670701"/>
            <a:ext cx="182717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sz="1200" dirty="0">
                <a:sym typeface="Wingdings 2" panose="05020102010507070707" pitchFamily="18" charset="2"/>
              </a:rPr>
              <a:t>GN° </a:t>
            </a:r>
            <a:r>
              <a:rPr lang="it-IT" sz="1200" b="0" dirty="0">
                <a:sym typeface="Wingdings 2" panose="05020102010507070707" pitchFamily="18" charset="2"/>
              </a:rPr>
              <a:t>Gruppo/Rete e N° medici </a:t>
            </a:r>
            <a:endParaRPr lang="it-IT" sz="1200" b="0" dirty="0"/>
          </a:p>
        </p:txBody>
      </p:sp>
    </p:spTree>
    <p:extLst>
      <p:ext uri="{BB962C8B-B14F-4D97-AF65-F5344CB8AC3E}">
        <p14:creationId xmlns:p14="http://schemas.microsoft.com/office/powerpoint/2010/main" val="3688041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85F1811B-F603-3E48-88D6-807B0D5EAAA8}"/>
              </a:ext>
            </a:extLst>
          </p:cNvPr>
          <p:cNvSpPr/>
          <p:nvPr/>
        </p:nvSpPr>
        <p:spPr bwMode="auto">
          <a:xfrm>
            <a:off x="0" y="6498007"/>
            <a:ext cx="12192000" cy="359993"/>
          </a:xfrm>
          <a:prstGeom prst="rect">
            <a:avLst/>
          </a:prstGeom>
          <a:solidFill>
            <a:srgbClr val="3867B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>
              <a:solidFill>
                <a:schemeClr val="bg1"/>
              </a:solidFill>
              <a:latin typeface="Arial" charset="0"/>
              <a:ea typeface="Microsoft YaHei" charset="-122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D10D77F-9800-D848-A0A5-E89A411B7B81}"/>
              </a:ext>
            </a:extLst>
          </p:cNvPr>
          <p:cNvPicPr/>
          <p:nvPr/>
        </p:nvPicPr>
        <p:blipFill>
          <a:blip r:embed="rId2" cstate="print"/>
          <a:srcRect r="44827"/>
          <a:stretch/>
        </p:blipFill>
        <p:spPr>
          <a:xfrm>
            <a:off x="63499" y="11737"/>
            <a:ext cx="2285640" cy="482400"/>
          </a:xfrm>
          <a:prstGeom prst="rect">
            <a:avLst/>
          </a:prstGeom>
          <a:ln w="9360">
            <a:noFill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67A4499-65B6-A746-90DD-84747001D375}"/>
              </a:ext>
            </a:extLst>
          </p:cNvPr>
          <p:cNvPicPr/>
          <p:nvPr/>
        </p:nvPicPr>
        <p:blipFill>
          <a:blip r:embed="rId2" cstate="print"/>
          <a:srcRect l="56893"/>
          <a:stretch/>
        </p:blipFill>
        <p:spPr>
          <a:xfrm>
            <a:off x="10342901" y="11737"/>
            <a:ext cx="1785600" cy="482400"/>
          </a:xfrm>
          <a:prstGeom prst="rect">
            <a:avLst/>
          </a:prstGeom>
          <a:ln w="9360">
            <a:noFill/>
          </a:ln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3025803-8339-4BF4-942F-798B1D0AC983}"/>
              </a:ext>
            </a:extLst>
          </p:cNvPr>
          <p:cNvSpPr txBox="1"/>
          <p:nvPr/>
        </p:nvSpPr>
        <p:spPr>
          <a:xfrm>
            <a:off x="184905" y="2078346"/>
            <a:ext cx="1827169" cy="46166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/>
              <a:t>Presenza di </a:t>
            </a:r>
            <a:r>
              <a:rPr lang="it-IT" sz="1200" dirty="0" err="1"/>
              <a:t>amb</a:t>
            </a:r>
            <a:r>
              <a:rPr lang="it-IT" sz="1200" dirty="0"/>
              <a:t>. Infermieristico AUSL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7AB73BB-6FD2-423A-A351-C2A489D1348C}"/>
              </a:ext>
            </a:extLst>
          </p:cNvPr>
          <p:cNvSpPr txBox="1"/>
          <p:nvPr/>
        </p:nvSpPr>
        <p:spPr>
          <a:xfrm>
            <a:off x="184904" y="683764"/>
            <a:ext cx="1827170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dirty="0">
                <a:solidFill>
                  <a:srgbClr val="FF0000"/>
                </a:solidFill>
                <a:sym typeface="Wingdings 2" panose="05020102010507070707" pitchFamily="18" charset="2"/>
              </a:rPr>
              <a:t></a:t>
            </a:r>
            <a:r>
              <a:rPr lang="it-IT" sz="1200" dirty="0">
                <a:solidFill>
                  <a:srgbClr val="FF0000"/>
                </a:solidFill>
                <a:sym typeface="Wingdings 2" panose="05020102010507070707" pitchFamily="18" charset="2"/>
              </a:rPr>
              <a:t> </a:t>
            </a:r>
            <a:r>
              <a:rPr lang="it-IT" sz="1200" b="0" dirty="0">
                <a:sym typeface="Wingdings 2" panose="05020102010507070707" pitchFamily="18" charset="2"/>
              </a:rPr>
              <a:t>Collaboratore di studio</a:t>
            </a:r>
            <a:endParaRPr lang="it-IT" sz="1200" dirty="0">
              <a:solidFill>
                <a:srgbClr val="FF0000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D7B1ABA-0842-4E08-B610-3513D5338FE7}"/>
              </a:ext>
            </a:extLst>
          </p:cNvPr>
          <p:cNvSpPr txBox="1"/>
          <p:nvPr/>
        </p:nvSpPr>
        <p:spPr>
          <a:xfrm>
            <a:off x="184904" y="1670422"/>
            <a:ext cx="1827170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sz="1200" b="0" dirty="0">
                <a:solidFill>
                  <a:srgbClr val="0000FF"/>
                </a:solidFill>
                <a:sym typeface="Wingdings 2" panose="05020102010507070707" pitchFamily="18" charset="2"/>
              </a:rPr>
              <a:t>  </a:t>
            </a:r>
            <a:r>
              <a:rPr lang="it-IT" sz="1200" b="0" dirty="0">
                <a:sym typeface="Wingdings 2" panose="05020102010507070707" pitchFamily="18" charset="2"/>
              </a:rPr>
              <a:t>Infermiere</a:t>
            </a:r>
            <a:endParaRPr lang="it-IT" sz="1200" dirty="0">
              <a:solidFill>
                <a:srgbClr val="0000FF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77B288D-5266-4C6E-95E7-BFAEB6550280}"/>
              </a:ext>
            </a:extLst>
          </p:cNvPr>
          <p:cNvSpPr txBox="1"/>
          <p:nvPr/>
        </p:nvSpPr>
        <p:spPr>
          <a:xfrm>
            <a:off x="184904" y="1078590"/>
            <a:ext cx="1827170" cy="49244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dirty="0">
                <a:solidFill>
                  <a:srgbClr val="FF00FF"/>
                </a:solidFill>
                <a:sym typeface="Wingdings 2" panose="05020102010507070707" pitchFamily="18" charset="2"/>
              </a:rPr>
              <a:t></a:t>
            </a:r>
            <a:r>
              <a:rPr lang="it-IT" sz="1200" dirty="0">
                <a:solidFill>
                  <a:srgbClr val="FF0000"/>
                </a:solidFill>
                <a:sym typeface="Wingdings 2" panose="05020102010507070707" pitchFamily="18" charset="2"/>
              </a:rPr>
              <a:t> </a:t>
            </a:r>
            <a:r>
              <a:rPr lang="it-IT" sz="1200" b="0" dirty="0">
                <a:sym typeface="Wingdings 2" panose="05020102010507070707" pitchFamily="18" charset="2"/>
              </a:rPr>
              <a:t>Collaboratore di studio solo per alcuni MMG</a:t>
            </a:r>
            <a:endParaRPr lang="it-IT" sz="1200" dirty="0">
              <a:solidFill>
                <a:srgbClr val="FF0000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20AAA5B-7F80-4B54-923E-D07CD7001F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610" y="494137"/>
            <a:ext cx="5057775" cy="5629275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3B731A44-CFB5-450D-A93F-17ABF3D30836}"/>
              </a:ext>
            </a:extLst>
          </p:cNvPr>
          <p:cNvSpPr/>
          <p:nvPr/>
        </p:nvSpPr>
        <p:spPr>
          <a:xfrm>
            <a:off x="6189741" y="516251"/>
            <a:ext cx="1560945" cy="5954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47F7BFF-91A4-413B-93FD-D914F6A642B1}"/>
              </a:ext>
            </a:extLst>
          </p:cNvPr>
          <p:cNvSpPr txBox="1"/>
          <p:nvPr/>
        </p:nvSpPr>
        <p:spPr>
          <a:xfrm>
            <a:off x="6189741" y="3761049"/>
            <a:ext cx="429550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G6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004F329-8F0C-4844-85E8-8A04E4DE59CE}"/>
              </a:ext>
            </a:extLst>
          </p:cNvPr>
          <p:cNvSpPr txBox="1"/>
          <p:nvPr/>
        </p:nvSpPr>
        <p:spPr>
          <a:xfrm>
            <a:off x="3703981" y="2174849"/>
            <a:ext cx="647448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G4 </a:t>
            </a:r>
            <a:r>
              <a:rPr lang="it-IT" sz="1400" dirty="0">
                <a:solidFill>
                  <a:srgbClr val="FF00FF"/>
                </a:solidFill>
                <a:sym typeface="Wingdings 2" panose="05020102010507070707" pitchFamily="18" charset="2"/>
              </a:rPr>
              <a:t></a:t>
            </a:r>
            <a:endParaRPr lang="it-IT" sz="1400" b="1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6F3D1AA-2AC5-4F3A-BA13-8893BC4B841B}"/>
              </a:ext>
            </a:extLst>
          </p:cNvPr>
          <p:cNvSpPr txBox="1"/>
          <p:nvPr/>
        </p:nvSpPr>
        <p:spPr>
          <a:xfrm>
            <a:off x="4883658" y="1749277"/>
            <a:ext cx="647448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G4 </a:t>
            </a:r>
            <a:r>
              <a:rPr lang="it-IT" sz="1400" dirty="0">
                <a:solidFill>
                  <a:srgbClr val="FF00FF"/>
                </a:solidFill>
                <a:sym typeface="Wingdings 2" panose="05020102010507070707" pitchFamily="18" charset="2"/>
              </a:rPr>
              <a:t></a:t>
            </a:r>
            <a:endParaRPr lang="it-IT" sz="1400" b="1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A6A694B1-0047-4534-9AE5-C6DCD0370BFF}"/>
              </a:ext>
            </a:extLst>
          </p:cNvPr>
          <p:cNvSpPr txBox="1"/>
          <p:nvPr/>
        </p:nvSpPr>
        <p:spPr>
          <a:xfrm>
            <a:off x="3680574" y="2572776"/>
            <a:ext cx="647448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dirty="0"/>
              <a:t>G3 </a:t>
            </a:r>
            <a:r>
              <a:rPr lang="it-IT" dirty="0">
                <a:solidFill>
                  <a:srgbClr val="FF0000"/>
                </a:solidFill>
                <a:sym typeface="Wingdings 2" panose="05020102010507070707" pitchFamily="18" charset="2"/>
              </a:rPr>
              <a:t>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22B03BF-0D09-4A29-99A9-68004D467C20}"/>
              </a:ext>
            </a:extLst>
          </p:cNvPr>
          <p:cNvSpPr txBox="1"/>
          <p:nvPr/>
        </p:nvSpPr>
        <p:spPr>
          <a:xfrm>
            <a:off x="6780786" y="2463066"/>
            <a:ext cx="850171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dirty="0"/>
              <a:t>G7 </a:t>
            </a:r>
            <a:r>
              <a:rPr lang="it-IT" dirty="0">
                <a:solidFill>
                  <a:srgbClr val="FF0000"/>
                </a:solidFill>
                <a:sym typeface="Wingdings 2" panose="05020102010507070707" pitchFamily="18" charset="2"/>
              </a:rPr>
              <a:t> </a:t>
            </a:r>
            <a:r>
              <a:rPr lang="it-IT" sz="1400" b="0" dirty="0">
                <a:solidFill>
                  <a:srgbClr val="0000FF"/>
                </a:solidFill>
                <a:sym typeface="Wingdings 2" panose="05020102010507070707" pitchFamily="18" charset="2"/>
              </a:rPr>
              <a:t>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4B8231E-BF55-443F-A59B-804E64D237DD}"/>
              </a:ext>
            </a:extLst>
          </p:cNvPr>
          <p:cNvSpPr txBox="1"/>
          <p:nvPr/>
        </p:nvSpPr>
        <p:spPr>
          <a:xfrm>
            <a:off x="5044413" y="3024377"/>
            <a:ext cx="850171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dirty="0"/>
              <a:t>G5 </a:t>
            </a:r>
            <a:r>
              <a:rPr lang="it-IT" dirty="0">
                <a:solidFill>
                  <a:srgbClr val="FF0000"/>
                </a:solidFill>
                <a:sym typeface="Wingdings 2" panose="05020102010507070707" pitchFamily="18" charset="2"/>
              </a:rPr>
              <a:t></a:t>
            </a:r>
            <a:r>
              <a:rPr lang="it-IT" dirty="0">
                <a:sym typeface="Wingdings 2" panose="05020102010507070707" pitchFamily="18" charset="2"/>
              </a:rPr>
              <a:t> </a:t>
            </a:r>
            <a:r>
              <a:rPr lang="it-IT" sz="1400" b="0" dirty="0">
                <a:solidFill>
                  <a:srgbClr val="0000FF"/>
                </a:solidFill>
                <a:sym typeface="Wingdings 2" panose="05020102010507070707" pitchFamily="18" charset="2"/>
              </a:rPr>
              <a:t></a:t>
            </a:r>
            <a:endParaRPr lang="it-IT" dirty="0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F098BD0-65EA-4723-9699-212F868926AB}"/>
              </a:ext>
            </a:extLst>
          </p:cNvPr>
          <p:cNvSpPr txBox="1"/>
          <p:nvPr/>
        </p:nvSpPr>
        <p:spPr>
          <a:xfrm>
            <a:off x="5674221" y="1918818"/>
            <a:ext cx="850171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dirty="0"/>
              <a:t>G5 </a:t>
            </a:r>
            <a:r>
              <a:rPr lang="it-IT" dirty="0">
                <a:solidFill>
                  <a:srgbClr val="FF0000"/>
                </a:solidFill>
                <a:sym typeface="Wingdings 2" panose="05020102010507070707" pitchFamily="18" charset="2"/>
              </a:rPr>
              <a:t></a:t>
            </a:r>
            <a:r>
              <a:rPr lang="it-IT" dirty="0">
                <a:sym typeface="Wingdings 2" panose="05020102010507070707" pitchFamily="18" charset="2"/>
              </a:rPr>
              <a:t> </a:t>
            </a:r>
            <a:r>
              <a:rPr lang="it-IT" sz="1400" b="0" dirty="0">
                <a:solidFill>
                  <a:srgbClr val="0000FF"/>
                </a:solidFill>
                <a:sym typeface="Wingdings 2" panose="05020102010507070707" pitchFamily="18" charset="2"/>
              </a:rPr>
              <a:t></a:t>
            </a:r>
            <a:endParaRPr lang="it-IT" dirty="0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4A6D8660-57D7-484B-BFF7-0460677EEF51}"/>
              </a:ext>
            </a:extLst>
          </p:cNvPr>
          <p:cNvSpPr txBox="1"/>
          <p:nvPr/>
        </p:nvSpPr>
        <p:spPr>
          <a:xfrm>
            <a:off x="7250832" y="2804252"/>
            <a:ext cx="647448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G4 </a:t>
            </a:r>
            <a:r>
              <a:rPr lang="it-IT" sz="1400" dirty="0">
                <a:solidFill>
                  <a:srgbClr val="FF00FF"/>
                </a:solidFill>
                <a:sym typeface="Wingdings 2" panose="05020102010507070707" pitchFamily="18" charset="2"/>
              </a:rPr>
              <a:t></a:t>
            </a:r>
            <a:endParaRPr lang="it-IT" sz="1400" b="1" dirty="0">
              <a:solidFill>
                <a:srgbClr val="FF00FF"/>
              </a:solidFill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E875579C-3A69-4A2E-8075-BAEE64332005}"/>
              </a:ext>
            </a:extLst>
          </p:cNvPr>
          <p:cNvSpPr txBox="1"/>
          <p:nvPr/>
        </p:nvSpPr>
        <p:spPr>
          <a:xfrm>
            <a:off x="6172105" y="2174849"/>
            <a:ext cx="647448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G6 </a:t>
            </a:r>
            <a:r>
              <a:rPr lang="it-IT" sz="1400" dirty="0">
                <a:solidFill>
                  <a:srgbClr val="FF00FF"/>
                </a:solidFill>
                <a:sym typeface="Wingdings 2" panose="05020102010507070707" pitchFamily="18" charset="2"/>
              </a:rPr>
              <a:t></a:t>
            </a:r>
            <a:endParaRPr lang="it-IT" sz="1400" b="1" dirty="0">
              <a:solidFill>
                <a:srgbClr val="FF00FF"/>
              </a:solidFill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81E51157-95A6-48ED-8C80-51370441FFB7}"/>
              </a:ext>
            </a:extLst>
          </p:cNvPr>
          <p:cNvSpPr txBox="1"/>
          <p:nvPr/>
        </p:nvSpPr>
        <p:spPr>
          <a:xfrm>
            <a:off x="6819553" y="3129525"/>
            <a:ext cx="647448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G8 </a:t>
            </a:r>
            <a:r>
              <a:rPr lang="it-IT" sz="1400" dirty="0">
                <a:solidFill>
                  <a:srgbClr val="FF00FF"/>
                </a:solidFill>
                <a:sym typeface="Wingdings 2" panose="05020102010507070707" pitchFamily="18" charset="2"/>
              </a:rPr>
              <a:t></a:t>
            </a:r>
            <a:endParaRPr lang="it-IT" sz="1400" b="1" dirty="0">
              <a:solidFill>
                <a:srgbClr val="FF00FF"/>
              </a:solidFill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50A19A79-E484-409D-95E5-179082D0D028}"/>
              </a:ext>
            </a:extLst>
          </p:cNvPr>
          <p:cNvSpPr txBox="1"/>
          <p:nvPr/>
        </p:nvSpPr>
        <p:spPr>
          <a:xfrm>
            <a:off x="3243897" y="4465533"/>
            <a:ext cx="647448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G6 </a:t>
            </a:r>
            <a:r>
              <a:rPr lang="it-IT" sz="1400" dirty="0">
                <a:solidFill>
                  <a:srgbClr val="FF00FF"/>
                </a:solidFill>
                <a:sym typeface="Wingdings 2" panose="05020102010507070707" pitchFamily="18" charset="2"/>
              </a:rPr>
              <a:t></a:t>
            </a:r>
            <a:endParaRPr lang="it-IT" sz="1400" b="1" dirty="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9A3D57AE-74AE-4127-A8CF-BFE9DECF4C46}"/>
              </a:ext>
            </a:extLst>
          </p:cNvPr>
          <p:cNvSpPr txBox="1"/>
          <p:nvPr/>
        </p:nvSpPr>
        <p:spPr>
          <a:xfrm>
            <a:off x="8738796" y="975172"/>
            <a:ext cx="331479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500" dirty="0"/>
              <a:t>11 forme di associazionismo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500" dirty="0"/>
              <a:t>13 medici singoli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500" dirty="0"/>
              <a:t>4 con incarico provvisorio, di cui nessuno in gruppo</a:t>
            </a:r>
          </a:p>
        </p:txBody>
      </p:sp>
      <p:graphicFrame>
        <p:nvGraphicFramePr>
          <p:cNvPr id="34" name="Tabella 68">
            <a:extLst>
              <a:ext uri="{FF2B5EF4-FFF2-40B4-BE49-F238E27FC236}">
                <a16:creationId xmlns:a16="http://schemas.microsoft.com/office/drawing/2014/main" id="{9D01FBF4-5821-4697-AF6F-C7CC15D1A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213338"/>
              </p:ext>
            </p:extLst>
          </p:nvPr>
        </p:nvGraphicFramePr>
        <p:xfrm>
          <a:off x="7697737" y="3518368"/>
          <a:ext cx="4430764" cy="2711985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1259172">
                  <a:extLst>
                    <a:ext uri="{9D8B030D-6E8A-4147-A177-3AD203B41FA5}">
                      <a16:colId xmlns:a16="http://schemas.microsoft.com/office/drawing/2014/main" val="3637274813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493257147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158050865"/>
                    </a:ext>
                  </a:extLst>
                </a:gridCol>
                <a:gridCol w="732864">
                  <a:extLst>
                    <a:ext uri="{9D8B030D-6E8A-4147-A177-3AD203B41FA5}">
                      <a16:colId xmlns:a16="http://schemas.microsoft.com/office/drawing/2014/main" val="2819223477"/>
                    </a:ext>
                  </a:extLst>
                </a:gridCol>
                <a:gridCol w="886153">
                  <a:extLst>
                    <a:ext uri="{9D8B030D-6E8A-4147-A177-3AD203B41FA5}">
                      <a16:colId xmlns:a16="http://schemas.microsoft.com/office/drawing/2014/main" val="3342356099"/>
                    </a:ext>
                  </a:extLst>
                </a:gridCol>
              </a:tblGrid>
              <a:tr h="313797">
                <a:tc gridSpan="5"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latin typeface="Century Gothic" panose="020B0502020202020204" pitchFamily="34" charset="0"/>
                        </a:rPr>
                        <a:t>MMG SINGOLI (n=13)</a:t>
                      </a:r>
                    </a:p>
                  </a:txBody>
                  <a:tcPr anchor="ctr">
                    <a:solidFill>
                      <a:srgbClr val="0099FF">
                        <a:alpha val="8470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5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latin typeface="Century Gothic" panose="020B0502020202020204" pitchFamily="34" charset="0"/>
                        </a:rPr>
                        <a:t>MMG SINGOLI (n=13)</a:t>
                      </a:r>
                    </a:p>
                  </a:txBody>
                  <a:tcPr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524481"/>
                  </a:ext>
                </a:extLst>
              </a:tr>
              <a:tr h="3137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Localizzazione</a:t>
                      </a:r>
                    </a:p>
                  </a:txBody>
                  <a:tcPr anchor="ctr">
                    <a:solidFill>
                      <a:srgbClr val="0099FF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N° medici</a:t>
                      </a:r>
                    </a:p>
                  </a:txBody>
                  <a:tcPr anchor="ctr">
                    <a:solidFill>
                      <a:srgbClr val="0099FF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Collaboratore di studio</a:t>
                      </a:r>
                    </a:p>
                  </a:txBody>
                  <a:tcPr anchor="ctr">
                    <a:solidFill>
                      <a:srgbClr val="0099FF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Century Gothic" panose="020B0502020202020204" pitchFamily="34" charset="0"/>
                        </a:rPr>
                        <a:t>Infermiere</a:t>
                      </a:r>
                    </a:p>
                  </a:txBody>
                  <a:tcPr anchor="ctr">
                    <a:solidFill>
                      <a:srgbClr val="0099FF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>
                          <a:latin typeface="Century Gothic" panose="020B0502020202020204" pitchFamily="34" charset="0"/>
                        </a:rPr>
                        <a:t>Amb</a:t>
                      </a:r>
                      <a:r>
                        <a:rPr lang="it-IT" sz="1200" dirty="0">
                          <a:latin typeface="Century Gothic" panose="020B0502020202020204" pitchFamily="34" charset="0"/>
                        </a:rPr>
                        <a:t>. Infermieristico AUSL</a:t>
                      </a:r>
                    </a:p>
                  </a:txBody>
                  <a:tcPr anchor="ctr">
                    <a:solidFill>
                      <a:srgbClr val="0099FF">
                        <a:alpha val="3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630111"/>
                  </a:ext>
                </a:extLst>
              </a:tr>
              <a:tr h="3137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Casalecchio</a:t>
                      </a:r>
                    </a:p>
                  </a:txBody>
                  <a:tcPr anchor="ctr">
                    <a:solidFill>
                      <a:srgbClr val="0099FF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solidFill>
                      <a:srgbClr val="0099FF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rgbClr val="0099FF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0099FF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rgbClr val="0099FF">
                        <a:alpha val="1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055195"/>
                  </a:ext>
                </a:extLst>
              </a:tr>
              <a:tr h="3137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Castello di S.</a:t>
                      </a:r>
                    </a:p>
                  </a:txBody>
                  <a:tcPr anchor="ctr">
                    <a:solidFill>
                      <a:srgbClr val="0099FF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rgbClr val="0099FF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solidFill>
                      <a:srgbClr val="0099FF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0099FF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0099FF">
                        <a:alpha val="1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205747"/>
                  </a:ext>
                </a:extLst>
              </a:tr>
              <a:tr h="3137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Monteveglio</a:t>
                      </a:r>
                    </a:p>
                  </a:txBody>
                  <a:tcPr anchor="ctr">
                    <a:solidFill>
                      <a:srgbClr val="0099FF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rgbClr val="0099FF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solidFill>
                      <a:srgbClr val="0099FF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0099FF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0099FF">
                        <a:alpha val="1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469222"/>
                  </a:ext>
                </a:extLst>
              </a:tr>
              <a:tr h="3137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Sasso Marconi</a:t>
                      </a:r>
                    </a:p>
                  </a:txBody>
                  <a:tcPr anchor="ctr">
                    <a:solidFill>
                      <a:srgbClr val="0099FF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solidFill>
                      <a:srgbClr val="0099FF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solidFill>
                      <a:srgbClr val="0099FF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0099FF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0099FF">
                        <a:alpha val="1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694340"/>
                  </a:ext>
                </a:extLst>
              </a:tr>
              <a:tr h="3137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Zola Predosa</a:t>
                      </a:r>
                    </a:p>
                  </a:txBody>
                  <a:tcPr anchor="ctr">
                    <a:solidFill>
                      <a:srgbClr val="0099FF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solidFill>
                      <a:srgbClr val="0099FF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rgbClr val="0099FF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0099FF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rgbClr val="0099FF">
                        <a:alpha val="1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073603"/>
                  </a:ext>
                </a:extLst>
              </a:tr>
            </a:tbl>
          </a:graphicData>
        </a:graphic>
      </p:graphicFrame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979B6B15-E8AB-4A40-BA5F-9FAA3C6DEF19}"/>
              </a:ext>
            </a:extLst>
          </p:cNvPr>
          <p:cNvSpPr txBox="1"/>
          <p:nvPr/>
        </p:nvSpPr>
        <p:spPr>
          <a:xfrm>
            <a:off x="4096224" y="161664"/>
            <a:ext cx="446454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3867B8"/>
                </a:solidFill>
                <a:latin typeface="Century Gothic" panose="020B0502020202020204" pitchFamily="34" charset="0"/>
              </a:rPr>
              <a:t>OBIETTIVO 1.A</a:t>
            </a:r>
          </a:p>
          <a:p>
            <a:pPr algn="ctr"/>
            <a:r>
              <a:rPr lang="it-IT" sz="1400" b="1" dirty="0">
                <a:latin typeface="Century Gothic" panose="020B0502020202020204" pitchFamily="34" charset="0"/>
              </a:rPr>
              <a:t>DISTRETTO RENO LAVINO SAMOGGIA</a:t>
            </a:r>
          </a:p>
          <a:p>
            <a:pPr algn="ctr"/>
            <a:endParaRPr lang="it-IT" sz="1000" b="1" dirty="0">
              <a:latin typeface="Century Gothic" panose="020B0502020202020204" pitchFamily="34" charset="0"/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E8F043D5-7245-410B-AC12-86A0565A69F8}"/>
              </a:ext>
            </a:extLst>
          </p:cNvPr>
          <p:cNvSpPr txBox="1"/>
          <p:nvPr/>
        </p:nvSpPr>
        <p:spPr>
          <a:xfrm>
            <a:off x="122743" y="4947408"/>
            <a:ext cx="2714220" cy="1246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L="285750" indent="-285750">
              <a:buFont typeface="Wingdings" panose="05000000000000000000" pitchFamily="2" charset="2"/>
              <a:buChar char="Ø"/>
              <a:defRPr sz="1500"/>
            </a:lvl1pPr>
          </a:lstStyle>
          <a:p>
            <a:pPr marL="0" indent="0">
              <a:buNone/>
            </a:pPr>
            <a:r>
              <a:rPr lang="it-IT" dirty="0"/>
              <a:t>Assistiti in carico </a:t>
            </a:r>
            <a:r>
              <a:rPr lang="it-IT" u="sng" dirty="0"/>
              <a:t>nelle medicine di gruppo o rete</a:t>
            </a:r>
            <a:r>
              <a:rPr lang="it-IT" dirty="0"/>
              <a:t>: 84549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N° medio di ore di copertura giornaliera: 8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AA7CBEBE-CA58-4CE2-8A1F-9E6DE1A275E9}"/>
              </a:ext>
            </a:extLst>
          </p:cNvPr>
          <p:cNvSpPr txBox="1"/>
          <p:nvPr/>
        </p:nvSpPr>
        <p:spPr>
          <a:xfrm>
            <a:off x="184904" y="2670701"/>
            <a:ext cx="182717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sz="1200" dirty="0">
                <a:sym typeface="Wingdings 2" panose="05020102010507070707" pitchFamily="18" charset="2"/>
              </a:rPr>
              <a:t>GN° </a:t>
            </a:r>
            <a:r>
              <a:rPr lang="it-IT" sz="1200" b="0" dirty="0">
                <a:sym typeface="Wingdings 2" panose="05020102010507070707" pitchFamily="18" charset="2"/>
              </a:rPr>
              <a:t>Gruppo/Rete e N° medici </a:t>
            </a:r>
            <a:endParaRPr lang="it-IT" sz="1200" b="0" dirty="0"/>
          </a:p>
        </p:txBody>
      </p:sp>
    </p:spTree>
    <p:extLst>
      <p:ext uri="{BB962C8B-B14F-4D97-AF65-F5344CB8AC3E}">
        <p14:creationId xmlns:p14="http://schemas.microsoft.com/office/powerpoint/2010/main" val="1142227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85F1811B-F603-3E48-88D6-807B0D5EAAA8}"/>
              </a:ext>
            </a:extLst>
          </p:cNvPr>
          <p:cNvSpPr/>
          <p:nvPr/>
        </p:nvSpPr>
        <p:spPr bwMode="auto">
          <a:xfrm>
            <a:off x="0" y="6498007"/>
            <a:ext cx="12192000" cy="359993"/>
          </a:xfrm>
          <a:prstGeom prst="rect">
            <a:avLst/>
          </a:prstGeom>
          <a:solidFill>
            <a:srgbClr val="3867B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>
              <a:solidFill>
                <a:schemeClr val="bg1"/>
              </a:solidFill>
              <a:latin typeface="Arial" charset="0"/>
              <a:ea typeface="Microsoft YaHei" charset="-122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D10D77F-9800-D848-A0A5-E89A411B7B81}"/>
              </a:ext>
            </a:extLst>
          </p:cNvPr>
          <p:cNvPicPr/>
          <p:nvPr/>
        </p:nvPicPr>
        <p:blipFill>
          <a:blip r:embed="rId2" cstate="print"/>
          <a:srcRect r="44827"/>
          <a:stretch/>
        </p:blipFill>
        <p:spPr>
          <a:xfrm>
            <a:off x="63499" y="11737"/>
            <a:ext cx="2285640" cy="482400"/>
          </a:xfrm>
          <a:prstGeom prst="rect">
            <a:avLst/>
          </a:prstGeom>
          <a:ln w="9360">
            <a:noFill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67A4499-65B6-A746-90DD-84747001D375}"/>
              </a:ext>
            </a:extLst>
          </p:cNvPr>
          <p:cNvPicPr/>
          <p:nvPr/>
        </p:nvPicPr>
        <p:blipFill>
          <a:blip r:embed="rId2" cstate="print"/>
          <a:srcRect l="56893"/>
          <a:stretch/>
        </p:blipFill>
        <p:spPr>
          <a:xfrm>
            <a:off x="10342901" y="11737"/>
            <a:ext cx="1785600" cy="482400"/>
          </a:xfrm>
          <a:prstGeom prst="rect">
            <a:avLst/>
          </a:prstGeom>
          <a:ln w="9360">
            <a:noFill/>
          </a:ln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3025803-8339-4BF4-942F-798B1D0AC983}"/>
              </a:ext>
            </a:extLst>
          </p:cNvPr>
          <p:cNvSpPr txBox="1"/>
          <p:nvPr/>
        </p:nvSpPr>
        <p:spPr>
          <a:xfrm>
            <a:off x="184905" y="2078346"/>
            <a:ext cx="1827169" cy="46166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/>
              <a:t>Presenza di </a:t>
            </a:r>
            <a:r>
              <a:rPr lang="it-IT" sz="1200" dirty="0" err="1"/>
              <a:t>amb</a:t>
            </a:r>
            <a:r>
              <a:rPr lang="it-IT" sz="1200" dirty="0"/>
              <a:t>. Infermieristico AUSL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7AB73BB-6FD2-423A-A351-C2A489D1348C}"/>
              </a:ext>
            </a:extLst>
          </p:cNvPr>
          <p:cNvSpPr txBox="1"/>
          <p:nvPr/>
        </p:nvSpPr>
        <p:spPr>
          <a:xfrm>
            <a:off x="184904" y="683764"/>
            <a:ext cx="1827170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dirty="0">
                <a:solidFill>
                  <a:srgbClr val="FF0000"/>
                </a:solidFill>
                <a:sym typeface="Wingdings 2" panose="05020102010507070707" pitchFamily="18" charset="2"/>
              </a:rPr>
              <a:t></a:t>
            </a:r>
            <a:r>
              <a:rPr lang="it-IT" sz="1200" dirty="0">
                <a:solidFill>
                  <a:srgbClr val="FF0000"/>
                </a:solidFill>
                <a:sym typeface="Wingdings 2" panose="05020102010507070707" pitchFamily="18" charset="2"/>
              </a:rPr>
              <a:t> </a:t>
            </a:r>
            <a:r>
              <a:rPr lang="it-IT" sz="1200" b="0" dirty="0">
                <a:sym typeface="Wingdings 2" panose="05020102010507070707" pitchFamily="18" charset="2"/>
              </a:rPr>
              <a:t>Collaboratore di studio</a:t>
            </a:r>
            <a:endParaRPr lang="it-IT" sz="1200" dirty="0">
              <a:solidFill>
                <a:srgbClr val="FF0000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D7B1ABA-0842-4E08-B610-3513D5338FE7}"/>
              </a:ext>
            </a:extLst>
          </p:cNvPr>
          <p:cNvSpPr txBox="1"/>
          <p:nvPr/>
        </p:nvSpPr>
        <p:spPr>
          <a:xfrm>
            <a:off x="184904" y="1670422"/>
            <a:ext cx="1827170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sz="1200" b="0" dirty="0">
                <a:solidFill>
                  <a:srgbClr val="0000FF"/>
                </a:solidFill>
                <a:sym typeface="Wingdings 2" panose="05020102010507070707" pitchFamily="18" charset="2"/>
              </a:rPr>
              <a:t>  </a:t>
            </a:r>
            <a:r>
              <a:rPr lang="it-IT" sz="1200" b="0" dirty="0">
                <a:sym typeface="Wingdings 2" panose="05020102010507070707" pitchFamily="18" charset="2"/>
              </a:rPr>
              <a:t>Infermiere</a:t>
            </a:r>
            <a:endParaRPr lang="it-IT" sz="1200" dirty="0">
              <a:solidFill>
                <a:srgbClr val="0000FF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77B288D-5266-4C6E-95E7-BFAEB6550280}"/>
              </a:ext>
            </a:extLst>
          </p:cNvPr>
          <p:cNvSpPr txBox="1"/>
          <p:nvPr/>
        </p:nvSpPr>
        <p:spPr>
          <a:xfrm>
            <a:off x="184904" y="1078590"/>
            <a:ext cx="1827170" cy="49244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dirty="0">
                <a:solidFill>
                  <a:srgbClr val="FF00FF"/>
                </a:solidFill>
                <a:sym typeface="Wingdings 2" panose="05020102010507070707" pitchFamily="18" charset="2"/>
              </a:rPr>
              <a:t></a:t>
            </a:r>
            <a:r>
              <a:rPr lang="it-IT" sz="1200" dirty="0">
                <a:solidFill>
                  <a:srgbClr val="FF0000"/>
                </a:solidFill>
                <a:sym typeface="Wingdings 2" panose="05020102010507070707" pitchFamily="18" charset="2"/>
              </a:rPr>
              <a:t> </a:t>
            </a:r>
            <a:r>
              <a:rPr lang="it-IT" sz="1200" b="0" dirty="0">
                <a:sym typeface="Wingdings 2" panose="05020102010507070707" pitchFamily="18" charset="2"/>
              </a:rPr>
              <a:t>Collaboratore di studio solo per alcuni MMG</a:t>
            </a:r>
            <a:endParaRPr lang="it-IT" sz="1200" dirty="0">
              <a:solidFill>
                <a:srgbClr val="FF0000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EF7C3A7-A480-41B4-A917-B03312C47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326" y="195270"/>
            <a:ext cx="5362575" cy="619125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363A8F3A-AAFC-49C4-93BF-F08EC9F601B1}"/>
              </a:ext>
            </a:extLst>
          </p:cNvPr>
          <p:cNvSpPr/>
          <p:nvPr/>
        </p:nvSpPr>
        <p:spPr>
          <a:xfrm>
            <a:off x="2664351" y="410820"/>
            <a:ext cx="1965720" cy="6093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4A9D7BD-EC60-440B-A07C-A3485BC3C961}"/>
              </a:ext>
            </a:extLst>
          </p:cNvPr>
          <p:cNvSpPr txBox="1"/>
          <p:nvPr/>
        </p:nvSpPr>
        <p:spPr>
          <a:xfrm>
            <a:off x="3105481" y="4536924"/>
            <a:ext cx="647448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dirty="0"/>
              <a:t>G3 </a:t>
            </a:r>
            <a:r>
              <a:rPr lang="it-IT" dirty="0">
                <a:solidFill>
                  <a:srgbClr val="FF0000"/>
                </a:solidFill>
                <a:sym typeface="Wingdings 2" panose="05020102010507070707" pitchFamily="18" charset="2"/>
              </a:rPr>
              <a:t>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F620086-8595-4BD5-AB0B-50F3115CDD54}"/>
              </a:ext>
            </a:extLst>
          </p:cNvPr>
          <p:cNvSpPr txBox="1"/>
          <p:nvPr/>
        </p:nvSpPr>
        <p:spPr>
          <a:xfrm>
            <a:off x="6333400" y="4927744"/>
            <a:ext cx="392604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G4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B6EA723-CAB6-4BD4-A8B1-2875ED730EF9}"/>
              </a:ext>
            </a:extLst>
          </p:cNvPr>
          <p:cNvSpPr txBox="1"/>
          <p:nvPr/>
        </p:nvSpPr>
        <p:spPr>
          <a:xfrm>
            <a:off x="4630071" y="1959874"/>
            <a:ext cx="647448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G4 </a:t>
            </a:r>
            <a:r>
              <a:rPr lang="it-IT" sz="1400" dirty="0">
                <a:solidFill>
                  <a:srgbClr val="FF00FF"/>
                </a:solidFill>
                <a:sym typeface="Wingdings 2" panose="05020102010507070707" pitchFamily="18" charset="2"/>
              </a:rPr>
              <a:t></a:t>
            </a:r>
            <a:endParaRPr lang="it-IT" sz="1400" b="1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9D22525-25F2-482C-AB23-C3819F4AC230}"/>
              </a:ext>
            </a:extLst>
          </p:cNvPr>
          <p:cNvSpPr txBox="1"/>
          <p:nvPr/>
        </p:nvSpPr>
        <p:spPr>
          <a:xfrm>
            <a:off x="6333400" y="4235126"/>
            <a:ext cx="452582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dirty="0"/>
              <a:t>G3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059D405-6CFB-4C60-A075-913138A39DF7}"/>
              </a:ext>
            </a:extLst>
          </p:cNvPr>
          <p:cNvSpPr txBox="1"/>
          <p:nvPr/>
        </p:nvSpPr>
        <p:spPr>
          <a:xfrm>
            <a:off x="2446423" y="4031798"/>
            <a:ext cx="647448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G4 </a:t>
            </a:r>
            <a:r>
              <a:rPr lang="it-IT" sz="1400" dirty="0">
                <a:solidFill>
                  <a:srgbClr val="FF00FF"/>
                </a:solidFill>
                <a:sym typeface="Wingdings 2" panose="05020102010507070707" pitchFamily="18" charset="2"/>
              </a:rPr>
              <a:t></a:t>
            </a:r>
            <a:endParaRPr lang="it-IT" sz="1400" b="1" dirty="0">
              <a:solidFill>
                <a:srgbClr val="FF00FF"/>
              </a:solidFill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9F4FC84-9A62-4AF1-AB35-BA0A16C8E31B}"/>
              </a:ext>
            </a:extLst>
          </p:cNvPr>
          <p:cNvSpPr txBox="1"/>
          <p:nvPr/>
        </p:nvSpPr>
        <p:spPr>
          <a:xfrm>
            <a:off x="6588066" y="2946089"/>
            <a:ext cx="452582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G5</a:t>
            </a:r>
            <a:endParaRPr lang="it-IT" sz="1400" b="1" dirty="0">
              <a:solidFill>
                <a:srgbClr val="FF00FF"/>
              </a:solidFill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B62CF299-06BE-4138-92F5-22F70C97573E}"/>
              </a:ext>
            </a:extLst>
          </p:cNvPr>
          <p:cNvSpPr txBox="1"/>
          <p:nvPr/>
        </p:nvSpPr>
        <p:spPr>
          <a:xfrm>
            <a:off x="8738796" y="975172"/>
            <a:ext cx="331479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500" dirty="0"/>
              <a:t>6 forme di associazionismo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500" dirty="0"/>
              <a:t>12 medici singoli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500" dirty="0"/>
              <a:t>4 con incarico provvisorio, di cui nessuno in gruppo</a:t>
            </a:r>
          </a:p>
        </p:txBody>
      </p:sp>
      <p:graphicFrame>
        <p:nvGraphicFramePr>
          <p:cNvPr id="27" name="Tabella 68">
            <a:extLst>
              <a:ext uri="{FF2B5EF4-FFF2-40B4-BE49-F238E27FC236}">
                <a16:creationId xmlns:a16="http://schemas.microsoft.com/office/drawing/2014/main" id="{B2E38309-745B-471E-AB2D-1EAA5E718C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538818"/>
              </p:ext>
            </p:extLst>
          </p:nvPr>
        </p:nvGraphicFramePr>
        <p:xfrm>
          <a:off x="7342767" y="3099978"/>
          <a:ext cx="4825029" cy="3181671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1259172">
                  <a:extLst>
                    <a:ext uri="{9D8B030D-6E8A-4147-A177-3AD203B41FA5}">
                      <a16:colId xmlns:a16="http://schemas.microsoft.com/office/drawing/2014/main" val="3637274813"/>
                    </a:ext>
                  </a:extLst>
                </a:gridCol>
                <a:gridCol w="946467">
                  <a:extLst>
                    <a:ext uri="{9D8B030D-6E8A-4147-A177-3AD203B41FA5}">
                      <a16:colId xmlns:a16="http://schemas.microsoft.com/office/drawing/2014/main" val="2493257147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158050865"/>
                    </a:ext>
                  </a:extLst>
                </a:gridCol>
                <a:gridCol w="732864">
                  <a:extLst>
                    <a:ext uri="{9D8B030D-6E8A-4147-A177-3AD203B41FA5}">
                      <a16:colId xmlns:a16="http://schemas.microsoft.com/office/drawing/2014/main" val="2819223477"/>
                    </a:ext>
                  </a:extLst>
                </a:gridCol>
                <a:gridCol w="1010226">
                  <a:extLst>
                    <a:ext uri="{9D8B030D-6E8A-4147-A177-3AD203B41FA5}">
                      <a16:colId xmlns:a16="http://schemas.microsoft.com/office/drawing/2014/main" val="3342356099"/>
                    </a:ext>
                  </a:extLst>
                </a:gridCol>
              </a:tblGrid>
              <a:tr h="313797">
                <a:tc gridSpan="5"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latin typeface="Century Gothic" panose="020B0502020202020204" pitchFamily="34" charset="0"/>
                        </a:rPr>
                        <a:t>MMG SINGOLI (n=12)</a:t>
                      </a:r>
                    </a:p>
                  </a:txBody>
                  <a:tcPr anchor="ctr">
                    <a:solidFill>
                      <a:srgbClr val="FFFF00">
                        <a:alpha val="8470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5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latin typeface="Century Gothic" panose="020B0502020202020204" pitchFamily="34" charset="0"/>
                        </a:rPr>
                        <a:t>MMG SINGOLI (n=13)</a:t>
                      </a:r>
                    </a:p>
                  </a:txBody>
                  <a:tcPr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524481"/>
                  </a:ext>
                </a:extLst>
              </a:tr>
              <a:tr h="3137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Localizzazione</a:t>
                      </a:r>
                    </a:p>
                  </a:txBody>
                  <a:tcPr anchor="ctr"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N° medici</a:t>
                      </a:r>
                    </a:p>
                  </a:txBody>
                  <a:tcPr anchor="ctr"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Collaboratore di studio</a:t>
                      </a:r>
                    </a:p>
                  </a:txBody>
                  <a:tcPr anchor="ctr"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Century Gothic" panose="020B0502020202020204" pitchFamily="34" charset="0"/>
                        </a:rPr>
                        <a:t>Infermiere</a:t>
                      </a:r>
                    </a:p>
                  </a:txBody>
                  <a:tcPr anchor="ctr"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>
                          <a:latin typeface="Century Gothic" panose="020B0502020202020204" pitchFamily="34" charset="0"/>
                        </a:rPr>
                        <a:t>Amb</a:t>
                      </a:r>
                      <a:r>
                        <a:rPr lang="it-IT" sz="1200" dirty="0">
                          <a:latin typeface="Century Gothic" panose="020B0502020202020204" pitchFamily="34" charset="0"/>
                        </a:rPr>
                        <a:t>. Infermieristico AUSL</a:t>
                      </a:r>
                    </a:p>
                  </a:txBody>
                  <a:tcPr anchor="ctr">
                    <a:solidFill>
                      <a:srgbClr val="FFFF00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630111"/>
                  </a:ext>
                </a:extLst>
              </a:tr>
              <a:tr h="3137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Castel d’Aiano</a:t>
                      </a:r>
                    </a:p>
                  </a:txBody>
                  <a:tcPr anchor="ctr">
                    <a:solidFill>
                      <a:srgbClr val="FFFF00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solidFill>
                      <a:srgbClr val="FFFF00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solidFill>
                      <a:srgbClr val="FFFF00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FFFF00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FFFF00">
                        <a:alpha val="1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055195"/>
                  </a:ext>
                </a:extLst>
              </a:tr>
              <a:tr h="3137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Gaggio M.</a:t>
                      </a:r>
                    </a:p>
                  </a:txBody>
                  <a:tcPr anchor="ctr">
                    <a:solidFill>
                      <a:srgbClr val="FFFF00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solidFill>
                      <a:srgbClr val="FFFF00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 a distanza</a:t>
                      </a:r>
                    </a:p>
                  </a:txBody>
                  <a:tcPr anchor="ctr">
                    <a:solidFill>
                      <a:srgbClr val="FFFF00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FFFF00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FFFF00">
                        <a:alpha val="1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205747"/>
                  </a:ext>
                </a:extLst>
              </a:tr>
              <a:tr h="3137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Grizzana Morandi</a:t>
                      </a:r>
                    </a:p>
                  </a:txBody>
                  <a:tcPr anchor="ctr">
                    <a:solidFill>
                      <a:srgbClr val="FFFF00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rgbClr val="FFFF00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solidFill>
                      <a:srgbClr val="FFFF00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FFFF00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FFFF00">
                        <a:alpha val="1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469222"/>
                  </a:ext>
                </a:extLst>
              </a:tr>
              <a:tr h="3137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Marzabotto</a:t>
                      </a:r>
                    </a:p>
                  </a:txBody>
                  <a:tcPr anchor="ctr">
                    <a:solidFill>
                      <a:srgbClr val="FFFF00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solidFill>
                      <a:srgbClr val="FFFF00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 a distanza</a:t>
                      </a:r>
                    </a:p>
                  </a:txBody>
                  <a:tcPr anchor="ctr">
                    <a:solidFill>
                      <a:srgbClr val="FFFF00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FFFF00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FFFF00">
                        <a:alpha val="1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694340"/>
                  </a:ext>
                </a:extLst>
              </a:tr>
              <a:tr h="3137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Porretta Terme</a:t>
                      </a:r>
                    </a:p>
                  </a:txBody>
                  <a:tcPr anchor="ctr">
                    <a:solidFill>
                      <a:srgbClr val="FFFF00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solidFill>
                      <a:srgbClr val="FFFF00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solidFill>
                      <a:srgbClr val="FFFF00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FFFF00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FFFF00">
                        <a:alpha val="1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031836"/>
                  </a:ext>
                </a:extLst>
              </a:tr>
              <a:tr h="3137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Vergato</a:t>
                      </a:r>
                    </a:p>
                  </a:txBody>
                  <a:tcPr anchor="ctr">
                    <a:solidFill>
                      <a:srgbClr val="FFFF00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solidFill>
                      <a:srgbClr val="FFFF00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solidFill>
                      <a:srgbClr val="FFFF00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FFFF00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rgbClr val="FFFF00">
                        <a:alpha val="1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527787"/>
                  </a:ext>
                </a:extLst>
              </a:tr>
            </a:tbl>
          </a:graphicData>
        </a:graphic>
      </p:graphicFrame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BC70BC-129E-6545-B68A-AB4B4F44586F}"/>
              </a:ext>
            </a:extLst>
          </p:cNvPr>
          <p:cNvSpPr txBox="1"/>
          <p:nvPr/>
        </p:nvSpPr>
        <p:spPr>
          <a:xfrm>
            <a:off x="4031449" y="174538"/>
            <a:ext cx="4464548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3867B8"/>
                </a:solidFill>
                <a:latin typeface="Century Gothic" panose="020B0502020202020204" pitchFamily="34" charset="0"/>
              </a:rPr>
              <a:t>OBIETTIVO 1.A</a:t>
            </a:r>
          </a:p>
          <a:p>
            <a:pPr algn="ctr"/>
            <a:r>
              <a:rPr lang="it-IT" sz="1400" b="1" dirty="0">
                <a:latin typeface="Century Gothic" panose="020B0502020202020204" pitchFamily="34" charset="0"/>
              </a:rPr>
              <a:t>DISTRETTO APPENNINO BOLOGNESE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BBAA657-5DC6-40CF-AE28-9F5B70D082CB}"/>
              </a:ext>
            </a:extLst>
          </p:cNvPr>
          <p:cNvSpPr txBox="1"/>
          <p:nvPr/>
        </p:nvSpPr>
        <p:spPr>
          <a:xfrm>
            <a:off x="34799" y="5217589"/>
            <a:ext cx="2714220" cy="1246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L="285750" indent="-285750">
              <a:buFont typeface="Wingdings" panose="05000000000000000000" pitchFamily="2" charset="2"/>
              <a:buChar char="Ø"/>
              <a:defRPr sz="1500"/>
            </a:lvl1pPr>
          </a:lstStyle>
          <a:p>
            <a:pPr marL="0" indent="0">
              <a:buNone/>
            </a:pPr>
            <a:r>
              <a:rPr lang="it-IT" dirty="0"/>
              <a:t>Assistiti in carico </a:t>
            </a:r>
            <a:r>
              <a:rPr lang="it-IT" u="sng" dirty="0"/>
              <a:t>nelle medicine di gruppo o rete</a:t>
            </a:r>
            <a:r>
              <a:rPr lang="it-IT" dirty="0"/>
              <a:t>: 32560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N° medio di ore di copertura giornaliera: 7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0056D9FF-752F-4B69-8DE8-5462F3F0EAE6}"/>
              </a:ext>
            </a:extLst>
          </p:cNvPr>
          <p:cNvSpPr txBox="1"/>
          <p:nvPr/>
        </p:nvSpPr>
        <p:spPr>
          <a:xfrm>
            <a:off x="184904" y="2670701"/>
            <a:ext cx="182717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sz="1200" dirty="0">
                <a:sym typeface="Wingdings 2" panose="05020102010507070707" pitchFamily="18" charset="2"/>
              </a:rPr>
              <a:t>GN° </a:t>
            </a:r>
            <a:r>
              <a:rPr lang="it-IT" sz="1200" b="0" dirty="0">
                <a:sym typeface="Wingdings 2" panose="05020102010507070707" pitchFamily="18" charset="2"/>
              </a:rPr>
              <a:t>Gruppo/Rete e N° medici </a:t>
            </a:r>
            <a:endParaRPr lang="it-IT" sz="1200" b="0" dirty="0"/>
          </a:p>
        </p:txBody>
      </p:sp>
    </p:spTree>
    <p:extLst>
      <p:ext uri="{BB962C8B-B14F-4D97-AF65-F5344CB8AC3E}">
        <p14:creationId xmlns:p14="http://schemas.microsoft.com/office/powerpoint/2010/main" val="3291551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7EFA8FE-4799-4A44-90A5-AD5747D2FA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662" y="252937"/>
            <a:ext cx="5057775" cy="619125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85F1811B-F603-3E48-88D6-807B0D5EAAA8}"/>
              </a:ext>
            </a:extLst>
          </p:cNvPr>
          <p:cNvSpPr/>
          <p:nvPr/>
        </p:nvSpPr>
        <p:spPr bwMode="auto">
          <a:xfrm>
            <a:off x="0" y="6498007"/>
            <a:ext cx="12192000" cy="359993"/>
          </a:xfrm>
          <a:prstGeom prst="rect">
            <a:avLst/>
          </a:prstGeom>
          <a:solidFill>
            <a:srgbClr val="3867B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>
              <a:solidFill>
                <a:schemeClr val="bg1"/>
              </a:solidFill>
              <a:latin typeface="Arial" charset="0"/>
              <a:ea typeface="Microsoft YaHei" charset="-122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D10D77F-9800-D848-A0A5-E89A411B7B81}"/>
              </a:ext>
            </a:extLst>
          </p:cNvPr>
          <p:cNvPicPr/>
          <p:nvPr/>
        </p:nvPicPr>
        <p:blipFill>
          <a:blip r:embed="rId3" cstate="print"/>
          <a:srcRect r="44827"/>
          <a:stretch/>
        </p:blipFill>
        <p:spPr>
          <a:xfrm>
            <a:off x="63499" y="11737"/>
            <a:ext cx="2285640" cy="482400"/>
          </a:xfrm>
          <a:prstGeom prst="rect">
            <a:avLst/>
          </a:prstGeom>
          <a:ln w="9360">
            <a:noFill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67A4499-65B6-A746-90DD-84747001D375}"/>
              </a:ext>
            </a:extLst>
          </p:cNvPr>
          <p:cNvPicPr/>
          <p:nvPr/>
        </p:nvPicPr>
        <p:blipFill>
          <a:blip r:embed="rId3" cstate="print"/>
          <a:srcRect l="56893"/>
          <a:stretch/>
        </p:blipFill>
        <p:spPr>
          <a:xfrm>
            <a:off x="10342901" y="11737"/>
            <a:ext cx="1785600" cy="482400"/>
          </a:xfrm>
          <a:prstGeom prst="rect">
            <a:avLst/>
          </a:prstGeom>
          <a:ln w="9360">
            <a:noFill/>
          </a:ln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3025803-8339-4BF4-942F-798B1D0AC983}"/>
              </a:ext>
            </a:extLst>
          </p:cNvPr>
          <p:cNvSpPr txBox="1"/>
          <p:nvPr/>
        </p:nvSpPr>
        <p:spPr>
          <a:xfrm>
            <a:off x="184905" y="2078346"/>
            <a:ext cx="1827169" cy="46166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/>
              <a:t>Presenza di </a:t>
            </a:r>
            <a:r>
              <a:rPr lang="it-IT" sz="1200" dirty="0" err="1"/>
              <a:t>amb</a:t>
            </a:r>
            <a:r>
              <a:rPr lang="it-IT" sz="1200" dirty="0"/>
              <a:t>. Infermieristico AUSL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7AB73BB-6FD2-423A-A351-C2A489D1348C}"/>
              </a:ext>
            </a:extLst>
          </p:cNvPr>
          <p:cNvSpPr txBox="1"/>
          <p:nvPr/>
        </p:nvSpPr>
        <p:spPr>
          <a:xfrm>
            <a:off x="184904" y="683764"/>
            <a:ext cx="1827170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dirty="0">
                <a:solidFill>
                  <a:srgbClr val="FF0000"/>
                </a:solidFill>
                <a:sym typeface="Wingdings 2" panose="05020102010507070707" pitchFamily="18" charset="2"/>
              </a:rPr>
              <a:t></a:t>
            </a:r>
            <a:r>
              <a:rPr lang="it-IT" sz="1200" dirty="0">
                <a:solidFill>
                  <a:srgbClr val="FF0000"/>
                </a:solidFill>
                <a:sym typeface="Wingdings 2" panose="05020102010507070707" pitchFamily="18" charset="2"/>
              </a:rPr>
              <a:t> </a:t>
            </a:r>
            <a:r>
              <a:rPr lang="it-IT" sz="1200" b="0" dirty="0">
                <a:sym typeface="Wingdings 2" panose="05020102010507070707" pitchFamily="18" charset="2"/>
              </a:rPr>
              <a:t>Collaboratore di studio</a:t>
            </a:r>
            <a:endParaRPr lang="it-IT" sz="1200" dirty="0">
              <a:solidFill>
                <a:srgbClr val="FF0000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D7B1ABA-0842-4E08-B610-3513D5338FE7}"/>
              </a:ext>
            </a:extLst>
          </p:cNvPr>
          <p:cNvSpPr txBox="1"/>
          <p:nvPr/>
        </p:nvSpPr>
        <p:spPr>
          <a:xfrm>
            <a:off x="184904" y="1670422"/>
            <a:ext cx="1827170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sz="1200" b="0" dirty="0">
                <a:solidFill>
                  <a:srgbClr val="0000FF"/>
                </a:solidFill>
                <a:sym typeface="Wingdings 2" panose="05020102010507070707" pitchFamily="18" charset="2"/>
              </a:rPr>
              <a:t>  </a:t>
            </a:r>
            <a:r>
              <a:rPr lang="it-IT" sz="1200" b="0" dirty="0">
                <a:sym typeface="Wingdings 2" panose="05020102010507070707" pitchFamily="18" charset="2"/>
              </a:rPr>
              <a:t>Infermiere</a:t>
            </a:r>
            <a:endParaRPr lang="it-IT" sz="1200" dirty="0">
              <a:solidFill>
                <a:srgbClr val="0000FF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77B288D-5266-4C6E-95E7-BFAEB6550280}"/>
              </a:ext>
            </a:extLst>
          </p:cNvPr>
          <p:cNvSpPr txBox="1"/>
          <p:nvPr/>
        </p:nvSpPr>
        <p:spPr>
          <a:xfrm>
            <a:off x="184904" y="1078590"/>
            <a:ext cx="1827170" cy="49244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dirty="0">
                <a:solidFill>
                  <a:srgbClr val="FF00FF"/>
                </a:solidFill>
                <a:sym typeface="Wingdings 2" panose="05020102010507070707" pitchFamily="18" charset="2"/>
              </a:rPr>
              <a:t></a:t>
            </a:r>
            <a:r>
              <a:rPr lang="it-IT" sz="1200" dirty="0">
                <a:solidFill>
                  <a:srgbClr val="FF0000"/>
                </a:solidFill>
                <a:sym typeface="Wingdings 2" panose="05020102010507070707" pitchFamily="18" charset="2"/>
              </a:rPr>
              <a:t> </a:t>
            </a:r>
            <a:r>
              <a:rPr lang="it-IT" sz="1200" b="0" dirty="0">
                <a:sym typeface="Wingdings 2" panose="05020102010507070707" pitchFamily="18" charset="2"/>
              </a:rPr>
              <a:t>Collaboratore di studio solo per alcuni MMG</a:t>
            </a:r>
            <a:endParaRPr lang="it-IT" sz="1200" dirty="0">
              <a:solidFill>
                <a:srgbClr val="FF0000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9E682E1D-D2B2-4B28-B712-5562E728E5A4}"/>
              </a:ext>
            </a:extLst>
          </p:cNvPr>
          <p:cNvSpPr/>
          <p:nvPr/>
        </p:nvSpPr>
        <p:spPr>
          <a:xfrm>
            <a:off x="3482109" y="384427"/>
            <a:ext cx="1496291" cy="6071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001B72C-1879-4831-9504-83013EE7C26B}"/>
              </a:ext>
            </a:extLst>
          </p:cNvPr>
          <p:cNvSpPr txBox="1"/>
          <p:nvPr/>
        </p:nvSpPr>
        <p:spPr>
          <a:xfrm>
            <a:off x="6554827" y="954742"/>
            <a:ext cx="452582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dirty="0"/>
              <a:t>G5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3FCA915-658F-47A2-8AC5-2482BABC0E25}"/>
              </a:ext>
            </a:extLst>
          </p:cNvPr>
          <p:cNvSpPr txBox="1"/>
          <p:nvPr/>
        </p:nvSpPr>
        <p:spPr>
          <a:xfrm>
            <a:off x="6802698" y="1870437"/>
            <a:ext cx="452582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dirty="0"/>
              <a:t>G4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578EA20-C8D7-4761-BA1E-9D3DA31073AB}"/>
              </a:ext>
            </a:extLst>
          </p:cNvPr>
          <p:cNvSpPr txBox="1"/>
          <p:nvPr/>
        </p:nvSpPr>
        <p:spPr>
          <a:xfrm>
            <a:off x="6141671" y="3849535"/>
            <a:ext cx="421157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G3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DE34284-3525-4B65-B79A-4A336ED880E7}"/>
              </a:ext>
            </a:extLst>
          </p:cNvPr>
          <p:cNvSpPr txBox="1"/>
          <p:nvPr/>
        </p:nvSpPr>
        <p:spPr>
          <a:xfrm>
            <a:off x="5860131" y="1742377"/>
            <a:ext cx="850171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dirty="0"/>
              <a:t>G7 </a:t>
            </a:r>
            <a:r>
              <a:rPr lang="it-IT" dirty="0">
                <a:solidFill>
                  <a:srgbClr val="FF0000"/>
                </a:solidFill>
                <a:sym typeface="Wingdings 2" panose="05020102010507070707" pitchFamily="18" charset="2"/>
              </a:rPr>
              <a:t> </a:t>
            </a:r>
            <a:r>
              <a:rPr lang="it-IT" sz="1400" b="0" dirty="0">
                <a:solidFill>
                  <a:srgbClr val="0000FF"/>
                </a:solidFill>
                <a:sym typeface="Wingdings 2" panose="05020102010507070707" pitchFamily="18" charset="2"/>
              </a:rPr>
              <a:t>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AE77FBEE-4E64-4418-9CD9-C0AD8A0D394B}"/>
              </a:ext>
            </a:extLst>
          </p:cNvPr>
          <p:cNvSpPr txBox="1"/>
          <p:nvPr/>
        </p:nvSpPr>
        <p:spPr>
          <a:xfrm>
            <a:off x="7090293" y="1551443"/>
            <a:ext cx="452582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dirty="0"/>
              <a:t>G3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74FCE91D-0118-4063-A837-D907AA099864}"/>
              </a:ext>
            </a:extLst>
          </p:cNvPr>
          <p:cNvSpPr txBox="1"/>
          <p:nvPr/>
        </p:nvSpPr>
        <p:spPr>
          <a:xfrm>
            <a:off x="5205878" y="2163415"/>
            <a:ext cx="647448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G3 </a:t>
            </a:r>
            <a:r>
              <a:rPr lang="it-IT" sz="1400" dirty="0">
                <a:solidFill>
                  <a:srgbClr val="FF00FF"/>
                </a:solidFill>
                <a:sym typeface="Wingdings 2" panose="05020102010507070707" pitchFamily="18" charset="2"/>
              </a:rPr>
              <a:t></a:t>
            </a:r>
            <a:endParaRPr lang="it-IT" sz="1400" b="1" dirty="0">
              <a:solidFill>
                <a:srgbClr val="FF00FF"/>
              </a:solidFill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A69D82E6-C4A2-47B2-B185-97E0BDFB1D45}"/>
              </a:ext>
            </a:extLst>
          </p:cNvPr>
          <p:cNvSpPr txBox="1"/>
          <p:nvPr/>
        </p:nvSpPr>
        <p:spPr>
          <a:xfrm>
            <a:off x="4981810" y="3046567"/>
            <a:ext cx="850171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dirty="0"/>
              <a:t>G5 </a:t>
            </a:r>
            <a:r>
              <a:rPr lang="it-IT" sz="1400" dirty="0">
                <a:solidFill>
                  <a:srgbClr val="FF00FF"/>
                </a:solidFill>
                <a:sym typeface="Wingdings 2" panose="05020102010507070707" pitchFamily="18" charset="2"/>
              </a:rPr>
              <a:t></a:t>
            </a:r>
            <a:r>
              <a:rPr lang="it-IT" dirty="0">
                <a:solidFill>
                  <a:srgbClr val="FF0000"/>
                </a:solidFill>
                <a:sym typeface="Wingdings 2" panose="05020102010507070707" pitchFamily="18" charset="2"/>
              </a:rPr>
              <a:t> </a:t>
            </a:r>
            <a:r>
              <a:rPr lang="it-IT" sz="1400" b="0" dirty="0">
                <a:solidFill>
                  <a:srgbClr val="0000FF"/>
                </a:solidFill>
                <a:sym typeface="Wingdings 2" panose="05020102010507070707" pitchFamily="18" charset="2"/>
              </a:rPr>
              <a:t>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4F634B1C-AB32-43BE-8A74-C6CA43E92735}"/>
              </a:ext>
            </a:extLst>
          </p:cNvPr>
          <p:cNvSpPr txBox="1"/>
          <p:nvPr/>
        </p:nvSpPr>
        <p:spPr>
          <a:xfrm>
            <a:off x="5707697" y="881210"/>
            <a:ext cx="850171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dirty="0"/>
              <a:t>G4 </a:t>
            </a:r>
            <a:r>
              <a:rPr lang="it-IT" sz="1400" dirty="0">
                <a:solidFill>
                  <a:srgbClr val="FF00FF"/>
                </a:solidFill>
                <a:sym typeface="Wingdings 2" panose="05020102010507070707" pitchFamily="18" charset="2"/>
              </a:rPr>
              <a:t></a:t>
            </a:r>
            <a:r>
              <a:rPr lang="it-IT" dirty="0">
                <a:solidFill>
                  <a:srgbClr val="FF0000"/>
                </a:solidFill>
                <a:sym typeface="Wingdings 2" panose="05020102010507070707" pitchFamily="18" charset="2"/>
              </a:rPr>
              <a:t> </a:t>
            </a:r>
            <a:r>
              <a:rPr lang="it-IT" sz="1400" b="0" dirty="0">
                <a:solidFill>
                  <a:srgbClr val="0000FF"/>
                </a:solidFill>
                <a:sym typeface="Wingdings 2" panose="05020102010507070707" pitchFamily="18" charset="2"/>
              </a:rPr>
              <a:t>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95FD3B4C-7F85-40D8-A529-3F53F42E5D8B}"/>
              </a:ext>
            </a:extLst>
          </p:cNvPr>
          <p:cNvSpPr txBox="1"/>
          <p:nvPr/>
        </p:nvSpPr>
        <p:spPr>
          <a:xfrm>
            <a:off x="6649468" y="1219208"/>
            <a:ext cx="452582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dirty="0"/>
              <a:t>G3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0E4C2095-A4A9-44C4-BB08-32B49DC049E1}"/>
              </a:ext>
            </a:extLst>
          </p:cNvPr>
          <p:cNvSpPr txBox="1"/>
          <p:nvPr/>
        </p:nvSpPr>
        <p:spPr>
          <a:xfrm>
            <a:off x="8708720" y="633342"/>
            <a:ext cx="331479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500" dirty="0"/>
              <a:t>9 forme di associazionismo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500" dirty="0"/>
              <a:t>13 medici singoli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500" dirty="0"/>
              <a:t>2 con incarico provvisorio, di cui nessuno in gruppo</a:t>
            </a:r>
          </a:p>
        </p:txBody>
      </p:sp>
      <p:graphicFrame>
        <p:nvGraphicFramePr>
          <p:cNvPr id="31" name="Tabella 68">
            <a:extLst>
              <a:ext uri="{FF2B5EF4-FFF2-40B4-BE49-F238E27FC236}">
                <a16:creationId xmlns:a16="http://schemas.microsoft.com/office/drawing/2014/main" id="{68FD4A58-BF2C-4FCB-9E84-79AC4B2F0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154607"/>
              </p:ext>
            </p:extLst>
          </p:nvPr>
        </p:nvGraphicFramePr>
        <p:xfrm>
          <a:off x="7610708" y="3181244"/>
          <a:ext cx="4533667" cy="2754951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1259172">
                  <a:extLst>
                    <a:ext uri="{9D8B030D-6E8A-4147-A177-3AD203B41FA5}">
                      <a16:colId xmlns:a16="http://schemas.microsoft.com/office/drawing/2014/main" val="3637274813"/>
                    </a:ext>
                  </a:extLst>
                </a:gridCol>
                <a:gridCol w="721795">
                  <a:extLst>
                    <a:ext uri="{9D8B030D-6E8A-4147-A177-3AD203B41FA5}">
                      <a16:colId xmlns:a16="http://schemas.microsoft.com/office/drawing/2014/main" val="2493257147"/>
                    </a:ext>
                  </a:extLst>
                </a:gridCol>
                <a:gridCol w="830780">
                  <a:extLst>
                    <a:ext uri="{9D8B030D-6E8A-4147-A177-3AD203B41FA5}">
                      <a16:colId xmlns:a16="http://schemas.microsoft.com/office/drawing/2014/main" val="4158050865"/>
                    </a:ext>
                  </a:extLst>
                </a:gridCol>
                <a:gridCol w="664645">
                  <a:extLst>
                    <a:ext uri="{9D8B030D-6E8A-4147-A177-3AD203B41FA5}">
                      <a16:colId xmlns:a16="http://schemas.microsoft.com/office/drawing/2014/main" val="2819223477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3342356099"/>
                    </a:ext>
                  </a:extLst>
                </a:gridCol>
              </a:tblGrid>
              <a:tr h="313797">
                <a:tc gridSpan="5"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latin typeface="Century Gothic" panose="020B0502020202020204" pitchFamily="34" charset="0"/>
                        </a:rPr>
                        <a:t>MMG SINGOLI (n=13)</a:t>
                      </a:r>
                    </a:p>
                  </a:txBody>
                  <a:tcPr anchor="ctr">
                    <a:solidFill>
                      <a:srgbClr val="FF9933">
                        <a:alpha val="8470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5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latin typeface="Century Gothic" panose="020B0502020202020204" pitchFamily="34" charset="0"/>
                        </a:rPr>
                        <a:t>MMG SINGOLI (n=13)</a:t>
                      </a:r>
                    </a:p>
                  </a:txBody>
                  <a:tcPr anchor="ctr">
                    <a:solidFill>
                      <a:srgbClr val="CC99FF">
                        <a:alpha val="8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524481"/>
                  </a:ext>
                </a:extLst>
              </a:tr>
              <a:tr h="3137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Localizzazione</a:t>
                      </a:r>
                    </a:p>
                  </a:txBody>
                  <a:tcPr anchor="ctr">
                    <a:solidFill>
                      <a:srgbClr val="FF9933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N° medici</a:t>
                      </a:r>
                    </a:p>
                  </a:txBody>
                  <a:tcPr anchor="ctr">
                    <a:solidFill>
                      <a:srgbClr val="FF9933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Collaboratore di studio</a:t>
                      </a:r>
                    </a:p>
                  </a:txBody>
                  <a:tcPr anchor="ctr">
                    <a:solidFill>
                      <a:srgbClr val="FF9933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Century Gothic" panose="020B0502020202020204" pitchFamily="34" charset="0"/>
                        </a:rPr>
                        <a:t>Infermiere</a:t>
                      </a:r>
                    </a:p>
                  </a:txBody>
                  <a:tcPr anchor="ctr">
                    <a:solidFill>
                      <a:srgbClr val="FF9933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>
                          <a:latin typeface="Century Gothic" panose="020B0502020202020204" pitchFamily="34" charset="0"/>
                        </a:rPr>
                        <a:t>Amb</a:t>
                      </a:r>
                      <a:r>
                        <a:rPr lang="it-IT" sz="1200" dirty="0">
                          <a:latin typeface="Century Gothic" panose="020B0502020202020204" pitchFamily="34" charset="0"/>
                        </a:rPr>
                        <a:t>. Infermieristico AUSL</a:t>
                      </a:r>
                    </a:p>
                  </a:txBody>
                  <a:tcPr anchor="ctr">
                    <a:solidFill>
                      <a:srgbClr val="FF9933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630111"/>
                  </a:ext>
                </a:extLst>
              </a:tr>
              <a:tr h="3137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Loiano</a:t>
                      </a:r>
                    </a:p>
                  </a:txBody>
                  <a:tcPr anchor="ctr">
                    <a:solidFill>
                      <a:srgbClr val="FF9933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solidFill>
                      <a:srgbClr val="FF9933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solidFill>
                      <a:srgbClr val="FF9933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FF9933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rgbClr val="FF9933">
                        <a:alpha val="1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055195"/>
                  </a:ext>
                </a:extLst>
              </a:tr>
              <a:tr h="3137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Monghidoro</a:t>
                      </a:r>
                    </a:p>
                  </a:txBody>
                  <a:tcPr anchor="ctr">
                    <a:solidFill>
                      <a:srgbClr val="FF9933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solidFill>
                      <a:srgbClr val="FF9933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solidFill>
                      <a:srgbClr val="FF9933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FF9933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FF9933">
                        <a:alpha val="1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205747"/>
                  </a:ext>
                </a:extLst>
              </a:tr>
              <a:tr h="3137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Monterenzio</a:t>
                      </a:r>
                    </a:p>
                  </a:txBody>
                  <a:tcPr anchor="ctr">
                    <a:solidFill>
                      <a:srgbClr val="FF9933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rgbClr val="FF9933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solidFill>
                      <a:srgbClr val="FF9933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FF9933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FF9933">
                        <a:alpha val="1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469222"/>
                  </a:ext>
                </a:extLst>
              </a:tr>
              <a:tr h="3137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Pianoro</a:t>
                      </a:r>
                    </a:p>
                  </a:txBody>
                  <a:tcPr anchor="ctr">
                    <a:solidFill>
                      <a:srgbClr val="FF9933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solidFill>
                      <a:srgbClr val="FF9933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 a distanza</a:t>
                      </a:r>
                    </a:p>
                  </a:txBody>
                  <a:tcPr anchor="ctr">
                    <a:solidFill>
                      <a:srgbClr val="FF9933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FF9933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anchor="ctr">
                    <a:solidFill>
                      <a:srgbClr val="FF9933">
                        <a:alpha val="1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694340"/>
                  </a:ext>
                </a:extLst>
              </a:tr>
              <a:tr h="3137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S. Lazzaro di S.</a:t>
                      </a:r>
                    </a:p>
                  </a:txBody>
                  <a:tcPr anchor="ctr">
                    <a:solidFill>
                      <a:srgbClr val="FF9933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solidFill>
                      <a:srgbClr val="FF9933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 a distanza</a:t>
                      </a:r>
                    </a:p>
                  </a:txBody>
                  <a:tcPr anchor="ctr">
                    <a:solidFill>
                      <a:srgbClr val="FF9933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FF9933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FF9933">
                        <a:alpha val="1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893400"/>
                  </a:ext>
                </a:extLst>
              </a:tr>
            </a:tbl>
          </a:graphicData>
        </a:graphic>
      </p:graphicFrame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19958F28-1F83-3E42-94CA-E07EDE3C6482}"/>
              </a:ext>
            </a:extLst>
          </p:cNvPr>
          <p:cNvSpPr txBox="1"/>
          <p:nvPr/>
        </p:nvSpPr>
        <p:spPr>
          <a:xfrm>
            <a:off x="4244172" y="74325"/>
            <a:ext cx="4464548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3867B8"/>
                </a:solidFill>
                <a:latin typeface="Century Gothic" panose="020B0502020202020204" pitchFamily="34" charset="0"/>
              </a:rPr>
              <a:t>OBIETTIVO 1.A</a:t>
            </a:r>
          </a:p>
          <a:p>
            <a:pPr algn="ctr"/>
            <a:r>
              <a:rPr lang="it-IT" sz="1400" b="1" dirty="0">
                <a:latin typeface="Century Gothic" panose="020B0502020202020204" pitchFamily="34" charset="0"/>
              </a:rPr>
              <a:t>DISTRETTO SAVENA IDICE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B2BFED0-56ED-49B5-858B-59D76553DA55}"/>
              </a:ext>
            </a:extLst>
          </p:cNvPr>
          <p:cNvSpPr txBox="1"/>
          <p:nvPr/>
        </p:nvSpPr>
        <p:spPr>
          <a:xfrm>
            <a:off x="184905" y="3391717"/>
            <a:ext cx="2714220" cy="1246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L="285750" indent="-285750">
              <a:buFont typeface="Wingdings" panose="05000000000000000000" pitchFamily="2" charset="2"/>
              <a:buChar char="Ø"/>
              <a:defRPr sz="1500"/>
            </a:lvl1pPr>
          </a:lstStyle>
          <a:p>
            <a:pPr marL="0" indent="0">
              <a:buNone/>
            </a:pPr>
            <a:r>
              <a:rPr lang="it-IT" dirty="0"/>
              <a:t>Assistiti in carico </a:t>
            </a:r>
            <a:r>
              <a:rPr lang="it-IT" u="sng" dirty="0"/>
              <a:t>nelle medicine di gruppo o rete</a:t>
            </a:r>
            <a:r>
              <a:rPr lang="it-IT" dirty="0"/>
              <a:t>: 52958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N° medio di ore di copertura giornaliera: 8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F73E25AF-5094-4773-A125-9A354A1989F0}"/>
              </a:ext>
            </a:extLst>
          </p:cNvPr>
          <p:cNvSpPr txBox="1"/>
          <p:nvPr/>
        </p:nvSpPr>
        <p:spPr>
          <a:xfrm>
            <a:off x="184904" y="2670701"/>
            <a:ext cx="182717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r>
              <a:rPr lang="it-IT" sz="1200" dirty="0">
                <a:sym typeface="Wingdings 2" panose="05020102010507070707" pitchFamily="18" charset="2"/>
              </a:rPr>
              <a:t>GN° </a:t>
            </a:r>
            <a:r>
              <a:rPr lang="it-IT" sz="1200" b="0" dirty="0">
                <a:sym typeface="Wingdings 2" panose="05020102010507070707" pitchFamily="18" charset="2"/>
              </a:rPr>
              <a:t>Gruppo/Rete e N° medici </a:t>
            </a:r>
            <a:endParaRPr lang="it-IT" sz="1200" b="0" dirty="0"/>
          </a:p>
        </p:txBody>
      </p:sp>
    </p:spTree>
    <p:extLst>
      <p:ext uri="{BB962C8B-B14F-4D97-AF65-F5344CB8AC3E}">
        <p14:creationId xmlns:p14="http://schemas.microsoft.com/office/powerpoint/2010/main" val="994628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Bartolucci\Desktop\LOGO AUSL BOLOGNA.jpg"/>
          <p:cNvPicPr/>
          <p:nvPr/>
        </p:nvPicPr>
        <p:blipFill>
          <a:blip r:embed="rId2" cstate="print"/>
          <a:srcRect r="44827"/>
          <a:stretch/>
        </p:blipFill>
        <p:spPr>
          <a:xfrm>
            <a:off x="218388" y="184674"/>
            <a:ext cx="2285640" cy="482400"/>
          </a:xfrm>
          <a:prstGeom prst="rect">
            <a:avLst/>
          </a:prstGeom>
          <a:ln w="9360">
            <a:noFill/>
          </a:ln>
        </p:spPr>
      </p:pic>
      <p:pic>
        <p:nvPicPr>
          <p:cNvPr id="5" name="Picture 2" descr="C:\Documents and Settings\Bartolucci\Desktop\LOGO AUSL BOLOGNA.jpg"/>
          <p:cNvPicPr/>
          <p:nvPr/>
        </p:nvPicPr>
        <p:blipFill>
          <a:blip r:embed="rId2" cstate="print"/>
          <a:srcRect l="56893"/>
          <a:stretch/>
        </p:blipFill>
        <p:spPr>
          <a:xfrm>
            <a:off x="10195041" y="89420"/>
            <a:ext cx="1785600" cy="482400"/>
          </a:xfrm>
          <a:prstGeom prst="rect">
            <a:avLst/>
          </a:prstGeom>
          <a:ln w="9360">
            <a:noFill/>
          </a:ln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24C6BAE2-EE20-C740-97F1-21DDDCCC6B0B}"/>
              </a:ext>
            </a:extLst>
          </p:cNvPr>
          <p:cNvSpPr txBox="1">
            <a:spLocks/>
          </p:cNvSpPr>
          <p:nvPr/>
        </p:nvSpPr>
        <p:spPr>
          <a:xfrm>
            <a:off x="2667000" y="738371"/>
            <a:ext cx="6858000" cy="6313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sz="3200" b="1" dirty="0">
              <a:latin typeface="Century Gothic" panose="020B0502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8940DB2-A65C-3D42-A8EB-944544DC7519}"/>
              </a:ext>
            </a:extLst>
          </p:cNvPr>
          <p:cNvSpPr/>
          <p:nvPr/>
        </p:nvSpPr>
        <p:spPr bwMode="auto">
          <a:xfrm>
            <a:off x="0" y="6504866"/>
            <a:ext cx="12192000" cy="359993"/>
          </a:xfrm>
          <a:prstGeom prst="rect">
            <a:avLst/>
          </a:prstGeom>
          <a:solidFill>
            <a:srgbClr val="0188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4492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>
              <a:solidFill>
                <a:schemeClr val="bg1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1B2C32E-996C-2B4D-B83F-356B43FE272A}"/>
              </a:ext>
            </a:extLst>
          </p:cNvPr>
          <p:cNvSpPr txBox="1"/>
          <p:nvPr/>
        </p:nvSpPr>
        <p:spPr>
          <a:xfrm>
            <a:off x="4427517" y="330620"/>
            <a:ext cx="3336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rgbClr val="00B050"/>
                </a:solidFill>
              </a:rPr>
              <a:t>Sedi di CA</a:t>
            </a:r>
            <a:endParaRPr lang="it-IT" sz="16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A7FC026-A48C-4345-BA0D-6EEB70553EF3}"/>
              </a:ext>
            </a:extLst>
          </p:cNvPr>
          <p:cNvSpPr txBox="1"/>
          <p:nvPr/>
        </p:nvSpPr>
        <p:spPr>
          <a:xfrm>
            <a:off x="493816" y="1803497"/>
            <a:ext cx="46125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E’ presente una sede di CA in ogni distretto, in particolare a: </a:t>
            </a:r>
          </a:p>
          <a:p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San Pietro in casale;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San Giovanni in Persiceto;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Bologna: Montebello e </a:t>
            </a:r>
            <a:r>
              <a:rPr lang="it-IT" sz="2000" dirty="0" err="1"/>
              <a:t>Beroaldo</a:t>
            </a:r>
            <a:r>
              <a:rPr lang="it-IT" sz="20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San Lazzaro;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Porretta;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Casalecchio di Reno.</a:t>
            </a: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A2CC0112-A810-41C2-A83E-B8D8AE8EBEA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824518" y="867933"/>
            <a:ext cx="5460999" cy="5340819"/>
            <a:chOff x="2704" y="1049"/>
            <a:chExt cx="2272" cy="2222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38B2350B-0D21-43F0-812D-8C929FC4B6D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04" y="1049"/>
              <a:ext cx="2272" cy="2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18AA500C-A3A9-4B40-962F-655C1DAAF8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4" y="1049"/>
              <a:ext cx="2276" cy="2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2416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9353" y="134215"/>
            <a:ext cx="10515600" cy="1325563"/>
          </a:xfrm>
        </p:spPr>
        <p:txBody>
          <a:bodyPr/>
          <a:lstStyle/>
          <a:p>
            <a:r>
              <a:rPr lang="it-IT" dirty="0"/>
              <a:t>     Dati di attività 2019 (</a:t>
            </a:r>
            <a:r>
              <a:rPr lang="it-IT" dirty="0" err="1"/>
              <a:t>pre</a:t>
            </a:r>
            <a:r>
              <a:rPr lang="it-IT" dirty="0"/>
              <a:t>-COVID)</a:t>
            </a:r>
          </a:p>
        </p:txBody>
      </p:sp>
      <p:pic>
        <p:nvPicPr>
          <p:cNvPr id="4" name="Segnaposto contenuto 3" descr="Immagi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9496" y="1196752"/>
            <a:ext cx="9135314" cy="54006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52596" y="0"/>
            <a:ext cx="8229600" cy="1143000"/>
          </a:xfrm>
        </p:spPr>
        <p:txBody>
          <a:bodyPr/>
          <a:lstStyle/>
          <a:p>
            <a:r>
              <a:rPr lang="it-IT" dirty="0"/>
              <a:t>Dati di attività 2021 (</a:t>
            </a:r>
            <a:r>
              <a:rPr lang="it-IT" dirty="0" err="1"/>
              <a:t>post-COVID</a:t>
            </a:r>
            <a:r>
              <a:rPr lang="it-IT" dirty="0"/>
              <a:t>)</a:t>
            </a:r>
          </a:p>
        </p:txBody>
      </p:sp>
      <p:pic>
        <p:nvPicPr>
          <p:cNvPr id="4" name="Segnaposto contenuto 3" descr="Immagin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66844" y="792440"/>
            <a:ext cx="9001156" cy="5846339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Bartolucci\Desktop\LOGO AUSL BOLOGNA.jpg"/>
          <p:cNvPicPr/>
          <p:nvPr/>
        </p:nvPicPr>
        <p:blipFill>
          <a:blip r:embed="rId2" cstate="print"/>
          <a:srcRect r="44827"/>
          <a:stretch/>
        </p:blipFill>
        <p:spPr>
          <a:xfrm>
            <a:off x="218388" y="184674"/>
            <a:ext cx="2285640" cy="482400"/>
          </a:xfrm>
          <a:prstGeom prst="rect">
            <a:avLst/>
          </a:prstGeom>
          <a:ln w="9360">
            <a:noFill/>
          </a:ln>
        </p:spPr>
      </p:pic>
      <p:pic>
        <p:nvPicPr>
          <p:cNvPr id="5" name="Picture 2" descr="C:\Documents and Settings\Bartolucci\Desktop\LOGO AUSL BOLOGNA.jpg"/>
          <p:cNvPicPr/>
          <p:nvPr/>
        </p:nvPicPr>
        <p:blipFill>
          <a:blip r:embed="rId2" cstate="print"/>
          <a:srcRect l="56893"/>
          <a:stretch/>
        </p:blipFill>
        <p:spPr>
          <a:xfrm>
            <a:off x="10195041" y="89420"/>
            <a:ext cx="1785600" cy="482400"/>
          </a:xfrm>
          <a:prstGeom prst="rect">
            <a:avLst/>
          </a:prstGeom>
          <a:ln w="9360">
            <a:noFill/>
          </a:ln>
        </p:spPr>
      </p:pic>
      <p:sp>
        <p:nvSpPr>
          <p:cNvPr id="7" name="CustomShape 2">
            <a:extLst>
              <a:ext uri="{FF2B5EF4-FFF2-40B4-BE49-F238E27FC236}">
                <a16:creationId xmlns:a16="http://schemas.microsoft.com/office/drawing/2014/main" id="{EF381497-D2BE-394D-B14B-750E34BC0266}"/>
              </a:ext>
            </a:extLst>
          </p:cNvPr>
          <p:cNvSpPr/>
          <p:nvPr/>
        </p:nvSpPr>
        <p:spPr>
          <a:xfrm>
            <a:off x="3719808" y="5030318"/>
            <a:ext cx="4968552" cy="8567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151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it-IT" sz="135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24C6BAE2-EE20-C740-97F1-21DDDCCC6B0B}"/>
              </a:ext>
            </a:extLst>
          </p:cNvPr>
          <p:cNvSpPr txBox="1">
            <a:spLocks/>
          </p:cNvSpPr>
          <p:nvPr/>
        </p:nvSpPr>
        <p:spPr>
          <a:xfrm>
            <a:off x="2667000" y="738371"/>
            <a:ext cx="6858000" cy="6313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8940DB2-A65C-3D42-A8EB-944544DC7519}"/>
              </a:ext>
            </a:extLst>
          </p:cNvPr>
          <p:cNvSpPr/>
          <p:nvPr/>
        </p:nvSpPr>
        <p:spPr bwMode="auto">
          <a:xfrm>
            <a:off x="0" y="6504866"/>
            <a:ext cx="12192000" cy="359993"/>
          </a:xfrm>
          <a:prstGeom prst="rect">
            <a:avLst/>
          </a:prstGeom>
          <a:solidFill>
            <a:srgbClr val="0188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18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Microsoft YaHei" charset="-122"/>
              <a:cs typeface="+mn-cs"/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3D40553F-61FF-9F49-8BBC-2F4466518B19}"/>
              </a:ext>
            </a:extLst>
          </p:cNvPr>
          <p:cNvSpPr txBox="1">
            <a:spLocks/>
          </p:cNvSpPr>
          <p:nvPr/>
        </p:nvSpPr>
        <p:spPr>
          <a:xfrm>
            <a:off x="3012048" y="250349"/>
            <a:ext cx="6924004" cy="720623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600" b="1" i="0" u="none" strike="noStrike" kern="1200" cap="none" spc="0" normalizeH="0" baseline="0" noProof="0" dirty="0">
                <a:ln>
                  <a:noFill/>
                </a:ln>
                <a:solidFill>
                  <a:srgbClr val="2B9E5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Accordo per far fronte allo stato emergenziale di carenza dell’assistenza primaria  </a:t>
            </a: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srgbClr val="2B9E5C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A722393-5977-3C4C-86A3-8FB20E7FF310}"/>
              </a:ext>
            </a:extLst>
          </p:cNvPr>
          <p:cNvSpPr txBox="1"/>
          <p:nvPr/>
        </p:nvSpPr>
        <p:spPr>
          <a:xfrm>
            <a:off x="6323744" y="2517318"/>
            <a:ext cx="3612308" cy="1600438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Intesa tra AUSL e sindacati MMG sul tema della carenza dei MMG, definendo 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fornitura di personale assimilabile a collaboratore di studio,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fornitura di personale infermieristico,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incentivo per l’adesione alle forme di associazionismo.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C34AAEA-F8AB-46C1-B05E-0A89E93179BD}"/>
              </a:ext>
            </a:extLst>
          </p:cNvPr>
          <p:cNvSpPr txBox="1"/>
          <p:nvPr/>
        </p:nvSpPr>
        <p:spPr>
          <a:xfrm>
            <a:off x="478688" y="3481700"/>
            <a:ext cx="5617312" cy="1015663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Integrazione/ estensione a livello locale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dell</a:t>
            </a:r>
            <a:r>
              <a:rPr lang="it-IT" sz="1200" dirty="0">
                <a:solidFill>
                  <a:prstClr val="black"/>
                </a:solidFill>
                <a:latin typeface="Calibri"/>
              </a:rPr>
              <a:t>’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accordo della medicina generale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Intesa tra AUSL e sindacati MMG per incarichi di C.A. diurna a: Pieve di Cento, Monterenzio, Sant’Agata Bolognese, Casalecchio, Porretta Terme.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Aumento del massimale del n° assistiti di MMG disponibili: Monterenzio, Vado, Monghidoro, Minerbio, Malalbergo, Porretta Terme, Marzabotto.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FF32FF8-99A3-4F40-8AFA-57B0A3050A23}"/>
              </a:ext>
            </a:extLst>
          </p:cNvPr>
          <p:cNvSpPr txBox="1"/>
          <p:nvPr/>
        </p:nvSpPr>
        <p:spPr>
          <a:xfrm>
            <a:off x="320915" y="1684173"/>
            <a:ext cx="9743498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Favorire l’aggregazione e l’associazionismo dei Medici di Medicina generale e fornire tecnostruttura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D5403BA-CC79-4061-90D0-F960B5220B48}"/>
              </a:ext>
            </a:extLst>
          </p:cNvPr>
          <p:cNvSpPr txBox="1"/>
          <p:nvPr/>
        </p:nvSpPr>
        <p:spPr>
          <a:xfrm>
            <a:off x="478688" y="2378454"/>
            <a:ext cx="5644055" cy="738664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Aumentare potere di attrazione di accettazione degli incarichi provvisori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Allineamenti dei compensi fra titolari e incaricati ( es. indennità di gruppo informatizzazione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ecc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2CCBFFB-D5A7-4A96-BC93-A2287793C4B9}"/>
              </a:ext>
            </a:extLst>
          </p:cNvPr>
          <p:cNvSpPr txBox="1"/>
          <p:nvPr/>
        </p:nvSpPr>
        <p:spPr>
          <a:xfrm>
            <a:off x="937909" y="5030318"/>
            <a:ext cx="4254755" cy="861774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500" b="1" dirty="0">
                <a:solidFill>
                  <a:srgbClr val="2B9E5C"/>
                </a:solidFill>
                <a:latin typeface="Calibri Light"/>
              </a:rPr>
              <a:t>ACCORDO SULLA MEDICINA PENITENZIARIA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408B816-5954-40E5-AF8C-1240F56CFF56}"/>
              </a:ext>
            </a:extLst>
          </p:cNvPr>
          <p:cNvSpPr txBox="1"/>
          <p:nvPr/>
        </p:nvSpPr>
        <p:spPr>
          <a:xfrm>
            <a:off x="6999338" y="4968619"/>
            <a:ext cx="3503431" cy="861774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500" b="1" dirty="0">
                <a:solidFill>
                  <a:srgbClr val="2B9E5C"/>
                </a:solidFill>
                <a:latin typeface="Calibri Light"/>
              </a:rPr>
              <a:t>Sviluppo accordo sulla continuità assistenziale </a:t>
            </a:r>
          </a:p>
        </p:txBody>
      </p:sp>
    </p:spTree>
    <p:extLst>
      <p:ext uri="{BB962C8B-B14F-4D97-AF65-F5344CB8AC3E}">
        <p14:creationId xmlns:p14="http://schemas.microsoft.com/office/powerpoint/2010/main" val="2512701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Bartolucci\Desktop\LOGO AUSL BOLOGNA.jpg"/>
          <p:cNvPicPr/>
          <p:nvPr/>
        </p:nvPicPr>
        <p:blipFill>
          <a:blip r:embed="rId2" cstate="print"/>
          <a:srcRect r="44827"/>
          <a:stretch/>
        </p:blipFill>
        <p:spPr>
          <a:xfrm>
            <a:off x="218388" y="184674"/>
            <a:ext cx="2285640" cy="482400"/>
          </a:xfrm>
          <a:prstGeom prst="rect">
            <a:avLst/>
          </a:prstGeom>
          <a:ln w="9360">
            <a:noFill/>
          </a:ln>
        </p:spPr>
      </p:pic>
      <p:pic>
        <p:nvPicPr>
          <p:cNvPr id="5" name="Picture 2" descr="C:\Documents and Settings\Bartolucci\Desktop\LOGO AUSL BOLOGNA.jpg"/>
          <p:cNvPicPr/>
          <p:nvPr/>
        </p:nvPicPr>
        <p:blipFill>
          <a:blip r:embed="rId2" cstate="print"/>
          <a:srcRect l="56893"/>
          <a:stretch/>
        </p:blipFill>
        <p:spPr>
          <a:xfrm>
            <a:off x="10195041" y="89420"/>
            <a:ext cx="1785600" cy="482400"/>
          </a:xfrm>
          <a:prstGeom prst="rect">
            <a:avLst/>
          </a:prstGeom>
          <a:ln w="9360">
            <a:noFill/>
          </a:ln>
        </p:spPr>
      </p:pic>
      <p:sp>
        <p:nvSpPr>
          <p:cNvPr id="7" name="CustomShape 2">
            <a:extLst>
              <a:ext uri="{FF2B5EF4-FFF2-40B4-BE49-F238E27FC236}">
                <a16:creationId xmlns:a16="http://schemas.microsoft.com/office/drawing/2014/main" id="{EF381497-D2BE-394D-B14B-750E34BC0266}"/>
              </a:ext>
            </a:extLst>
          </p:cNvPr>
          <p:cNvSpPr/>
          <p:nvPr/>
        </p:nvSpPr>
        <p:spPr>
          <a:xfrm>
            <a:off x="3719808" y="5030318"/>
            <a:ext cx="4968552" cy="8567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>
              <a:lnSpc>
                <a:spcPct val="90000"/>
              </a:lnSpc>
              <a:spcBef>
                <a:spcPts val="899"/>
              </a:spcBef>
              <a:spcAft>
                <a:spcPts val="151"/>
              </a:spcAft>
              <a:tabLst>
                <a:tab pos="0" algn="l"/>
              </a:tabLst>
            </a:pPr>
            <a:endParaRPr lang="it-IT" sz="1350" spc="-1" dirty="0">
              <a:latin typeface="Arial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8940DB2-A65C-3D42-A8EB-944544DC7519}"/>
              </a:ext>
            </a:extLst>
          </p:cNvPr>
          <p:cNvSpPr/>
          <p:nvPr/>
        </p:nvSpPr>
        <p:spPr bwMode="auto">
          <a:xfrm>
            <a:off x="0" y="6504866"/>
            <a:ext cx="12192000" cy="359993"/>
          </a:xfrm>
          <a:prstGeom prst="rect">
            <a:avLst/>
          </a:prstGeom>
          <a:solidFill>
            <a:srgbClr val="0188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4492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dirty="0">
              <a:solidFill>
                <a:schemeClr val="bg1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33EDF9DD-640F-C246-ADD8-3BB43EE38639}"/>
              </a:ext>
            </a:extLst>
          </p:cNvPr>
          <p:cNvSpPr txBox="1">
            <a:spLocks/>
          </p:cNvSpPr>
          <p:nvPr/>
        </p:nvSpPr>
        <p:spPr>
          <a:xfrm>
            <a:off x="2633998" y="2401405"/>
            <a:ext cx="6924004" cy="118456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GRAZIE</a:t>
            </a:r>
            <a:endParaRPr kumimoji="0" lang="it-IT" sz="8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46289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Bartolucci\Desktop\LOGO AUSL BOLOGNA.jpg"/>
          <p:cNvPicPr/>
          <p:nvPr/>
        </p:nvPicPr>
        <p:blipFill>
          <a:blip r:embed="rId3" cstate="print"/>
          <a:srcRect r="44827"/>
          <a:stretch/>
        </p:blipFill>
        <p:spPr>
          <a:xfrm>
            <a:off x="218388" y="184674"/>
            <a:ext cx="2285640" cy="482400"/>
          </a:xfrm>
          <a:prstGeom prst="rect">
            <a:avLst/>
          </a:prstGeom>
          <a:ln w="9360">
            <a:noFill/>
          </a:ln>
        </p:spPr>
      </p:pic>
      <p:pic>
        <p:nvPicPr>
          <p:cNvPr id="5" name="Picture 2" descr="C:\Documents and Settings\Bartolucci\Desktop\LOGO AUSL BOLOGNA.jpg"/>
          <p:cNvPicPr/>
          <p:nvPr/>
        </p:nvPicPr>
        <p:blipFill>
          <a:blip r:embed="rId3" cstate="print"/>
          <a:srcRect l="56893"/>
          <a:stretch/>
        </p:blipFill>
        <p:spPr>
          <a:xfrm>
            <a:off x="10195041" y="89420"/>
            <a:ext cx="1785600" cy="482400"/>
          </a:xfrm>
          <a:prstGeom prst="rect">
            <a:avLst/>
          </a:prstGeom>
          <a:ln w="9360">
            <a:noFill/>
          </a:ln>
        </p:spPr>
      </p:pic>
      <p:sp>
        <p:nvSpPr>
          <p:cNvPr id="7" name="CustomShape 2">
            <a:extLst>
              <a:ext uri="{FF2B5EF4-FFF2-40B4-BE49-F238E27FC236}">
                <a16:creationId xmlns:a16="http://schemas.microsoft.com/office/drawing/2014/main" id="{EF381497-D2BE-394D-B14B-750E34BC0266}"/>
              </a:ext>
            </a:extLst>
          </p:cNvPr>
          <p:cNvSpPr/>
          <p:nvPr/>
        </p:nvSpPr>
        <p:spPr>
          <a:xfrm>
            <a:off x="3719808" y="5030318"/>
            <a:ext cx="4968552" cy="8567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>
              <a:lnSpc>
                <a:spcPct val="90000"/>
              </a:lnSpc>
              <a:spcBef>
                <a:spcPts val="899"/>
              </a:spcBef>
              <a:spcAft>
                <a:spcPts val="151"/>
              </a:spcAft>
              <a:tabLst>
                <a:tab pos="0" algn="l"/>
              </a:tabLst>
            </a:pPr>
            <a:endParaRPr lang="it-IT" sz="1350" spc="-1" dirty="0">
              <a:latin typeface="Arial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24C6BAE2-EE20-C740-97F1-21DDDCCC6B0B}"/>
              </a:ext>
            </a:extLst>
          </p:cNvPr>
          <p:cNvSpPr txBox="1">
            <a:spLocks/>
          </p:cNvSpPr>
          <p:nvPr/>
        </p:nvSpPr>
        <p:spPr>
          <a:xfrm>
            <a:off x="2667000" y="738371"/>
            <a:ext cx="6858000" cy="6313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sz="3200" b="1" dirty="0">
              <a:latin typeface="Century Gothic" panose="020B0502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8940DB2-A65C-3D42-A8EB-944544DC7519}"/>
              </a:ext>
            </a:extLst>
          </p:cNvPr>
          <p:cNvSpPr/>
          <p:nvPr/>
        </p:nvSpPr>
        <p:spPr bwMode="auto">
          <a:xfrm>
            <a:off x="0" y="6504866"/>
            <a:ext cx="12192000" cy="359993"/>
          </a:xfrm>
          <a:prstGeom prst="rect">
            <a:avLst/>
          </a:prstGeom>
          <a:solidFill>
            <a:srgbClr val="0188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4492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dirty="0">
              <a:solidFill>
                <a:schemeClr val="bg1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2545422" y="532594"/>
            <a:ext cx="7273301" cy="7383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2B9E5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Analisi di contesto 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595516" y="5785905"/>
            <a:ext cx="6414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* A sinistra dato al 7 febbraio 2022, a destra dato al 31 marzo 2022 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C1C6A4B-B855-4AA9-A3D6-9EDC95E31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05" y="2020096"/>
            <a:ext cx="7273301" cy="249106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ED7386D-7B38-4FE7-8A38-30EEB719F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4255" y="2059518"/>
            <a:ext cx="3221489" cy="236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70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Bartolucci\Desktop\LOGO AUSL BOLOGNA.jpg"/>
          <p:cNvPicPr/>
          <p:nvPr/>
        </p:nvPicPr>
        <p:blipFill>
          <a:blip r:embed="rId2" cstate="print"/>
          <a:srcRect r="44827"/>
          <a:stretch/>
        </p:blipFill>
        <p:spPr>
          <a:xfrm>
            <a:off x="218388" y="184674"/>
            <a:ext cx="2285640" cy="482400"/>
          </a:xfrm>
          <a:prstGeom prst="rect">
            <a:avLst/>
          </a:prstGeom>
          <a:ln w="9360">
            <a:noFill/>
          </a:ln>
        </p:spPr>
      </p:pic>
      <p:pic>
        <p:nvPicPr>
          <p:cNvPr id="5" name="Picture 2" descr="C:\Documents and Settings\Bartolucci\Desktop\LOGO AUSL BOLOGNA.jpg"/>
          <p:cNvPicPr/>
          <p:nvPr/>
        </p:nvPicPr>
        <p:blipFill>
          <a:blip r:embed="rId2" cstate="print"/>
          <a:srcRect l="56893"/>
          <a:stretch/>
        </p:blipFill>
        <p:spPr>
          <a:xfrm>
            <a:off x="10195041" y="89420"/>
            <a:ext cx="1785600" cy="482400"/>
          </a:xfrm>
          <a:prstGeom prst="rect">
            <a:avLst/>
          </a:prstGeom>
          <a:ln w="9360">
            <a:noFill/>
          </a:ln>
        </p:spPr>
      </p:pic>
      <p:sp>
        <p:nvSpPr>
          <p:cNvPr id="7" name="CustomShape 2">
            <a:extLst>
              <a:ext uri="{FF2B5EF4-FFF2-40B4-BE49-F238E27FC236}">
                <a16:creationId xmlns:a16="http://schemas.microsoft.com/office/drawing/2014/main" id="{EF381497-D2BE-394D-B14B-750E34BC0266}"/>
              </a:ext>
            </a:extLst>
          </p:cNvPr>
          <p:cNvSpPr/>
          <p:nvPr/>
        </p:nvSpPr>
        <p:spPr>
          <a:xfrm>
            <a:off x="3719808" y="5030318"/>
            <a:ext cx="4968552" cy="8567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>
              <a:lnSpc>
                <a:spcPct val="90000"/>
              </a:lnSpc>
              <a:spcBef>
                <a:spcPts val="899"/>
              </a:spcBef>
              <a:spcAft>
                <a:spcPts val="151"/>
              </a:spcAft>
              <a:tabLst>
                <a:tab pos="0" algn="l"/>
              </a:tabLst>
            </a:pPr>
            <a:endParaRPr lang="it-IT" sz="1350" spc="-1" dirty="0">
              <a:latin typeface="Arial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24C6BAE2-EE20-C740-97F1-21DDDCCC6B0B}"/>
              </a:ext>
            </a:extLst>
          </p:cNvPr>
          <p:cNvSpPr txBox="1">
            <a:spLocks/>
          </p:cNvSpPr>
          <p:nvPr/>
        </p:nvSpPr>
        <p:spPr>
          <a:xfrm>
            <a:off x="2667000" y="738371"/>
            <a:ext cx="6858000" cy="6313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sz="3200" b="1" dirty="0">
              <a:latin typeface="Century Gothic" panose="020B050202020202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DB562E4-70F0-FE49-A5F6-E4F00261954F}"/>
              </a:ext>
            </a:extLst>
          </p:cNvPr>
          <p:cNvSpPr/>
          <p:nvPr/>
        </p:nvSpPr>
        <p:spPr>
          <a:xfrm>
            <a:off x="10108421" y="1924494"/>
            <a:ext cx="1001043" cy="3913380"/>
          </a:xfrm>
          <a:prstGeom prst="rect">
            <a:avLst/>
          </a:prstGeom>
          <a:solidFill>
            <a:srgbClr val="C00000">
              <a:alpha val="71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8940DB2-A65C-3D42-A8EB-944544DC7519}"/>
              </a:ext>
            </a:extLst>
          </p:cNvPr>
          <p:cNvSpPr/>
          <p:nvPr/>
        </p:nvSpPr>
        <p:spPr bwMode="auto">
          <a:xfrm>
            <a:off x="0" y="6504866"/>
            <a:ext cx="12192000" cy="359993"/>
          </a:xfrm>
          <a:prstGeom prst="rect">
            <a:avLst/>
          </a:prstGeom>
          <a:solidFill>
            <a:srgbClr val="0188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4492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dirty="0">
              <a:solidFill>
                <a:schemeClr val="bg1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F4D5BC3-B5EE-7A42-89AB-50A78E251A5E}"/>
              </a:ext>
            </a:extLst>
          </p:cNvPr>
          <p:cNvSpPr txBox="1"/>
          <p:nvPr/>
        </p:nvSpPr>
        <p:spPr>
          <a:xfrm>
            <a:off x="1168519" y="422477"/>
            <a:ext cx="103620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rgbClr val="2B9E5C"/>
                </a:solidFill>
              </a:rPr>
              <a:t>Analisi di contesto</a:t>
            </a:r>
          </a:p>
          <a:p>
            <a:pPr algn="ctr"/>
            <a:r>
              <a:rPr lang="it-IT" sz="2800" dirty="0">
                <a:solidFill>
                  <a:srgbClr val="2B9E5C"/>
                </a:solidFill>
              </a:rPr>
              <a:t>confronto </a:t>
            </a:r>
            <a:r>
              <a:rPr lang="it-IT" sz="2800" dirty="0" err="1">
                <a:solidFill>
                  <a:srgbClr val="2B9E5C"/>
                </a:solidFill>
              </a:rPr>
              <a:t>pre</a:t>
            </a:r>
            <a:r>
              <a:rPr lang="it-IT" sz="2800" dirty="0">
                <a:solidFill>
                  <a:srgbClr val="2B9E5C"/>
                </a:solidFill>
              </a:rPr>
              <a:t>-pandemia 2019-2021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6DCF0D8-F934-8B47-9692-055DEDE7A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17" y="1626551"/>
            <a:ext cx="9265695" cy="391883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E9555CB-0A23-3545-969A-09BCF55A6541}"/>
              </a:ext>
            </a:extLst>
          </p:cNvPr>
          <p:cNvSpPr txBox="1"/>
          <p:nvPr/>
        </p:nvSpPr>
        <p:spPr>
          <a:xfrm>
            <a:off x="9898912" y="1626551"/>
            <a:ext cx="139286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31.03.2022</a:t>
            </a:r>
          </a:p>
          <a:p>
            <a:pPr algn="ctr"/>
            <a:endParaRPr lang="it-IT" sz="1400" b="1" dirty="0"/>
          </a:p>
          <a:p>
            <a:pPr algn="ctr"/>
            <a:r>
              <a:rPr lang="it-IT" sz="1600" b="1" dirty="0"/>
              <a:t>45</a:t>
            </a:r>
          </a:p>
          <a:p>
            <a:pPr algn="ctr"/>
            <a:r>
              <a:rPr lang="it-IT" sz="1600" b="1" dirty="0"/>
              <a:t>44</a:t>
            </a:r>
          </a:p>
          <a:p>
            <a:pPr algn="ctr"/>
            <a:r>
              <a:rPr lang="it-IT" sz="1600" b="1" dirty="0"/>
              <a:t>74</a:t>
            </a:r>
          </a:p>
          <a:p>
            <a:pPr algn="ctr"/>
            <a:r>
              <a:rPr lang="it-IT" sz="1600" b="1" dirty="0"/>
              <a:t>34</a:t>
            </a:r>
          </a:p>
          <a:p>
            <a:pPr algn="ctr"/>
            <a:r>
              <a:rPr lang="it-IT" sz="1600" b="1" dirty="0"/>
              <a:t>36</a:t>
            </a:r>
          </a:p>
          <a:p>
            <a:pPr algn="ctr"/>
            <a:r>
              <a:rPr lang="it-IT" b="1" dirty="0"/>
              <a:t>233</a:t>
            </a:r>
          </a:p>
          <a:p>
            <a:pPr algn="ctr"/>
            <a:r>
              <a:rPr lang="it-IT" sz="1600" b="1" dirty="0"/>
              <a:t>64</a:t>
            </a:r>
          </a:p>
          <a:p>
            <a:pPr algn="ctr"/>
            <a:r>
              <a:rPr lang="it-IT" sz="1600" b="1" dirty="0"/>
              <a:t>47</a:t>
            </a:r>
          </a:p>
          <a:p>
            <a:pPr algn="ctr"/>
            <a:r>
              <a:rPr lang="it-IT" sz="1600" b="1" dirty="0"/>
              <a:t>30</a:t>
            </a:r>
          </a:p>
          <a:p>
            <a:pPr algn="ctr"/>
            <a:r>
              <a:rPr lang="it-IT" sz="1600" b="1" dirty="0"/>
              <a:t>88</a:t>
            </a:r>
          </a:p>
          <a:p>
            <a:pPr algn="ctr"/>
            <a:r>
              <a:rPr lang="it-IT" sz="1600" b="1" dirty="0"/>
              <a:t>42</a:t>
            </a:r>
          </a:p>
          <a:p>
            <a:pPr algn="ctr"/>
            <a:endParaRPr lang="it-IT" sz="1200" b="1" dirty="0"/>
          </a:p>
          <a:p>
            <a:pPr algn="ctr"/>
            <a:r>
              <a:rPr lang="it-IT" b="1" dirty="0"/>
              <a:t>504</a:t>
            </a:r>
          </a:p>
          <a:p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2974714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Bartolucci\Desktop\LOGO AUSL BOLOGNA.jpg"/>
          <p:cNvPicPr/>
          <p:nvPr/>
        </p:nvPicPr>
        <p:blipFill>
          <a:blip r:embed="rId2" cstate="print"/>
          <a:srcRect r="44827"/>
          <a:stretch/>
        </p:blipFill>
        <p:spPr>
          <a:xfrm>
            <a:off x="218388" y="184674"/>
            <a:ext cx="2285640" cy="482400"/>
          </a:xfrm>
          <a:prstGeom prst="rect">
            <a:avLst/>
          </a:prstGeom>
          <a:ln w="9360">
            <a:noFill/>
          </a:ln>
        </p:spPr>
      </p:pic>
      <p:pic>
        <p:nvPicPr>
          <p:cNvPr id="5" name="Picture 2" descr="C:\Documents and Settings\Bartolucci\Desktop\LOGO AUSL BOLOGNA.jpg"/>
          <p:cNvPicPr/>
          <p:nvPr/>
        </p:nvPicPr>
        <p:blipFill>
          <a:blip r:embed="rId2" cstate="print"/>
          <a:srcRect l="56893"/>
          <a:stretch/>
        </p:blipFill>
        <p:spPr>
          <a:xfrm>
            <a:off x="10195041" y="89420"/>
            <a:ext cx="1785600" cy="482400"/>
          </a:xfrm>
          <a:prstGeom prst="rect">
            <a:avLst/>
          </a:prstGeom>
          <a:ln w="9360">
            <a:noFill/>
          </a:ln>
        </p:spPr>
      </p:pic>
      <p:sp>
        <p:nvSpPr>
          <p:cNvPr id="7" name="CustomShape 2">
            <a:extLst>
              <a:ext uri="{FF2B5EF4-FFF2-40B4-BE49-F238E27FC236}">
                <a16:creationId xmlns:a16="http://schemas.microsoft.com/office/drawing/2014/main" id="{EF381497-D2BE-394D-B14B-750E34BC0266}"/>
              </a:ext>
            </a:extLst>
          </p:cNvPr>
          <p:cNvSpPr/>
          <p:nvPr/>
        </p:nvSpPr>
        <p:spPr>
          <a:xfrm>
            <a:off x="3719808" y="5030318"/>
            <a:ext cx="4968552" cy="8567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>
              <a:lnSpc>
                <a:spcPct val="90000"/>
              </a:lnSpc>
              <a:spcBef>
                <a:spcPts val="899"/>
              </a:spcBef>
              <a:spcAft>
                <a:spcPts val="151"/>
              </a:spcAft>
              <a:tabLst>
                <a:tab pos="0" algn="l"/>
              </a:tabLst>
            </a:pPr>
            <a:endParaRPr lang="it-IT" sz="1350" spc="-1" dirty="0">
              <a:latin typeface="Arial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24C6BAE2-EE20-C740-97F1-21DDDCCC6B0B}"/>
              </a:ext>
            </a:extLst>
          </p:cNvPr>
          <p:cNvSpPr txBox="1">
            <a:spLocks/>
          </p:cNvSpPr>
          <p:nvPr/>
        </p:nvSpPr>
        <p:spPr>
          <a:xfrm>
            <a:off x="2667000" y="738371"/>
            <a:ext cx="6858000" cy="6313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sz="3200" b="1" dirty="0">
              <a:latin typeface="Century Gothic" panose="020B0502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8940DB2-A65C-3D42-A8EB-944544DC7519}"/>
              </a:ext>
            </a:extLst>
          </p:cNvPr>
          <p:cNvSpPr/>
          <p:nvPr/>
        </p:nvSpPr>
        <p:spPr bwMode="auto">
          <a:xfrm>
            <a:off x="0" y="6504866"/>
            <a:ext cx="12192000" cy="359993"/>
          </a:xfrm>
          <a:prstGeom prst="rect">
            <a:avLst/>
          </a:prstGeom>
          <a:solidFill>
            <a:srgbClr val="0188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4492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>
              <a:solidFill>
                <a:schemeClr val="bg1"/>
              </a:solidFill>
              <a:latin typeface="Arial" charset="0"/>
              <a:ea typeface="Microsoft YaHei" charset="-122"/>
            </a:endParaRPr>
          </a:p>
        </p:txBody>
      </p:sp>
      <p:graphicFrame>
        <p:nvGraphicFramePr>
          <p:cNvPr id="12" name="Segnaposto contenuto 3">
            <a:extLst>
              <a:ext uri="{FF2B5EF4-FFF2-40B4-BE49-F238E27FC236}">
                <a16:creationId xmlns:a16="http://schemas.microsoft.com/office/drawing/2014/main" id="{4874FFA4-B5AF-AE4C-A0F0-6B03EE038D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4987383"/>
              </p:ext>
            </p:extLst>
          </p:nvPr>
        </p:nvGraphicFramePr>
        <p:xfrm>
          <a:off x="174845" y="969553"/>
          <a:ext cx="11948973" cy="5521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01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994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32757">
                  <a:extLst>
                    <a:ext uri="{9D8B030D-6E8A-4147-A177-3AD203B41FA5}">
                      <a16:colId xmlns:a16="http://schemas.microsoft.com/office/drawing/2014/main" val="3254763638"/>
                    </a:ext>
                  </a:extLst>
                </a:gridCol>
              </a:tblGrid>
              <a:tr h="816204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dirty="0">
                          <a:solidFill>
                            <a:schemeClr val="tx1"/>
                          </a:solidFill>
                        </a:rPr>
                        <a:t>Cessazioni</a:t>
                      </a:r>
                    </a:p>
                    <a:p>
                      <a:r>
                        <a:rPr lang="it-IT" sz="1600" b="0" dirty="0">
                          <a:solidFill>
                            <a:schemeClr val="tx1"/>
                          </a:solidFill>
                        </a:rPr>
                        <a:t>su tutto il 2021 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dirty="0">
                          <a:solidFill>
                            <a:schemeClr val="tx1"/>
                          </a:solidFill>
                        </a:rPr>
                        <a:t>Zone Carenti Secondo semestre 2020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dirty="0">
                          <a:solidFill>
                            <a:schemeClr val="tx1"/>
                          </a:solidFill>
                        </a:rPr>
                        <a:t>Zone carenti  Primo semestre 2021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dirty="0">
                          <a:solidFill>
                            <a:schemeClr val="tx1"/>
                          </a:solidFill>
                        </a:rPr>
                        <a:t>Zone non assegnate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dirty="0">
                          <a:solidFill>
                            <a:schemeClr val="tx1"/>
                          </a:solidFill>
                        </a:rPr>
                        <a:t>% di assegnazione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dirty="0">
                          <a:solidFill>
                            <a:schemeClr val="tx1"/>
                          </a:solidFill>
                        </a:rPr>
                        <a:t>Zone carenti</a:t>
                      </a:r>
                    </a:p>
                    <a:p>
                      <a:r>
                        <a:rPr lang="it-IT" sz="1600" b="0" dirty="0">
                          <a:solidFill>
                            <a:schemeClr val="tx1"/>
                          </a:solidFill>
                        </a:rPr>
                        <a:t>Secondo semestre 2021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dirty="0">
                          <a:solidFill>
                            <a:schemeClr val="tx1"/>
                          </a:solidFill>
                        </a:rPr>
                        <a:t>Zone assegnate</a:t>
                      </a:r>
                    </a:p>
                    <a:p>
                      <a:r>
                        <a:rPr lang="it-IT" sz="1600" b="0" dirty="0">
                          <a:solidFill>
                            <a:schemeClr val="tx1"/>
                          </a:solidFill>
                        </a:rPr>
                        <a:t>Primo semestre 2022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746">
                <a:tc>
                  <a:txBody>
                    <a:bodyPr/>
                    <a:lstStyle/>
                    <a:p>
                      <a:r>
                        <a:rPr lang="it-IT" sz="1600" dirty="0" err="1"/>
                        <a:t>Re.La.Sa</a:t>
                      </a:r>
                      <a:endParaRPr lang="it-IT" sz="16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87%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7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746">
                <a:tc>
                  <a:txBody>
                    <a:bodyPr/>
                    <a:lstStyle/>
                    <a:p>
                      <a:r>
                        <a:rPr lang="it-IT" sz="1600" dirty="0"/>
                        <a:t>Appennino bolognese 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6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3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5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6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25 %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6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087">
                <a:tc>
                  <a:txBody>
                    <a:bodyPr/>
                    <a:lstStyle/>
                    <a:p>
                      <a:r>
                        <a:rPr lang="it-IT" sz="1600" dirty="0"/>
                        <a:t>Savena Idice 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0 %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087">
                <a:tc>
                  <a:txBody>
                    <a:bodyPr/>
                    <a:lstStyle/>
                    <a:p>
                      <a:r>
                        <a:rPr lang="it-IT" sz="1600" dirty="0"/>
                        <a:t>Pianura Est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7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2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67%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7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7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087">
                <a:tc>
                  <a:txBody>
                    <a:bodyPr/>
                    <a:lstStyle/>
                    <a:p>
                      <a:r>
                        <a:rPr lang="it-IT" sz="1600" dirty="0"/>
                        <a:t>Pianura Ovest 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9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75%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9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087">
                <a:tc>
                  <a:txBody>
                    <a:bodyPr/>
                    <a:lstStyle/>
                    <a:p>
                      <a:pPr algn="l"/>
                      <a:r>
                        <a:rPr lang="it-IT" sz="1600" b="1" dirty="0"/>
                        <a:t>Città di Bologna 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087">
                <a:tc>
                  <a:txBody>
                    <a:bodyPr/>
                    <a:lstStyle/>
                    <a:p>
                      <a:r>
                        <a:rPr lang="it-IT" sz="1600" dirty="0" err="1"/>
                        <a:t>Navile</a:t>
                      </a:r>
                      <a:r>
                        <a:rPr lang="it-IT" sz="1600" dirty="0"/>
                        <a:t> 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7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100%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2746">
                <a:tc>
                  <a:txBody>
                    <a:bodyPr/>
                    <a:lstStyle/>
                    <a:p>
                      <a:r>
                        <a:rPr lang="it-IT" sz="1600" dirty="0"/>
                        <a:t>San Donato</a:t>
                      </a:r>
                      <a:r>
                        <a:rPr lang="it-IT" sz="1600" baseline="0" dirty="0"/>
                        <a:t> San Vitale</a:t>
                      </a:r>
                      <a:endParaRPr lang="it-IT" sz="16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4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7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2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75%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6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3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2746">
                <a:tc>
                  <a:txBody>
                    <a:bodyPr/>
                    <a:lstStyle/>
                    <a:p>
                      <a:r>
                        <a:rPr lang="it-IT" sz="1600" dirty="0"/>
                        <a:t>Savena Santo Stefano 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9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9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100%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5087">
                <a:tc>
                  <a:txBody>
                    <a:bodyPr/>
                    <a:lstStyle/>
                    <a:p>
                      <a:r>
                        <a:rPr lang="it-IT" sz="1600" dirty="0"/>
                        <a:t>Porto Saragozza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7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2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100%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50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Borgo</a:t>
                      </a:r>
                      <a:r>
                        <a:rPr lang="it-IT" sz="1600" baseline="0" dirty="0"/>
                        <a:t> Reno </a:t>
                      </a:r>
                      <a:endParaRPr lang="it-IT" sz="16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100%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2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Totale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78%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73AA0CB6-FF89-F148-A774-BBC385D5D00A}"/>
              </a:ext>
            </a:extLst>
          </p:cNvPr>
          <p:cNvSpPr txBox="1"/>
          <p:nvPr/>
        </p:nvSpPr>
        <p:spPr>
          <a:xfrm>
            <a:off x="914984" y="124355"/>
            <a:ext cx="10362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rgbClr val="00B050"/>
                </a:solidFill>
              </a:rPr>
              <a:t>Analisi di contesto</a:t>
            </a:r>
          </a:p>
        </p:txBody>
      </p:sp>
    </p:spTree>
    <p:extLst>
      <p:ext uri="{BB962C8B-B14F-4D97-AF65-F5344CB8AC3E}">
        <p14:creationId xmlns:p14="http://schemas.microsoft.com/office/powerpoint/2010/main" val="3902862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Bartolucci\Desktop\LOGO AUSL BOLOGNA.jpg"/>
          <p:cNvPicPr/>
          <p:nvPr/>
        </p:nvPicPr>
        <p:blipFill>
          <a:blip r:embed="rId2" cstate="print"/>
          <a:srcRect r="44827"/>
          <a:stretch/>
        </p:blipFill>
        <p:spPr>
          <a:xfrm>
            <a:off x="218388" y="184674"/>
            <a:ext cx="2285640" cy="482400"/>
          </a:xfrm>
          <a:prstGeom prst="rect">
            <a:avLst/>
          </a:prstGeom>
          <a:ln w="9360">
            <a:noFill/>
          </a:ln>
        </p:spPr>
      </p:pic>
      <p:pic>
        <p:nvPicPr>
          <p:cNvPr id="5" name="Picture 2" descr="C:\Documents and Settings\Bartolucci\Desktop\LOGO AUSL BOLOGNA.jpg"/>
          <p:cNvPicPr/>
          <p:nvPr/>
        </p:nvPicPr>
        <p:blipFill>
          <a:blip r:embed="rId2" cstate="print"/>
          <a:srcRect l="56893"/>
          <a:stretch/>
        </p:blipFill>
        <p:spPr>
          <a:xfrm>
            <a:off x="10195041" y="89420"/>
            <a:ext cx="1785600" cy="482400"/>
          </a:xfrm>
          <a:prstGeom prst="rect">
            <a:avLst/>
          </a:prstGeom>
          <a:ln w="9360">
            <a:noFill/>
          </a:ln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24C6BAE2-EE20-C740-97F1-21DDDCCC6B0B}"/>
              </a:ext>
            </a:extLst>
          </p:cNvPr>
          <p:cNvSpPr txBox="1">
            <a:spLocks/>
          </p:cNvSpPr>
          <p:nvPr/>
        </p:nvSpPr>
        <p:spPr>
          <a:xfrm>
            <a:off x="2667000" y="738371"/>
            <a:ext cx="6858000" cy="6313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sz="3200" b="1" dirty="0">
              <a:latin typeface="Century Gothic" panose="020B0502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8940DB2-A65C-3D42-A8EB-944544DC7519}"/>
              </a:ext>
            </a:extLst>
          </p:cNvPr>
          <p:cNvSpPr/>
          <p:nvPr/>
        </p:nvSpPr>
        <p:spPr bwMode="auto">
          <a:xfrm>
            <a:off x="0" y="6504866"/>
            <a:ext cx="12192000" cy="359993"/>
          </a:xfrm>
          <a:prstGeom prst="rect">
            <a:avLst/>
          </a:prstGeom>
          <a:solidFill>
            <a:srgbClr val="0188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4492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dirty="0">
              <a:solidFill>
                <a:schemeClr val="bg1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406750F-0F27-BF4B-B1C0-42813CFC1D27}"/>
              </a:ext>
            </a:extLst>
          </p:cNvPr>
          <p:cNvSpPr txBox="1"/>
          <p:nvPr/>
        </p:nvSpPr>
        <p:spPr>
          <a:xfrm>
            <a:off x="914984" y="173451"/>
            <a:ext cx="10362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rgbClr val="00B050"/>
                </a:solidFill>
              </a:rPr>
              <a:t>Analisi di contesto</a:t>
            </a:r>
            <a:endParaRPr lang="it-IT" sz="2400" dirty="0">
              <a:solidFill>
                <a:srgbClr val="00B050"/>
              </a:solidFill>
            </a:endParaRPr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2ACFD3E4-34FE-4A28-B3E4-291E1FC746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78656"/>
              </p:ext>
            </p:extLst>
          </p:nvPr>
        </p:nvGraphicFramePr>
        <p:xfrm>
          <a:off x="957099" y="738371"/>
          <a:ext cx="10277800" cy="5297232"/>
        </p:xfrm>
        <a:graphic>
          <a:graphicData uri="http://schemas.openxmlformats.org/drawingml/2006/table">
            <a:tbl>
              <a:tblPr/>
              <a:tblGrid>
                <a:gridCol w="2250409">
                  <a:extLst>
                    <a:ext uri="{9D8B030D-6E8A-4147-A177-3AD203B41FA5}">
                      <a16:colId xmlns:a16="http://schemas.microsoft.com/office/drawing/2014/main" val="1388851013"/>
                    </a:ext>
                  </a:extLst>
                </a:gridCol>
                <a:gridCol w="2675797">
                  <a:extLst>
                    <a:ext uri="{9D8B030D-6E8A-4147-A177-3AD203B41FA5}">
                      <a16:colId xmlns:a16="http://schemas.microsoft.com/office/drawing/2014/main" val="3560470114"/>
                    </a:ext>
                  </a:extLst>
                </a:gridCol>
                <a:gridCol w="2651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0499">
                  <a:extLst>
                    <a:ext uri="{9D8B030D-6E8A-4147-A177-3AD203B41FA5}">
                      <a16:colId xmlns:a16="http://schemas.microsoft.com/office/drawing/2014/main" val="1053501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rgbClr val="00B050"/>
                          </a:solidFill>
                        </a:rPr>
                        <a:t>Assistiti senza MMG per cessata attività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Nr. assistiti in ARA non residenti ma domiciliati a Bologna e Provincia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Cittadini che non hanno mai avuto MMG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Distretto Città di Bologna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16015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732034"/>
                  </a:ext>
                </a:extLst>
              </a:tr>
              <a:tr h="107844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Distretto Dell'Appennino Bolognese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     898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322913"/>
                  </a:ext>
                </a:extLst>
              </a:tr>
              <a:tr h="539223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Distretto Di Reno, Lavino E Samoggia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879245"/>
                  </a:ext>
                </a:extLst>
              </a:tr>
              <a:tr h="80883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Distretto Savena Idice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748972"/>
                  </a:ext>
                </a:extLst>
              </a:tr>
              <a:tr h="25276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Distretto Pianura Est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087784"/>
                  </a:ext>
                </a:extLst>
              </a:tr>
              <a:tr h="25276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Distretto Pianura Ovest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71344"/>
                  </a:ext>
                </a:extLst>
              </a:tr>
              <a:tr h="269612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011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0596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Bartolucci\Desktop\LOGO AUSL BOLOGNA.jpg"/>
          <p:cNvPicPr/>
          <p:nvPr/>
        </p:nvPicPr>
        <p:blipFill>
          <a:blip r:embed="rId2" cstate="print"/>
          <a:srcRect r="44827"/>
          <a:stretch/>
        </p:blipFill>
        <p:spPr>
          <a:xfrm>
            <a:off x="218388" y="184674"/>
            <a:ext cx="2285640" cy="482400"/>
          </a:xfrm>
          <a:prstGeom prst="rect">
            <a:avLst/>
          </a:prstGeom>
          <a:ln w="9360">
            <a:noFill/>
          </a:ln>
        </p:spPr>
      </p:pic>
      <p:pic>
        <p:nvPicPr>
          <p:cNvPr id="5" name="Picture 2" descr="C:\Documents and Settings\Bartolucci\Desktop\LOGO AUSL BOLOGNA.jpg"/>
          <p:cNvPicPr/>
          <p:nvPr/>
        </p:nvPicPr>
        <p:blipFill>
          <a:blip r:embed="rId2" cstate="print"/>
          <a:srcRect l="56893"/>
          <a:stretch/>
        </p:blipFill>
        <p:spPr>
          <a:xfrm>
            <a:off x="10195041" y="89420"/>
            <a:ext cx="1785600" cy="482400"/>
          </a:xfrm>
          <a:prstGeom prst="rect">
            <a:avLst/>
          </a:prstGeom>
          <a:ln w="9360">
            <a:noFill/>
          </a:ln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24C6BAE2-EE20-C740-97F1-21DDDCCC6B0B}"/>
              </a:ext>
            </a:extLst>
          </p:cNvPr>
          <p:cNvSpPr txBox="1">
            <a:spLocks/>
          </p:cNvSpPr>
          <p:nvPr/>
        </p:nvSpPr>
        <p:spPr>
          <a:xfrm>
            <a:off x="914984" y="1326200"/>
            <a:ext cx="6858000" cy="6313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sz="3200" b="1" dirty="0">
              <a:latin typeface="Century Gothic" panose="020B0502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8940DB2-A65C-3D42-A8EB-944544DC7519}"/>
              </a:ext>
            </a:extLst>
          </p:cNvPr>
          <p:cNvSpPr/>
          <p:nvPr/>
        </p:nvSpPr>
        <p:spPr bwMode="auto">
          <a:xfrm>
            <a:off x="0" y="6504866"/>
            <a:ext cx="12192000" cy="359993"/>
          </a:xfrm>
          <a:prstGeom prst="rect">
            <a:avLst/>
          </a:prstGeom>
          <a:solidFill>
            <a:srgbClr val="0188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44921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dirty="0">
              <a:solidFill>
                <a:schemeClr val="bg1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406750F-0F27-BF4B-B1C0-42813CFC1D27}"/>
              </a:ext>
            </a:extLst>
          </p:cNvPr>
          <p:cNvSpPr txBox="1"/>
          <p:nvPr/>
        </p:nvSpPr>
        <p:spPr>
          <a:xfrm>
            <a:off x="914984" y="248654"/>
            <a:ext cx="10362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rgbClr val="00B050"/>
                </a:solidFill>
              </a:rPr>
              <a:t>Zone carenti richieste a RER per il 2022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43C12A1-890E-E94C-8BC0-184D88D4A124}"/>
              </a:ext>
            </a:extLst>
          </p:cNvPr>
          <p:cNvSpPr txBox="1"/>
          <p:nvPr/>
        </p:nvSpPr>
        <p:spPr>
          <a:xfrm>
            <a:off x="3752849" y="1252535"/>
            <a:ext cx="46863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lain" startAt="11"/>
            </a:pPr>
            <a:r>
              <a:rPr lang="it-IT" sz="2400" b="1" dirty="0"/>
              <a:t>  Pianura Ovest</a:t>
            </a:r>
          </a:p>
          <a:p>
            <a:pPr marL="514350" indent="-514350">
              <a:buAutoNum type="arabicPlain" startAt="11"/>
            </a:pPr>
            <a:endParaRPr lang="it-IT" sz="2400" b="1" dirty="0"/>
          </a:p>
          <a:p>
            <a:pPr marL="514350" indent="-514350">
              <a:buAutoNum type="arabicPlain" startAt="11"/>
            </a:pPr>
            <a:r>
              <a:rPr lang="it-IT" sz="2400" b="1" dirty="0"/>
              <a:t>  Pianura Est</a:t>
            </a:r>
          </a:p>
          <a:p>
            <a:endParaRPr lang="it-IT" sz="2400" b="1" dirty="0"/>
          </a:p>
          <a:p>
            <a:pPr marL="514350" indent="-514350">
              <a:buAutoNum type="arabicPlain" startAt="15"/>
            </a:pPr>
            <a:r>
              <a:rPr lang="it-IT" sz="2400" b="1" dirty="0"/>
              <a:t>  Città di Bologna</a:t>
            </a:r>
          </a:p>
          <a:p>
            <a:endParaRPr lang="it-IT" sz="2400" b="1" dirty="0"/>
          </a:p>
          <a:p>
            <a:pPr marL="514350" indent="-514350">
              <a:buAutoNum type="arabicPlain" startAt="13"/>
            </a:pPr>
            <a:r>
              <a:rPr lang="it-IT" sz="2400" b="1" dirty="0"/>
              <a:t>  </a:t>
            </a:r>
            <a:r>
              <a:rPr lang="it-IT" sz="2400" b="1" dirty="0" err="1"/>
              <a:t>Re.La.Sa</a:t>
            </a:r>
            <a:endParaRPr lang="it-IT" sz="2400" b="1" dirty="0"/>
          </a:p>
          <a:p>
            <a:endParaRPr lang="it-IT" sz="2400" b="1" dirty="0"/>
          </a:p>
          <a:p>
            <a:pPr marL="514350" indent="-514350">
              <a:buAutoNum type="arabicPlain" startAt="10"/>
            </a:pPr>
            <a:r>
              <a:rPr lang="it-IT" sz="2400" b="1" dirty="0"/>
              <a:t>  Appennino Bolognese</a:t>
            </a:r>
          </a:p>
          <a:p>
            <a:endParaRPr lang="it-IT" sz="2400" b="1" dirty="0"/>
          </a:p>
          <a:p>
            <a:r>
              <a:rPr lang="it-IT" sz="2400" b="1" dirty="0"/>
              <a:t> 8      Savena Idice</a:t>
            </a:r>
          </a:p>
          <a:p>
            <a:endParaRPr lang="it-IT" sz="2400" b="1" dirty="0"/>
          </a:p>
          <a:p>
            <a:r>
              <a:rPr lang="it-IT" sz="2400" b="1" dirty="0"/>
              <a:t>68     Totale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3" name="Cornice 2">
            <a:extLst>
              <a:ext uri="{FF2B5EF4-FFF2-40B4-BE49-F238E27FC236}">
                <a16:creationId xmlns:a16="http://schemas.microsoft.com/office/drawing/2014/main" id="{FC1E0781-1254-D441-BFFA-1AE8554EA38A}"/>
              </a:ext>
            </a:extLst>
          </p:cNvPr>
          <p:cNvSpPr/>
          <p:nvPr/>
        </p:nvSpPr>
        <p:spPr>
          <a:xfrm>
            <a:off x="3624942" y="1170755"/>
            <a:ext cx="719041" cy="579407"/>
          </a:xfrm>
          <a:prstGeom prst="frame">
            <a:avLst>
              <a:gd name="adj1" fmla="val 2543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Cornice 10">
            <a:extLst>
              <a:ext uri="{FF2B5EF4-FFF2-40B4-BE49-F238E27FC236}">
                <a16:creationId xmlns:a16="http://schemas.microsoft.com/office/drawing/2014/main" id="{61899E72-1A1C-284B-85F9-56A84BF27F61}"/>
              </a:ext>
            </a:extLst>
          </p:cNvPr>
          <p:cNvSpPr/>
          <p:nvPr/>
        </p:nvSpPr>
        <p:spPr>
          <a:xfrm>
            <a:off x="3624941" y="1905607"/>
            <a:ext cx="719041" cy="579407"/>
          </a:xfrm>
          <a:prstGeom prst="frame">
            <a:avLst>
              <a:gd name="adj1" fmla="val 25432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" name="Cornice 13">
            <a:extLst>
              <a:ext uri="{FF2B5EF4-FFF2-40B4-BE49-F238E27FC236}">
                <a16:creationId xmlns:a16="http://schemas.microsoft.com/office/drawing/2014/main" id="{E5237D25-F4C9-4B4F-80B4-D46B9C671D49}"/>
              </a:ext>
            </a:extLst>
          </p:cNvPr>
          <p:cNvSpPr/>
          <p:nvPr/>
        </p:nvSpPr>
        <p:spPr>
          <a:xfrm>
            <a:off x="3624940" y="2649465"/>
            <a:ext cx="719041" cy="579407"/>
          </a:xfrm>
          <a:prstGeom prst="frame">
            <a:avLst>
              <a:gd name="adj1" fmla="val 25432"/>
            </a:avLst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" name="Cornice 14">
            <a:extLst>
              <a:ext uri="{FF2B5EF4-FFF2-40B4-BE49-F238E27FC236}">
                <a16:creationId xmlns:a16="http://schemas.microsoft.com/office/drawing/2014/main" id="{D3F3A4E3-2708-874D-8C85-FAD5E7468991}"/>
              </a:ext>
            </a:extLst>
          </p:cNvPr>
          <p:cNvSpPr/>
          <p:nvPr/>
        </p:nvSpPr>
        <p:spPr>
          <a:xfrm>
            <a:off x="3624939" y="3393323"/>
            <a:ext cx="719041" cy="579407"/>
          </a:xfrm>
          <a:prstGeom prst="frame">
            <a:avLst>
              <a:gd name="adj1" fmla="val 25432"/>
            </a:avLst>
          </a:prstGeom>
          <a:solidFill>
            <a:srgbClr val="2B9E5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Cornice 15">
            <a:extLst>
              <a:ext uri="{FF2B5EF4-FFF2-40B4-BE49-F238E27FC236}">
                <a16:creationId xmlns:a16="http://schemas.microsoft.com/office/drawing/2014/main" id="{F4FB5CA5-A905-C448-88CA-957A0A294031}"/>
              </a:ext>
            </a:extLst>
          </p:cNvPr>
          <p:cNvSpPr/>
          <p:nvPr/>
        </p:nvSpPr>
        <p:spPr>
          <a:xfrm>
            <a:off x="3624939" y="4093451"/>
            <a:ext cx="719041" cy="579407"/>
          </a:xfrm>
          <a:prstGeom prst="frame">
            <a:avLst>
              <a:gd name="adj1" fmla="val 25432"/>
            </a:avLst>
          </a:prstGeom>
          <a:solidFill>
            <a:srgbClr val="315CA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Cornice 16">
            <a:extLst>
              <a:ext uri="{FF2B5EF4-FFF2-40B4-BE49-F238E27FC236}">
                <a16:creationId xmlns:a16="http://schemas.microsoft.com/office/drawing/2014/main" id="{C3C49296-DA80-9746-9AEB-3C4C68CEE92D}"/>
              </a:ext>
            </a:extLst>
          </p:cNvPr>
          <p:cNvSpPr/>
          <p:nvPr/>
        </p:nvSpPr>
        <p:spPr>
          <a:xfrm>
            <a:off x="3624938" y="4829120"/>
            <a:ext cx="719041" cy="579407"/>
          </a:xfrm>
          <a:prstGeom prst="frame">
            <a:avLst>
              <a:gd name="adj1" fmla="val 25432"/>
            </a:avLst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" name="Cornice 17">
            <a:extLst>
              <a:ext uri="{FF2B5EF4-FFF2-40B4-BE49-F238E27FC236}">
                <a16:creationId xmlns:a16="http://schemas.microsoft.com/office/drawing/2014/main" id="{D5CBCD80-B485-6146-838A-78022D8B8ABF}"/>
              </a:ext>
            </a:extLst>
          </p:cNvPr>
          <p:cNvSpPr/>
          <p:nvPr/>
        </p:nvSpPr>
        <p:spPr>
          <a:xfrm>
            <a:off x="3624938" y="5572978"/>
            <a:ext cx="719041" cy="579407"/>
          </a:xfrm>
          <a:prstGeom prst="frame">
            <a:avLst>
              <a:gd name="adj1" fmla="val 25432"/>
            </a:avLst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530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Bartolucci\Desktop\LOGO AUSL BOLOGNA.jpg"/>
          <p:cNvPicPr/>
          <p:nvPr/>
        </p:nvPicPr>
        <p:blipFill>
          <a:blip r:embed="rId2" cstate="print"/>
          <a:srcRect r="44827"/>
          <a:stretch/>
        </p:blipFill>
        <p:spPr>
          <a:xfrm>
            <a:off x="218388" y="184674"/>
            <a:ext cx="2285640" cy="482400"/>
          </a:xfrm>
          <a:prstGeom prst="rect">
            <a:avLst/>
          </a:prstGeom>
          <a:ln w="9360">
            <a:noFill/>
          </a:ln>
        </p:spPr>
      </p:pic>
      <p:pic>
        <p:nvPicPr>
          <p:cNvPr id="5" name="Picture 2" descr="C:\Documents and Settings\Bartolucci\Desktop\LOGO AUSL BOLOGNA.jpg"/>
          <p:cNvPicPr/>
          <p:nvPr/>
        </p:nvPicPr>
        <p:blipFill>
          <a:blip r:embed="rId2" cstate="print"/>
          <a:srcRect l="56893"/>
          <a:stretch/>
        </p:blipFill>
        <p:spPr>
          <a:xfrm>
            <a:off x="10195041" y="89420"/>
            <a:ext cx="1785600" cy="482400"/>
          </a:xfrm>
          <a:prstGeom prst="rect">
            <a:avLst/>
          </a:prstGeom>
          <a:ln w="9360">
            <a:noFill/>
          </a:ln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24C6BAE2-EE20-C740-97F1-21DDDCCC6B0B}"/>
              </a:ext>
            </a:extLst>
          </p:cNvPr>
          <p:cNvSpPr txBox="1">
            <a:spLocks/>
          </p:cNvSpPr>
          <p:nvPr/>
        </p:nvSpPr>
        <p:spPr>
          <a:xfrm>
            <a:off x="914984" y="1326200"/>
            <a:ext cx="6858000" cy="6313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8940DB2-A65C-3D42-A8EB-944544DC7519}"/>
              </a:ext>
            </a:extLst>
          </p:cNvPr>
          <p:cNvSpPr/>
          <p:nvPr/>
        </p:nvSpPr>
        <p:spPr bwMode="auto">
          <a:xfrm>
            <a:off x="0" y="6504866"/>
            <a:ext cx="12192000" cy="359993"/>
          </a:xfrm>
          <a:prstGeom prst="rect">
            <a:avLst/>
          </a:prstGeom>
          <a:solidFill>
            <a:srgbClr val="0188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18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Microsoft YaHei" charset="-122"/>
              <a:cs typeface="+mn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406750F-0F27-BF4B-B1C0-42813CFC1D27}"/>
              </a:ext>
            </a:extLst>
          </p:cNvPr>
          <p:cNvSpPr txBox="1"/>
          <p:nvPr/>
        </p:nvSpPr>
        <p:spPr>
          <a:xfrm>
            <a:off x="1058675" y="222988"/>
            <a:ext cx="10362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Corso Formazione in Medicina Generale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406750F-0F27-BF4B-B1C0-42813CFC1D27}"/>
              </a:ext>
            </a:extLst>
          </p:cNvPr>
          <p:cNvSpPr txBox="1"/>
          <p:nvPr/>
        </p:nvSpPr>
        <p:spPr>
          <a:xfrm>
            <a:off x="725810" y="869319"/>
            <a:ext cx="10362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Situazione numero corsisti </a:t>
            </a: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844317"/>
              </p:ext>
            </p:extLst>
          </p:nvPr>
        </p:nvGraphicFramePr>
        <p:xfrm>
          <a:off x="1809929" y="1641863"/>
          <a:ext cx="8757921" cy="3679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3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6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Corsisti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Da</a:t>
                      </a:r>
                      <a:r>
                        <a:rPr lang="it-IT" baseline="0" dirty="0"/>
                        <a:t> noi sotto condizione / incarichi 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Triennio 2018-2021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Triennio 2019-2022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Triennio</a:t>
                      </a:r>
                      <a:r>
                        <a:rPr lang="it-IT" baseline="0" dirty="0"/>
                        <a:t> </a:t>
                      </a:r>
                    </a:p>
                    <a:p>
                      <a:r>
                        <a:rPr lang="it-IT" baseline="0" dirty="0"/>
                        <a:t>2020-2023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Triennio </a:t>
                      </a:r>
                    </a:p>
                    <a:p>
                      <a:r>
                        <a:rPr lang="it-IT" dirty="0"/>
                        <a:t>2021 -2024*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65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TOTALE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sz="1600" dirty="0"/>
                        <a:t>* Il triennio 2021-2024 si avvierà il 27/04/2022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8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809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Bartolucci\Desktop\LOGO AUSL BOLOGNA.jpg"/>
          <p:cNvPicPr/>
          <p:nvPr/>
        </p:nvPicPr>
        <p:blipFill>
          <a:blip r:embed="rId2" cstate="print"/>
          <a:srcRect r="44827"/>
          <a:stretch/>
        </p:blipFill>
        <p:spPr>
          <a:xfrm>
            <a:off x="218388" y="184674"/>
            <a:ext cx="2285640" cy="482400"/>
          </a:xfrm>
          <a:prstGeom prst="rect">
            <a:avLst/>
          </a:prstGeom>
          <a:ln w="9360">
            <a:noFill/>
          </a:ln>
        </p:spPr>
      </p:pic>
      <p:pic>
        <p:nvPicPr>
          <p:cNvPr id="5" name="Picture 2" descr="C:\Documents and Settings\Bartolucci\Desktop\LOGO AUSL BOLOGNA.jpg"/>
          <p:cNvPicPr/>
          <p:nvPr/>
        </p:nvPicPr>
        <p:blipFill>
          <a:blip r:embed="rId2" cstate="print"/>
          <a:srcRect l="56893"/>
          <a:stretch/>
        </p:blipFill>
        <p:spPr>
          <a:xfrm>
            <a:off x="10195041" y="89420"/>
            <a:ext cx="1785600" cy="482400"/>
          </a:xfrm>
          <a:prstGeom prst="rect">
            <a:avLst/>
          </a:prstGeom>
          <a:ln w="9360">
            <a:noFill/>
          </a:ln>
        </p:spPr>
      </p:pic>
      <p:sp>
        <p:nvSpPr>
          <p:cNvPr id="7" name="CustomShape 2">
            <a:extLst>
              <a:ext uri="{FF2B5EF4-FFF2-40B4-BE49-F238E27FC236}">
                <a16:creationId xmlns:a16="http://schemas.microsoft.com/office/drawing/2014/main" id="{EF381497-D2BE-394D-B14B-750E34BC0266}"/>
              </a:ext>
            </a:extLst>
          </p:cNvPr>
          <p:cNvSpPr/>
          <p:nvPr/>
        </p:nvSpPr>
        <p:spPr>
          <a:xfrm>
            <a:off x="3719808" y="5030318"/>
            <a:ext cx="4968552" cy="8567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151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it-IT" sz="135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24C6BAE2-EE20-C740-97F1-21DDDCCC6B0B}"/>
              </a:ext>
            </a:extLst>
          </p:cNvPr>
          <p:cNvSpPr txBox="1">
            <a:spLocks/>
          </p:cNvSpPr>
          <p:nvPr/>
        </p:nvSpPr>
        <p:spPr>
          <a:xfrm>
            <a:off x="2667000" y="738371"/>
            <a:ext cx="6858000" cy="6313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8940DB2-A65C-3D42-A8EB-944544DC7519}"/>
              </a:ext>
            </a:extLst>
          </p:cNvPr>
          <p:cNvSpPr/>
          <p:nvPr/>
        </p:nvSpPr>
        <p:spPr bwMode="auto">
          <a:xfrm>
            <a:off x="0" y="6504866"/>
            <a:ext cx="12192000" cy="359993"/>
          </a:xfrm>
          <a:prstGeom prst="rect">
            <a:avLst/>
          </a:prstGeom>
          <a:solidFill>
            <a:srgbClr val="0188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18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Microsoft YaHei" charset="-122"/>
              <a:cs typeface="+mn-cs"/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3D40553F-61FF-9F49-8BBC-2F4466518B19}"/>
              </a:ext>
            </a:extLst>
          </p:cNvPr>
          <p:cNvSpPr txBox="1">
            <a:spLocks/>
          </p:cNvSpPr>
          <p:nvPr/>
        </p:nvSpPr>
        <p:spPr>
          <a:xfrm>
            <a:off x="2742082" y="265444"/>
            <a:ext cx="6924004" cy="72062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600" b="1" i="0" u="none" strike="noStrike" kern="1200" cap="none" spc="0" normalizeH="0" baseline="0" noProof="0" dirty="0">
                <a:ln>
                  <a:noFill/>
                </a:ln>
                <a:solidFill>
                  <a:srgbClr val="2B9E5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Obiettivi ed azioni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2B9E5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Tavolo metropoliano MMG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295855D6-17BD-7945-A1B2-E56A117DDFE2}"/>
              </a:ext>
            </a:extLst>
          </p:cNvPr>
          <p:cNvGraphicFramePr>
            <a:graphicFrameLocks noGrp="1"/>
          </p:cNvGraphicFramePr>
          <p:nvPr/>
        </p:nvGraphicFramePr>
        <p:xfrm>
          <a:off x="520600" y="935103"/>
          <a:ext cx="6652843" cy="5422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7462">
                  <a:extLst>
                    <a:ext uri="{9D8B030D-6E8A-4147-A177-3AD203B41FA5}">
                      <a16:colId xmlns:a16="http://schemas.microsoft.com/office/drawing/2014/main" val="1418333896"/>
                    </a:ext>
                  </a:extLst>
                </a:gridCol>
                <a:gridCol w="3605381">
                  <a:extLst>
                    <a:ext uri="{9D8B030D-6E8A-4147-A177-3AD203B41FA5}">
                      <a16:colId xmlns:a16="http://schemas.microsoft.com/office/drawing/2014/main" val="732309912"/>
                    </a:ext>
                  </a:extLst>
                </a:gridCol>
              </a:tblGrid>
              <a:tr h="130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Obiettivo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9" marR="601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Azioni 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9" marR="60189" marT="0" marB="0"/>
                </a:tc>
                <a:extLst>
                  <a:ext uri="{0D108BD9-81ED-4DB2-BD59-A6C34878D82A}">
                    <a16:rowId xmlns:a16="http://schemas.microsoft.com/office/drawing/2014/main" val="1297055091"/>
                  </a:ext>
                </a:extLst>
              </a:tr>
              <a:tr h="1633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1. Favorire l’aggregazione e l’associazionismo dei Medici di Medicina generale (più medici in associazione quale punto di riferimento per una determinata popolazione)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9" marR="601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A. Analisi delle peculiarità dei territori, valutazione del numero di associazioni presenti e coinvolgimento dei medici nelle associazioni.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Analisi delle risorse strutturali (ambulatori e sedi), servizi (es. </a:t>
                      </a:r>
                      <a:r>
                        <a:rPr lang="it-IT" sz="1200" dirty="0" err="1">
                          <a:effectLst/>
                        </a:rPr>
                        <a:t>CdS</a:t>
                      </a:r>
                      <a:r>
                        <a:rPr lang="it-IT" sz="1200" dirty="0">
                          <a:effectLst/>
                        </a:rPr>
                        <a:t>) professionisti sanitari coinvolti. </a:t>
                      </a:r>
                      <a:br>
                        <a:rPr lang="it-IT" sz="1200" dirty="0">
                          <a:effectLst/>
                        </a:rPr>
                      </a:br>
                      <a:r>
                        <a:rPr lang="it-IT" sz="1200" dirty="0">
                          <a:effectLst/>
                        </a:rPr>
                        <a:t>Definizione di aree territoriali di sperimentazione.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B. Sviluppo punti di accoglienza e supporto per  migliorare l’accessibilità agli ambulatori della medicina generale.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C. Ridefinizione Accordi Locali di orientamento.</a:t>
                      </a:r>
                    </a:p>
                  </a:txBody>
                  <a:tcPr marL="60189" marR="60189" marT="0" marB="0"/>
                </a:tc>
                <a:extLst>
                  <a:ext uri="{0D108BD9-81ED-4DB2-BD59-A6C34878D82A}">
                    <a16:rowId xmlns:a16="http://schemas.microsoft.com/office/drawing/2014/main" val="3304854355"/>
                  </a:ext>
                </a:extLst>
              </a:tr>
              <a:tr h="3284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2.Garantire una maggiore possibilità di scelta per il cittadino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9" marR="601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Modalità di autolimitazione del massimale.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9" marR="60189" marT="0" marB="0"/>
                </a:tc>
                <a:extLst>
                  <a:ext uri="{0D108BD9-81ED-4DB2-BD59-A6C34878D82A}">
                    <a16:rowId xmlns:a16="http://schemas.microsoft.com/office/drawing/2014/main" val="1476091191"/>
                  </a:ext>
                </a:extLst>
              </a:tr>
              <a:tr h="1735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3. Promuovere modalità di accesso più efficaci alla Medicina Generale ed alla medicina di gruppo nell’ambito dell’evoluzione delle Case della Salute verso Case della Comunità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9" marR="601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A. Condividere le modalità di accesso agli ambulatori, gestione delle vaccinazioni e della cronicità.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B. Buone pratiche sviluppate dai medici di medicina generali per facilitare l’accesso alle cure e la loro diffusione.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C. Strategie di informazione/comunicazione verso i cittadini sul ruolo della medicina generale, le modalità di organizzazione e accesso e sull’ integrazione con le altre figure professionali (infermiere di famiglia e comunità e assistente sociale)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9" marR="60189" marT="0" marB="0"/>
                </a:tc>
                <a:extLst>
                  <a:ext uri="{0D108BD9-81ED-4DB2-BD59-A6C34878D82A}">
                    <a16:rowId xmlns:a16="http://schemas.microsoft.com/office/drawing/2014/main" val="2607977738"/>
                  </a:ext>
                </a:extLst>
              </a:tr>
            </a:tbl>
          </a:graphicData>
        </a:graphic>
      </p:graphicFrame>
      <p:sp>
        <p:nvSpPr>
          <p:cNvPr id="12" name="Ovale 11">
            <a:extLst>
              <a:ext uri="{FF2B5EF4-FFF2-40B4-BE49-F238E27FC236}">
                <a16:creationId xmlns:a16="http://schemas.microsoft.com/office/drawing/2014/main" id="{ADE02D29-4315-4479-98B8-65816D076C7B}"/>
              </a:ext>
            </a:extLst>
          </p:cNvPr>
          <p:cNvSpPr/>
          <p:nvPr/>
        </p:nvSpPr>
        <p:spPr>
          <a:xfrm>
            <a:off x="7290358" y="1169068"/>
            <a:ext cx="339106" cy="3322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AD537B97-4C45-4E0A-8022-27339E02C6D5}"/>
              </a:ext>
            </a:extLst>
          </p:cNvPr>
          <p:cNvSpPr/>
          <p:nvPr/>
        </p:nvSpPr>
        <p:spPr>
          <a:xfrm>
            <a:off x="7290358" y="1914808"/>
            <a:ext cx="339106" cy="3322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90835D4F-9E11-4D95-930E-1FC7FA12F926}"/>
              </a:ext>
            </a:extLst>
          </p:cNvPr>
          <p:cNvSpPr/>
          <p:nvPr/>
        </p:nvSpPr>
        <p:spPr>
          <a:xfrm>
            <a:off x="7302529" y="3625184"/>
            <a:ext cx="339106" cy="3322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C494C8B6-C6EC-4C54-B5F7-8985915B89FD}"/>
              </a:ext>
            </a:extLst>
          </p:cNvPr>
          <p:cNvSpPr/>
          <p:nvPr/>
        </p:nvSpPr>
        <p:spPr>
          <a:xfrm>
            <a:off x="7290358" y="2701647"/>
            <a:ext cx="339106" cy="3322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1C7249F9-4351-484F-BAEF-BFD3B676D03D}"/>
              </a:ext>
            </a:extLst>
          </p:cNvPr>
          <p:cNvSpPr/>
          <p:nvPr/>
        </p:nvSpPr>
        <p:spPr>
          <a:xfrm>
            <a:off x="7290358" y="3177962"/>
            <a:ext cx="339106" cy="3322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B5D361FA-7607-4BEF-8C28-8D54DB1ED39F}"/>
              </a:ext>
            </a:extLst>
          </p:cNvPr>
          <p:cNvSpPr/>
          <p:nvPr/>
        </p:nvSpPr>
        <p:spPr>
          <a:xfrm>
            <a:off x="7302529" y="4077359"/>
            <a:ext cx="339106" cy="3322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e 32">
            <a:extLst>
              <a:ext uri="{FF2B5EF4-FFF2-40B4-BE49-F238E27FC236}">
                <a16:creationId xmlns:a16="http://schemas.microsoft.com/office/drawing/2014/main" id="{12D71BF4-24FB-4B3B-BC19-DFC0B3BDDDB0}"/>
              </a:ext>
            </a:extLst>
          </p:cNvPr>
          <p:cNvSpPr/>
          <p:nvPr/>
        </p:nvSpPr>
        <p:spPr>
          <a:xfrm>
            <a:off x="7285376" y="4595653"/>
            <a:ext cx="339106" cy="3322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F79EBD7C-E3B4-43D1-811A-015BFE52F2C0}"/>
              </a:ext>
            </a:extLst>
          </p:cNvPr>
          <p:cNvSpPr/>
          <p:nvPr/>
        </p:nvSpPr>
        <p:spPr>
          <a:xfrm>
            <a:off x="7302529" y="5484897"/>
            <a:ext cx="339106" cy="3322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942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2287</TotalTime>
  <Words>3356</Words>
  <Application>Microsoft Office PowerPoint</Application>
  <PresentationFormat>Widescreen</PresentationFormat>
  <Paragraphs>801</Paragraphs>
  <Slides>28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 Dati di attività 2019 (pre-COVID)</vt:lpstr>
      <vt:lpstr>Dati di attività 2021 (post-COVID)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michela Latronico</dc:creator>
  <cp:lastModifiedBy>Rossella Giordano</cp:lastModifiedBy>
  <cp:revision>258</cp:revision>
  <dcterms:created xsi:type="dcterms:W3CDTF">2021-05-08T07:44:13Z</dcterms:created>
  <dcterms:modified xsi:type="dcterms:W3CDTF">2022-07-21T13:57:29Z</dcterms:modified>
</cp:coreProperties>
</file>