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9" r:id="rId1"/>
  </p:sldMasterIdLst>
  <p:handoutMasterIdLst>
    <p:handoutMasterId r:id="rId13"/>
  </p:handoutMasterIdLst>
  <p:sldIdLst>
    <p:sldId id="271" r:id="rId2"/>
    <p:sldId id="264" r:id="rId3"/>
    <p:sldId id="257" r:id="rId4"/>
    <p:sldId id="269" r:id="rId5"/>
    <p:sldId id="272" r:id="rId6"/>
    <p:sldId id="265" r:id="rId7"/>
    <p:sldId id="273" r:id="rId8"/>
    <p:sldId id="266" r:id="rId9"/>
    <p:sldId id="263" r:id="rId10"/>
    <p:sldId id="27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499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04648D-3D2C-4C10-BE82-A9C13E9C025E}" type="datetimeFigureOut">
              <a:rPr lang="it-IT" smtClean="0"/>
              <a:t>20/12/2021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917DAB-83C0-4CD4-BAFC-E923635E3D74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3294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4311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42603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279011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905359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711615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873455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819586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652249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4777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42248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8201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833332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630249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97081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566172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86952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C25833F-EF67-4702-A76E-15AA89E57BF5}" type="datetimeFigureOut">
              <a:rPr lang="it-IT" smtClean="0"/>
              <a:pPr/>
              <a:t>20/12/2021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319120E-3F1C-4A92-8042-1A18096566B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58698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  <p:sldLayoutId id="2147483791" r:id="rId12"/>
    <p:sldLayoutId id="2147483792" r:id="rId13"/>
    <p:sldLayoutId id="2147483793" r:id="rId14"/>
    <p:sldLayoutId id="2147483794" r:id="rId15"/>
    <p:sldLayoutId id="2147483795" r:id="rId16"/>
    <p:sldLayoutId id="2147483796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6" name="Rectangle 7">
            <a:extLst>
              <a:ext uri="{FF2B5EF4-FFF2-40B4-BE49-F238E27FC236}">
                <a16:creationId xmlns:a16="http://schemas.microsoft.com/office/drawing/2014/main" xmlns="" id="{7E3F2784-92E5-48AF-8AA7-DA101BE3CA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9">
            <a:extLst>
              <a:ext uri="{FF2B5EF4-FFF2-40B4-BE49-F238E27FC236}">
                <a16:creationId xmlns:a16="http://schemas.microsoft.com/office/drawing/2014/main" xmlns="" id="{BDC48685-54C0-406B-BCC6-CD5287724F4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2202616" y="1411015"/>
            <a:ext cx="7808159" cy="4103960"/>
          </a:xfrm>
          <a:prstGeom prst="rect">
            <a:avLst/>
          </a:prstGeom>
          <a:blipFill dpi="0" rotWithShape="1"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</a:blip>
            <a:srcRect/>
            <a:tile tx="0" ty="0" sx="90000" sy="100000" flip="none" algn="ctr"/>
          </a:blipFill>
          <a:ln>
            <a:noFill/>
          </a:ln>
          <a:effectLst>
            <a:outerShdw blurRad="114300" dist="139700" dir="3000000" sx="98000" sy="98000" algn="t" rotWithShape="0">
              <a:prstClr val="black">
                <a:alpha val="40000"/>
              </a:prstClr>
            </a:outerShdw>
          </a:effectLst>
          <a:scene3d>
            <a:camera prst="orthographicFront"/>
            <a:lightRig rig="twoPt" dir="t"/>
          </a:scene3d>
          <a:sp3d contourW="6350">
            <a:bevelT w="12700" h="0" prst="coolSlant"/>
            <a:contourClr>
              <a:schemeClr val="bg2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F4FD4AF-4D0F-448C-AAA9-FF517A6816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98861" y="1871131"/>
            <a:ext cx="6815669" cy="2349721"/>
          </a:xfrm>
        </p:spPr>
        <p:txBody>
          <a:bodyPr anchor="ctr">
            <a:normAutofit/>
          </a:bodyPr>
          <a:lstStyle/>
          <a:p>
            <a:r>
              <a:rPr lang="it-IT" sz="4400">
                <a:solidFill>
                  <a:srgbClr val="212121"/>
                </a:solidFill>
              </a:rPr>
              <a:t>Corso valutatori OTAP 2022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A601B003-7549-4942-BF3D-CFC3C607AA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8861" y="4280121"/>
            <a:ext cx="6815669" cy="698277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it-IT" sz="2000" dirty="0">
                <a:solidFill>
                  <a:srgbClr val="212121"/>
                </a:solidFill>
              </a:rPr>
              <a:t>Patrizia Maurizi </a:t>
            </a:r>
          </a:p>
          <a:p>
            <a:pPr>
              <a:lnSpc>
                <a:spcPct val="90000"/>
              </a:lnSpc>
            </a:pPr>
            <a:r>
              <a:rPr lang="it-IT" sz="2000" dirty="0">
                <a:solidFill>
                  <a:srgbClr val="212121"/>
                </a:solidFill>
              </a:rPr>
              <a:t>Responsabile OTAP Provincia Bologna</a:t>
            </a:r>
          </a:p>
          <a:p>
            <a:pPr>
              <a:lnSpc>
                <a:spcPct val="90000"/>
              </a:lnSpc>
            </a:pPr>
            <a:r>
              <a:rPr lang="it-IT" sz="2000" dirty="0">
                <a:solidFill>
                  <a:srgbClr val="212121"/>
                </a:solidFill>
              </a:rPr>
              <a:t>20 dicembre 2021</a:t>
            </a:r>
          </a:p>
        </p:txBody>
      </p:sp>
      <p:cxnSp>
        <p:nvCxnSpPr>
          <p:cNvPr id="18" name="Straight Connector 11">
            <a:extLst>
              <a:ext uri="{FF2B5EF4-FFF2-40B4-BE49-F238E27FC236}">
                <a16:creationId xmlns:a16="http://schemas.microsoft.com/office/drawing/2014/main" xmlns="" id="{DE9E818D-F990-490E-9599-A842EBC9B0D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5420895" y="4280121"/>
            <a:ext cx="13716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2741961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a 1">
            <a:extLst>
              <a:ext uri="{FF2B5EF4-FFF2-40B4-BE49-F238E27FC236}">
                <a16:creationId xmlns:a16="http://schemas.microsoft.com/office/drawing/2014/main" xmlns="" id="{6F140E92-6544-41DF-AD81-F3D6F2E796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74048077"/>
              </p:ext>
            </p:extLst>
          </p:nvPr>
        </p:nvGraphicFramePr>
        <p:xfrm>
          <a:off x="812800" y="1043080"/>
          <a:ext cx="10642599" cy="49310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79784">
                  <a:extLst>
                    <a:ext uri="{9D8B030D-6E8A-4147-A177-3AD203B41FA5}">
                      <a16:colId xmlns:a16="http://schemas.microsoft.com/office/drawing/2014/main" xmlns="" val="1281671532"/>
                    </a:ext>
                  </a:extLst>
                </a:gridCol>
                <a:gridCol w="1059386">
                  <a:extLst>
                    <a:ext uri="{9D8B030D-6E8A-4147-A177-3AD203B41FA5}">
                      <a16:colId xmlns:a16="http://schemas.microsoft.com/office/drawing/2014/main" xmlns="" val="3912675415"/>
                    </a:ext>
                  </a:extLst>
                </a:gridCol>
                <a:gridCol w="1161606">
                  <a:extLst>
                    <a:ext uri="{9D8B030D-6E8A-4147-A177-3AD203B41FA5}">
                      <a16:colId xmlns:a16="http://schemas.microsoft.com/office/drawing/2014/main" xmlns="" val="1869459081"/>
                    </a:ext>
                  </a:extLst>
                </a:gridCol>
                <a:gridCol w="1161606">
                  <a:extLst>
                    <a:ext uri="{9D8B030D-6E8A-4147-A177-3AD203B41FA5}">
                      <a16:colId xmlns:a16="http://schemas.microsoft.com/office/drawing/2014/main" xmlns="" val="2186764428"/>
                    </a:ext>
                  </a:extLst>
                </a:gridCol>
                <a:gridCol w="1069071">
                  <a:extLst>
                    <a:ext uri="{9D8B030D-6E8A-4147-A177-3AD203B41FA5}">
                      <a16:colId xmlns:a16="http://schemas.microsoft.com/office/drawing/2014/main" xmlns="" val="3541425289"/>
                    </a:ext>
                  </a:extLst>
                </a:gridCol>
                <a:gridCol w="1263657">
                  <a:extLst>
                    <a:ext uri="{9D8B030D-6E8A-4147-A177-3AD203B41FA5}">
                      <a16:colId xmlns:a16="http://schemas.microsoft.com/office/drawing/2014/main" xmlns="" val="1350782647"/>
                    </a:ext>
                  </a:extLst>
                </a:gridCol>
                <a:gridCol w="1450499">
                  <a:extLst>
                    <a:ext uri="{9D8B030D-6E8A-4147-A177-3AD203B41FA5}">
                      <a16:colId xmlns:a16="http://schemas.microsoft.com/office/drawing/2014/main" xmlns="" val="54133109"/>
                    </a:ext>
                  </a:extLst>
                </a:gridCol>
                <a:gridCol w="963087">
                  <a:extLst>
                    <a:ext uri="{9D8B030D-6E8A-4147-A177-3AD203B41FA5}">
                      <a16:colId xmlns:a16="http://schemas.microsoft.com/office/drawing/2014/main" xmlns="" val="1176995068"/>
                    </a:ext>
                  </a:extLst>
                </a:gridCol>
                <a:gridCol w="933903">
                  <a:extLst>
                    <a:ext uri="{9D8B030D-6E8A-4147-A177-3AD203B41FA5}">
                      <a16:colId xmlns:a16="http://schemas.microsoft.com/office/drawing/2014/main" xmlns="" val="3143265586"/>
                    </a:ext>
                  </a:extLst>
                </a:gridCol>
              </a:tblGrid>
              <a:tr h="906455">
                <a:tc gridSpan="9"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 Verifiche OTAP 2019, suddivise per tipologia e Distretto</a:t>
                      </a:r>
                    </a:p>
                  </a:txBody>
                  <a:tcPr marL="6350" marR="6350" marT="6350" marB="0" anchor="ctr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it-IT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619238362"/>
                  </a:ext>
                </a:extLst>
              </a:tr>
              <a:tr h="779068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Tipologia di struttura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Bologna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 Lazzaro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Reno LS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 Est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 Ovest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Appennino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Imola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694221936"/>
                  </a:ext>
                </a:extLst>
              </a:tr>
              <a:tr h="54091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CRA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689230917"/>
                  </a:ext>
                </a:extLst>
              </a:tr>
              <a:tr h="54091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213653258"/>
                  </a:ext>
                </a:extLst>
              </a:tr>
              <a:tr h="54091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CSRR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2897325428"/>
                  </a:ext>
                </a:extLst>
              </a:tr>
              <a:tr h="54091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CSRD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052389256"/>
                  </a:ext>
                </a:extLst>
              </a:tr>
              <a:tr h="54091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AD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3571149150"/>
                  </a:ext>
                </a:extLst>
              </a:tr>
              <a:tr h="540913">
                <a:tc>
                  <a:txBody>
                    <a:bodyPr/>
                    <a:lstStyle/>
                    <a:p>
                      <a:pPr algn="l" fontAlgn="b"/>
                      <a:r>
                        <a:rPr lang="it-IT" sz="2400" b="0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Totale 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90</a:t>
                      </a: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xmlns="" val="1034868297"/>
                  </a:ext>
                </a:extLst>
              </a:tr>
            </a:tbl>
          </a:graphicData>
        </a:graphic>
      </p:graphicFrame>
      <p:sp>
        <p:nvSpPr>
          <p:cNvPr id="3" name="Titolo 1">
            <a:extLst>
              <a:ext uri="{FF2B5EF4-FFF2-40B4-BE49-F238E27FC236}">
                <a16:creationId xmlns:a16="http://schemas.microsoft.com/office/drawing/2014/main" xmlns="" id="{05CA82D6-692B-4FFC-8035-69C7FDE350EC}"/>
              </a:ext>
            </a:extLst>
          </p:cNvPr>
          <p:cNvSpPr txBox="1">
            <a:spLocks/>
          </p:cNvSpPr>
          <p:nvPr/>
        </p:nvSpPr>
        <p:spPr>
          <a:xfrm>
            <a:off x="939800" y="413063"/>
            <a:ext cx="10515600" cy="81629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sz="3800" dirty="0"/>
              <a:t>Verifiche OTAP 2019</a:t>
            </a:r>
          </a:p>
        </p:txBody>
      </p:sp>
    </p:spTree>
    <p:extLst>
      <p:ext uri="{BB962C8B-B14F-4D97-AF65-F5344CB8AC3E}">
        <p14:creationId xmlns:p14="http://schemas.microsoft.com/office/powerpoint/2010/main" xmlns="" val="37117760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Entro il </a:t>
            </a:r>
            <a:r>
              <a:rPr lang="it-IT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23 dicembre </a:t>
            </a:r>
            <a:r>
              <a:rPr lang="it-IT" sz="280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le candidature</a:t>
            </a:r>
          </a:p>
          <a:p>
            <a:r>
              <a:rPr lang="it-IT" sz="280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entro il </a:t>
            </a:r>
            <a:r>
              <a:rPr lang="it-IT" sz="2800" b="1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15 Gennaio </a:t>
            </a:r>
            <a:r>
              <a:rPr lang="it-IT" sz="2800" b="1" i="0" u="none" strike="noStrike" baseline="0" dirty="0" smtClean="0">
                <a:solidFill>
                  <a:srgbClr val="000000"/>
                </a:solidFill>
                <a:cs typeface="Calibri" panose="020F0502020204030204" pitchFamily="34" charset="0"/>
              </a:rPr>
              <a:t>2023 </a:t>
            </a:r>
            <a:r>
              <a:rPr lang="it-IT" sz="280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invio in RER dei nominativi dei professionisti che intendono candidare per la prima e seconda edizione del percorso formativo</a:t>
            </a:r>
            <a:r>
              <a:rPr lang="it-IT" sz="2800" i="0" u="none" strike="noStrike" baseline="0" dirty="0">
                <a:solidFill>
                  <a:srgbClr val="000000"/>
                </a:solidFill>
              </a:rPr>
              <a:t>,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xmlns="" val="1090824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2" y="850053"/>
            <a:ext cx="9601196" cy="1120988"/>
          </a:xfrm>
        </p:spPr>
        <p:txBody>
          <a:bodyPr/>
          <a:lstStyle/>
          <a:p>
            <a:r>
              <a:rPr lang="it-IT" dirty="0"/>
              <a:t>Corso Valutatori OTAP 2022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802" y="2468879"/>
            <a:ext cx="9601196" cy="3318936"/>
          </a:xfrm>
        </p:spPr>
        <p:txBody>
          <a:bodyPr>
            <a:noAutofit/>
          </a:bodyPr>
          <a:lstStyle/>
          <a:p>
            <a:pPr algn="just"/>
            <a:r>
              <a:rPr lang="it-IT" sz="2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complessivamente 8 giornate in presenza e alcune ore di FAD per l’approfondimento di temi più teorici con la disponibilità di un tutor. </a:t>
            </a:r>
          </a:p>
          <a:p>
            <a:pPr algn="just"/>
            <a:r>
              <a:rPr lang="it-IT" sz="22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L’utilizzo di modalità formativa blended prevede anche parti svolte a distanza, come FAD asincrona, webinar sincroni, lasciando in tal modo uno spazio organizzativo a cui il discente può accedere in autonomia </a:t>
            </a:r>
            <a:endParaRPr lang="it-IT" sz="2200" dirty="0">
              <a:solidFill>
                <a:srgbClr val="00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it-IT" sz="22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Inoltre, è in corso di valutazione la fattibilità per poter completare il percorso formativo con l’affiancamento dei corsisti ai team OTAP durante le verifiche in loco</a:t>
            </a:r>
          </a:p>
          <a:p>
            <a:pPr algn="just"/>
            <a:r>
              <a:rPr lang="it-IT" sz="22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 prevede di avviare la prima edizione del percorso entro il primo semestre del 2022 e nei mesi seguenti la seconda edizione. </a:t>
            </a:r>
            <a:endParaRPr lang="it-IT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59477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Caratteristiche valutatori (</a:t>
            </a:r>
            <a:r>
              <a:rPr lang="it-IT" dirty="0" err="1"/>
              <a:t>Dgr</a:t>
            </a:r>
            <a:r>
              <a:rPr lang="it-IT" dirty="0"/>
              <a:t> </a:t>
            </a:r>
            <a:r>
              <a:rPr lang="it-IT" sz="44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2019/09 come modificata dalla DGR 1018/2014)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Prevalenza degli operatori pubblici rispetto a quelli privati: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in ambito sociale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in ambito sanitario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in ambito tecnico - strutturale, 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in ambito assistenziale, infermieristico o educativo, in relazione alla tipologia del servizio/ struttura</a:t>
            </a:r>
          </a:p>
          <a:p>
            <a:r>
              <a:rPr lang="it-IT" dirty="0">
                <a:solidFill>
                  <a:srgbClr val="000000"/>
                </a:solidFill>
                <a:effectLst/>
                <a:cs typeface="Calibri" panose="020F0502020204030204" pitchFamily="34" charset="0"/>
              </a:rPr>
              <a:t>competenze gestionali nel settore sociosanitario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136383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/>
              <a:t>Caratteristiche valutatori</a:t>
            </a:r>
            <a:endParaRPr lang="it-IT" sz="4000" dirty="0"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9480" y="2638424"/>
            <a:ext cx="10515600" cy="4758055"/>
          </a:xfrm>
        </p:spPr>
        <p:txBody>
          <a:bodyPr>
            <a:noAutofit/>
          </a:bodyPr>
          <a:lstStyle/>
          <a:p>
            <a:r>
              <a:rPr lang="it-IT" sz="2400" dirty="0">
                <a:effectLst/>
              </a:rPr>
              <a:t>Esperto nella gestione di servizi sociali e sociosanitari (es. Assistente sociale o altra figura professionale - compresa figura con competenze tecnico -gestionali-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>
                <a:effectLst/>
              </a:rPr>
              <a:t>responsabile o coordinatore di servizio o struttura sociale o sociosanitario, di unità organizzativa competente in materia sociale o sociosanitaria);</a:t>
            </a:r>
          </a:p>
          <a:p>
            <a:r>
              <a:rPr lang="it-IT" sz="2400" dirty="0">
                <a:effectLst/>
              </a:rPr>
              <a:t> Medico esperto nella gestione di servizi o strutture sociosanitari (es. medico incaricato dell’assistenza in strutture sociosanitarie, geriatra di UVG, Medico del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>
                <a:effectLst/>
              </a:rPr>
              <a:t>Dipartimento Cure Primarie);</a:t>
            </a:r>
            <a:r>
              <a:rPr lang="it-IT" sz="2400" dirty="0"/>
              <a:t/>
            </a:r>
            <a:br>
              <a:rPr lang="it-IT" sz="2400" dirty="0"/>
            </a:br>
            <a:r>
              <a:rPr lang="it-IT" sz="2400" dirty="0"/>
              <a:t/>
            </a:r>
            <a:br>
              <a:rPr lang="it-IT" sz="2400" dirty="0"/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4114081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dirty="0"/>
              <a:t>Caratteristiche valutatori</a:t>
            </a:r>
            <a:endParaRPr lang="it-IT" sz="4000" dirty="0">
              <a:cs typeface="Calibri" panose="020F0502020204030204" pitchFamily="34" charset="0"/>
            </a:endParaRP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1464"/>
            <a:ext cx="10515600" cy="4758055"/>
          </a:xfrm>
        </p:spPr>
        <p:txBody>
          <a:bodyPr>
            <a:noAutofit/>
          </a:bodyPr>
          <a:lstStyle/>
          <a:p>
            <a:endParaRPr lang="it-IT" sz="2400" dirty="0"/>
          </a:p>
          <a:p>
            <a:endParaRPr lang="it-IT" dirty="0"/>
          </a:p>
          <a:p>
            <a:r>
              <a:rPr lang="it-IT" sz="2400" dirty="0">
                <a:effectLst/>
              </a:rPr>
              <a:t>Infermiere;</a:t>
            </a:r>
          </a:p>
          <a:p>
            <a:r>
              <a:rPr lang="it-IT" sz="2400" dirty="0">
                <a:effectLst/>
              </a:rPr>
              <a:t>Operatore Sociosanitario oppure RAA (Responsabile Attività Assistenziali) in possesso di specifico attestato di specializzazione;</a:t>
            </a:r>
          </a:p>
          <a:p>
            <a:r>
              <a:rPr lang="it-IT" sz="2400" dirty="0">
                <a:effectLst/>
              </a:rPr>
              <a:t>Educatore</a:t>
            </a:r>
          </a:p>
          <a:p>
            <a:r>
              <a:rPr lang="it-IT" sz="2400" dirty="0">
                <a:effectLst/>
              </a:rPr>
              <a:t>Tecnico competente su gli elementi strutturali (Es. Tecnico del Dipartimento di sanità pubblica, Tecnico comunale del controllo edilizio, Progettista di strutture sociosanitarie)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14975188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Caratteristiche valutatori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363892"/>
            <a:ext cx="9601196" cy="3318936"/>
          </a:xfrm>
        </p:spPr>
        <p:txBody>
          <a:bodyPr>
            <a:noAutofit/>
          </a:bodyPr>
          <a:lstStyle/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Appartenere ad una delle professionalità previste nella composizione degli Organismi tecnici; </a:t>
            </a:r>
          </a:p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Avere una esperienza di almeno tre anni nella gestione, organizzazione e realizzazione di strutture e servizi sociali e sanitari; </a:t>
            </a:r>
          </a:p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Avere di norma un rapporto di lavoro dipendente o comunque stabile e continuativo con un soggetto pubblico o privato, con sede nella Regione Emilia – Romagna, con finalità statutarie nell’ambito della gestione dei servizi sociali e sanitari; </a:t>
            </a:r>
          </a:p>
          <a:p>
            <a:pPr algn="just"/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xmlns="" val="21035244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Caratteristiche valutatori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8DC7C47C-B5E5-4B89-9936-C59A8D1C65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1" y="2363892"/>
            <a:ext cx="9601196" cy="3318936"/>
          </a:xfrm>
        </p:spPr>
        <p:txBody>
          <a:bodyPr>
            <a:noAutofit/>
          </a:bodyPr>
          <a:lstStyle/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Avere ottenuto dal proprio datore di lavoro l’autorizzazione a svolgere nell’ambito della attività ordinarie di lavoro retribuite le funzioni connesse alla partecipazione alle attività dell’Organismo tecnico; </a:t>
            </a:r>
          </a:p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Essere stato designato dalla Presidenza della Conferenza territoriale sociale e sanitaria, con le modalità previste dalla DGR n. 514/2009 e </a:t>
            </a:r>
            <a:r>
              <a:rPr lang="it-IT" b="0" i="0" u="none" strike="noStrike" baseline="0" dirty="0" err="1">
                <a:solidFill>
                  <a:srgbClr val="000000"/>
                </a:solidFill>
              </a:rPr>
              <a:t>ss.mm.ii</a:t>
            </a:r>
            <a:r>
              <a:rPr lang="it-IT" b="0" i="0" u="none" strike="noStrike" baseline="0" dirty="0">
                <a:solidFill>
                  <a:srgbClr val="000000"/>
                </a:solidFill>
              </a:rPr>
              <a:t>: </a:t>
            </a:r>
          </a:p>
          <a:p>
            <a:pPr algn="just"/>
            <a:r>
              <a:rPr lang="it-IT" b="0" i="0" u="none" strike="noStrike" baseline="0" dirty="0">
                <a:solidFill>
                  <a:srgbClr val="000000"/>
                </a:solidFill>
              </a:rPr>
              <a:t>Previsione del collocamento in quiescenza superiore o uguale a 5 anni. </a:t>
            </a:r>
          </a:p>
          <a:p>
            <a:endParaRPr lang="it-IT" sz="1800" dirty="0"/>
          </a:p>
        </p:txBody>
      </p:sp>
    </p:spTree>
    <p:extLst>
      <p:ext uri="{BB962C8B-B14F-4D97-AF65-F5344CB8AC3E}">
        <p14:creationId xmlns:p14="http://schemas.microsoft.com/office/powerpoint/2010/main" xmlns="" val="1817791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2D81A42-235F-4678-99F1-C5C02D2907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8240" y="264159"/>
            <a:ext cx="10439400" cy="873761"/>
          </a:xfrm>
        </p:spPr>
        <p:txBody>
          <a:bodyPr>
            <a:normAutofit/>
          </a:bodyPr>
          <a:lstStyle/>
          <a:p>
            <a:r>
              <a:rPr lang="it-IT" sz="3800" dirty="0"/>
              <a:t>Disponibilità posti corso 2022</a:t>
            </a:r>
          </a:p>
        </p:txBody>
      </p:sp>
      <p:graphicFrame>
        <p:nvGraphicFramePr>
          <p:cNvPr id="4" name="Tabella 4">
            <a:extLst>
              <a:ext uri="{FF2B5EF4-FFF2-40B4-BE49-F238E27FC236}">
                <a16:creationId xmlns:a16="http://schemas.microsoft.com/office/drawing/2014/main" xmlns="" id="{1E851CEB-AC2E-4D34-AEC4-CF1D975801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91592493"/>
              </p:ext>
            </p:extLst>
          </p:nvPr>
        </p:nvGraphicFramePr>
        <p:xfrm>
          <a:off x="782320" y="986359"/>
          <a:ext cx="10596880" cy="5273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11849">
                  <a:extLst>
                    <a:ext uri="{9D8B030D-6E8A-4147-A177-3AD203B41FA5}">
                      <a16:colId xmlns:a16="http://schemas.microsoft.com/office/drawing/2014/main" xmlns="" val="1947110688"/>
                    </a:ext>
                  </a:extLst>
                </a:gridCol>
                <a:gridCol w="2761850">
                  <a:extLst>
                    <a:ext uri="{9D8B030D-6E8A-4147-A177-3AD203B41FA5}">
                      <a16:colId xmlns:a16="http://schemas.microsoft.com/office/drawing/2014/main" xmlns="" val="3587742291"/>
                    </a:ext>
                  </a:extLst>
                </a:gridCol>
                <a:gridCol w="2409273">
                  <a:extLst>
                    <a:ext uri="{9D8B030D-6E8A-4147-A177-3AD203B41FA5}">
                      <a16:colId xmlns:a16="http://schemas.microsoft.com/office/drawing/2014/main" xmlns="" val="2563957777"/>
                    </a:ext>
                  </a:extLst>
                </a:gridCol>
                <a:gridCol w="3613908">
                  <a:extLst>
                    <a:ext uri="{9D8B030D-6E8A-4147-A177-3AD203B41FA5}">
                      <a16:colId xmlns:a16="http://schemas.microsoft.com/office/drawing/2014/main" xmlns="" val="2483021984"/>
                    </a:ext>
                  </a:extLst>
                </a:gridCol>
              </a:tblGrid>
              <a:tr h="687421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OTAP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Posti disponibili 1^ e 2^ edizione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Posti disponibili per 3^e4^ edizione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2000" dirty="0">
                          <a:latin typeface="+mn-lt"/>
                        </a:rPr>
                        <a:t>note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21706947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Bologna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16684827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Ferrara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5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22390715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Forlì - Cesena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13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2756134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Modena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9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32013664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Parma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79011978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Piacenza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2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3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18978165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Ravenna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6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128024241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Reggio Emilia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6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395133510"/>
                  </a:ext>
                </a:extLst>
              </a:tr>
              <a:tr h="986300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Rimini 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1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it-IT" sz="2000" b="0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Posto di riserva precauzionale per Rimini che non ha espresso fabbisogni 	</a:t>
                      </a:r>
                      <a:endParaRPr lang="it-IT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39758589"/>
                  </a:ext>
                </a:extLst>
              </a:tr>
              <a:tr h="388542">
                <a:tc>
                  <a:txBody>
                    <a:bodyPr/>
                    <a:lstStyle/>
                    <a:p>
                      <a:r>
                        <a:rPr lang="it-IT" sz="2000" b="1" i="0" u="none" strike="noStrike" baseline="0" dirty="0">
                          <a:solidFill>
                            <a:schemeClr val="bg1"/>
                          </a:solidFill>
                          <a:latin typeface="+mn-lt"/>
                        </a:rPr>
                        <a:t>Totale</a:t>
                      </a:r>
                      <a:endParaRPr lang="it-IT" sz="20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46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i="0" u="none" strike="noStrike" baseline="0" dirty="0">
                          <a:solidFill>
                            <a:srgbClr val="000000"/>
                          </a:solidFill>
                          <a:latin typeface="+mn-lt"/>
                        </a:rPr>
                        <a:t>48 </a:t>
                      </a:r>
                      <a:endParaRPr lang="it-IT" sz="20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it-IT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680233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2225776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184F9C5-6015-432D-AA60-D45E3F0A1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9640" y="342264"/>
            <a:ext cx="10515600" cy="633095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dirty="0"/>
              <a:t>Composizione</a:t>
            </a:r>
            <a:r>
              <a:rPr lang="it-IT" dirty="0"/>
              <a:t> </a:t>
            </a:r>
            <a:r>
              <a:rPr lang="it-IT" sz="4000" dirty="0"/>
              <a:t>OTAP</a:t>
            </a:r>
            <a:r>
              <a:rPr lang="it-IT" dirty="0"/>
              <a:t> 2019</a:t>
            </a:r>
          </a:p>
        </p:txBody>
      </p:sp>
      <p:sp>
        <p:nvSpPr>
          <p:cNvPr id="5" name="Segnaposto contenuto 2">
            <a:extLst>
              <a:ext uri="{FF2B5EF4-FFF2-40B4-BE49-F238E27FC236}">
                <a16:creationId xmlns:a16="http://schemas.microsoft.com/office/drawing/2014/main" xmlns="" id="{6305340D-B1D1-46DD-B011-90485A28339C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it-IT" dirty="0"/>
          </a:p>
        </p:txBody>
      </p:sp>
      <p:graphicFrame>
        <p:nvGraphicFramePr>
          <p:cNvPr id="6" name="Tabella 6">
            <a:extLst>
              <a:ext uri="{FF2B5EF4-FFF2-40B4-BE49-F238E27FC236}">
                <a16:creationId xmlns:a16="http://schemas.microsoft.com/office/drawing/2014/main" xmlns="" id="{0CC422AE-FF82-430B-9BBA-C37C07A028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245060828"/>
              </p:ext>
            </p:extLst>
          </p:nvPr>
        </p:nvGraphicFramePr>
        <p:xfrm>
          <a:off x="881380" y="975359"/>
          <a:ext cx="10429240" cy="5266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1210">
                  <a:extLst>
                    <a:ext uri="{9D8B030D-6E8A-4147-A177-3AD203B41FA5}">
                      <a16:colId xmlns:a16="http://schemas.microsoft.com/office/drawing/2014/main" xmlns="" val="1590426303"/>
                    </a:ext>
                  </a:extLst>
                </a:gridCol>
                <a:gridCol w="1380254">
                  <a:extLst>
                    <a:ext uri="{9D8B030D-6E8A-4147-A177-3AD203B41FA5}">
                      <a16:colId xmlns:a16="http://schemas.microsoft.com/office/drawing/2014/main" xmlns="" val="1331515660"/>
                    </a:ext>
                  </a:extLst>
                </a:gridCol>
                <a:gridCol w="1080094">
                  <a:extLst>
                    <a:ext uri="{9D8B030D-6E8A-4147-A177-3AD203B41FA5}">
                      <a16:colId xmlns:a16="http://schemas.microsoft.com/office/drawing/2014/main" xmlns="" val="2594158298"/>
                    </a:ext>
                  </a:extLst>
                </a:gridCol>
                <a:gridCol w="1466513">
                  <a:extLst>
                    <a:ext uri="{9D8B030D-6E8A-4147-A177-3AD203B41FA5}">
                      <a16:colId xmlns:a16="http://schemas.microsoft.com/office/drawing/2014/main" xmlns="" val="2053501629"/>
                    </a:ext>
                  </a:extLst>
                </a:gridCol>
                <a:gridCol w="1646410">
                  <a:extLst>
                    <a:ext uri="{9D8B030D-6E8A-4147-A177-3AD203B41FA5}">
                      <a16:colId xmlns:a16="http://schemas.microsoft.com/office/drawing/2014/main" xmlns="" val="2012310825"/>
                    </a:ext>
                  </a:extLst>
                </a:gridCol>
                <a:gridCol w="1314759">
                  <a:extLst>
                    <a:ext uri="{9D8B030D-6E8A-4147-A177-3AD203B41FA5}">
                      <a16:colId xmlns:a16="http://schemas.microsoft.com/office/drawing/2014/main" xmlns="" val="3953408333"/>
                    </a:ext>
                  </a:extLst>
                </a:gridCol>
              </a:tblGrid>
              <a:tr h="1164756">
                <a:tc>
                  <a:txBody>
                    <a:bodyPr/>
                    <a:lstStyle/>
                    <a:p>
                      <a:r>
                        <a:rPr lang="it-IT" sz="1800" dirty="0"/>
                        <a:t>Qualifica in conformità con la DGR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/>
                        <a:t>TOT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Privato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/>
                        <a:t>Professionalità perdute 2019 /2023</a:t>
                      </a:r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/>
                        <a:t>di cui privati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630414296"/>
                  </a:ext>
                </a:extLst>
              </a:tr>
              <a:tr h="1208723">
                <a:tc>
                  <a:txBody>
                    <a:bodyPr/>
                    <a:lstStyle/>
                    <a:p>
                      <a:r>
                        <a:rPr lang="it-IT" sz="1800" dirty="0"/>
                        <a:t>Esperto nella gestione di servizi sociali e sociosanitari (coordinatori, as sociali, esperti in </a:t>
                      </a:r>
                      <a:r>
                        <a:rPr lang="it-IT" sz="1800" dirty="0" err="1"/>
                        <a:t>materiasociale</a:t>
                      </a:r>
                      <a:r>
                        <a:rPr lang="it-IT" sz="1800" dirty="0"/>
                        <a:t> /sociosanitaria)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it-IT" sz="20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36180506"/>
                  </a:ext>
                </a:extLst>
              </a:tr>
              <a:tr h="358386">
                <a:tc>
                  <a:txBody>
                    <a:bodyPr/>
                    <a:lstStyle/>
                    <a:p>
                      <a:r>
                        <a:rPr lang="it-IT" sz="1800" dirty="0"/>
                        <a:t>educatore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226471053"/>
                  </a:ext>
                </a:extLst>
              </a:tr>
              <a:tr h="415294">
                <a:tc>
                  <a:txBody>
                    <a:bodyPr/>
                    <a:lstStyle/>
                    <a:p>
                      <a:r>
                        <a:rPr lang="it-IT" sz="1800" dirty="0"/>
                        <a:t>infermieri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it-IT" sz="20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51906244"/>
                  </a:ext>
                </a:extLst>
              </a:tr>
              <a:tr h="415294">
                <a:tc>
                  <a:txBody>
                    <a:bodyPr/>
                    <a:lstStyle/>
                    <a:p>
                      <a:r>
                        <a:rPr lang="it-IT" sz="1800" dirty="0"/>
                        <a:t>fisioterapista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endParaRPr lang="it-IT" sz="20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it-IT" sz="2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766415809"/>
                  </a:ext>
                </a:extLst>
              </a:tr>
              <a:tr h="415294">
                <a:tc>
                  <a:txBody>
                    <a:bodyPr/>
                    <a:lstStyle/>
                    <a:p>
                      <a:r>
                        <a:rPr lang="it-IT" sz="1800" dirty="0"/>
                        <a:t>medico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76739653"/>
                  </a:ext>
                </a:extLst>
              </a:tr>
              <a:tr h="415294">
                <a:tc>
                  <a:txBody>
                    <a:bodyPr/>
                    <a:lstStyle/>
                    <a:p>
                      <a:r>
                        <a:rPr lang="it-IT" sz="1800" dirty="0"/>
                        <a:t>psicologa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it-IT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4026228761"/>
                  </a:ext>
                </a:extLst>
              </a:tr>
              <a:tr h="358386">
                <a:tc>
                  <a:txBody>
                    <a:bodyPr/>
                    <a:lstStyle/>
                    <a:p>
                      <a:r>
                        <a:rPr lang="it-IT" sz="1800" dirty="0"/>
                        <a:t>tecnici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3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endParaRPr lang="it-IT" sz="20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2489038506"/>
                  </a:ext>
                </a:extLst>
              </a:tr>
              <a:tr h="415294">
                <a:tc>
                  <a:txBody>
                    <a:bodyPr/>
                    <a:lstStyle/>
                    <a:p>
                      <a:r>
                        <a:rPr lang="it-IT" sz="1800" b="1" dirty="0"/>
                        <a:t>TOTALE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26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/>
                        <a:t>14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t-IT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2000" b="1" dirty="0"/>
                        <a:t>1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963268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4577397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o">
  <a:themeElements>
    <a:clrScheme name="Organico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o">
      <a:majorFont>
        <a:latin typeface="Garamond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o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rganic" id="{28CDC826-8792-45C0-861B-85EB3ADEDA33}" vid="{A2BEDC8B-F191-493B-BA33-0F4F800A89D3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</TotalTime>
  <Words>636</Words>
  <Application>Microsoft Office PowerPoint</Application>
  <PresentationFormat>Personalizzato</PresentationFormat>
  <Paragraphs>168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Organico</vt:lpstr>
      <vt:lpstr>Corso valutatori OTAP 2022</vt:lpstr>
      <vt:lpstr>Corso Valutatori OTAP 2022</vt:lpstr>
      <vt:lpstr>Caratteristiche valutatori (Dgr 2019/09 come modificata dalla DGR 1018/2014)</vt:lpstr>
      <vt:lpstr>Caratteristiche valutatori</vt:lpstr>
      <vt:lpstr>Caratteristiche valutatori</vt:lpstr>
      <vt:lpstr>Caratteristiche valutatori</vt:lpstr>
      <vt:lpstr>Caratteristiche valutatori</vt:lpstr>
      <vt:lpstr>Disponibilità posti corso 2022</vt:lpstr>
      <vt:lpstr>Composizione OTAP 2019</vt:lpstr>
      <vt:lpstr>Diapositiva 10</vt:lpstr>
      <vt:lpstr>Tempi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matteo campagna</dc:creator>
  <cp:lastModifiedBy>p.maurizi</cp:lastModifiedBy>
  <cp:revision>21</cp:revision>
  <dcterms:created xsi:type="dcterms:W3CDTF">2021-12-18T18:53:59Z</dcterms:created>
  <dcterms:modified xsi:type="dcterms:W3CDTF">2021-12-20T08:24:08Z</dcterms:modified>
</cp:coreProperties>
</file>