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C650E-EBC0-4C81-8672-230865619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A34627A-9223-458C-9DC1-85F612A3D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0F31F4-9059-4710-8A04-32A7D5D1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BC1933-E5B2-4366-801E-D4F16DAA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5CE5C1-3475-490B-9594-39221D4F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10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1C05E-9843-4EAB-BFDA-43B95FA0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6BACF5-F0E5-42AD-AAF0-8C365AB35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3EF541-0C73-4FC1-BCC1-4BC0052D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090EF-A359-4864-BAA0-E1DD9EE5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D189F-C76C-4239-A379-FCE43920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91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D127068-C707-477A-BF31-21F0AB44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57F97C-8EEC-4412-8C10-9F85FF52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06F70B-A233-4A06-B377-31E12517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B608B8-170D-4A98-A1F5-DDD4A0D3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FD234F-9790-42C2-9ACB-B28A2716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1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19165-4646-4C71-919F-C2BBD177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0D0D69-23D8-474C-AC7B-EEC53D82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39A95-0E6E-4F7E-B83B-6AF51C48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94D6AD-EBA0-4C49-BEEB-A3E74EE5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C175F-A883-461F-A42D-988094C5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72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027CC-C1DB-4698-B159-FBD15E6C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A30648-0648-4DAA-BAA3-98602041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346407-BA37-4821-97F1-F658390C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11F1C3-63FA-4371-BBFB-B2B2E749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6A999-6711-44C7-A298-AE583BFF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9D60B5-D4EC-443E-BDD1-A2ED81A8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6F1CE9-A1AC-45E4-8C03-BE9EBD4D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96FA32-6CDD-4074-B959-3E156CC73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CC8C8B-80CC-42FD-9545-093F7F7C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D1B966-086B-4E33-A0D1-706C7629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7313BF-275C-430C-AC23-801DDD78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61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AA4C9-B28C-4954-BF0B-2561D8B4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6569AA-EFF5-43BC-80C7-4B792CE4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23FF7E-974B-4348-9002-49EB207E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CF6028-3A56-4B22-BEA3-C85DD0597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F5AA75-813E-4AAC-B862-22ED69750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E71E25-F83E-459F-AABA-07105474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3755AC-3018-4194-B4B9-9ACBB56D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79722F-5800-41AD-A68D-5CE721E3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21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EBAA9-073F-4682-AC00-CC1925EF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33B478-E1CA-4C25-8A70-91D6CD47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1B872A-D15B-4813-808A-C59DDFAF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018B91-1E8D-4C0A-BFBD-A96D2224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0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A820E2-7AEC-47AB-A0A8-A1482CBD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AB58E1-0641-4101-93DC-17BF596C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06AA08-D42A-43E9-9534-C5F26D9B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8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58AA4-BDAA-4480-AD23-C96DC236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3AFD56-E12D-4CB6-90CF-30A3CA46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452211-CE5A-4E68-A4D0-A41072588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C3361C-C13B-45CC-9E5E-6BE13D5D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AAD3F9-561A-4AB1-AAFF-B5F5FDA5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DDC0C3-46EC-4821-B464-352C4C2F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6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28581-7535-4200-9069-5C3897A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22D742-38F4-451F-B7A5-7CFF45319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851DB1-6903-4277-BB5F-F66A80FEC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627E40-ED53-4877-B4EC-14CCDD42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968A54-88D9-4005-9327-82E13F31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E300B6-0058-4422-8D9C-194E4703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3C9D3A-B317-404E-A7E6-3FA196A63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3E18B4-C3C4-4B60-8025-0920DED6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8A6E46-F485-4A78-9C0D-5B42D80CD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1F48-5B61-4D65-B073-0A3AD452DA57}" type="datetimeFigureOut">
              <a:rPr lang="it-IT" smtClean="0"/>
              <a:t>24/02/2022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8E1DA-5824-4448-91B4-238A0DA73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6AA930-8A7A-4B58-8098-F10B9ED40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E876-0B37-4F66-A99A-F098782F71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0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608D2-90F1-4352-9E3B-B59A5354D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64024"/>
            <a:ext cx="12192000" cy="318241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L’ATTIVITÀ di RICERCA </a:t>
            </a:r>
            <a:r>
              <a:rPr lang="it-IT" dirty="0"/>
              <a:t>ALL’INTERNO DELL’</a:t>
            </a:r>
            <a:r>
              <a:rPr lang="it-IT" dirty="0">
                <a:solidFill>
                  <a:schemeClr val="accent1"/>
                </a:solidFill>
              </a:rPr>
              <a:t>IRCCS AZIENDA OSPEDALIERO-UNIVERSITARIA di BOLOGNA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A4D8D1-81DD-45A7-99A2-4A32686EA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92" t="33223" r="4924" b="22037"/>
          <a:stretch/>
        </p:blipFill>
        <p:spPr>
          <a:xfrm>
            <a:off x="3400812" y="2909462"/>
            <a:ext cx="5106572" cy="30667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BF0E7B-DA85-47BC-832B-E11DAA620749}"/>
              </a:ext>
            </a:extLst>
          </p:cNvPr>
          <p:cNvSpPr txBox="1"/>
          <p:nvPr/>
        </p:nvSpPr>
        <p:spPr>
          <a:xfrm>
            <a:off x="4585648" y="6291619"/>
            <a:ext cx="25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CTSSM 24 febbraio 2022</a:t>
            </a:r>
          </a:p>
        </p:txBody>
      </p:sp>
    </p:spTree>
    <p:extLst>
      <p:ext uri="{BB962C8B-B14F-4D97-AF65-F5344CB8AC3E}">
        <p14:creationId xmlns:p14="http://schemas.microsoft.com/office/powerpoint/2010/main" val="163004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608D2-90F1-4352-9E3B-B59A5354D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86600"/>
            <a:ext cx="12192000" cy="1345805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GLI AMBITI DI RICONOSCIMENTO</a:t>
            </a:r>
            <a:endParaRPr lang="it-IT" dirty="0">
              <a:solidFill>
                <a:schemeClr val="accent1"/>
              </a:solidFill>
            </a:endParaRPr>
          </a:p>
        </p:txBody>
      </p:sp>
      <p:grpSp>
        <p:nvGrpSpPr>
          <p:cNvPr id="7" name="Gruppo 5">
            <a:extLst>
              <a:ext uri="{FF2B5EF4-FFF2-40B4-BE49-F238E27FC236}">
                <a16:creationId xmlns:a16="http://schemas.microsoft.com/office/drawing/2014/main" id="{FC350041-61B7-4E04-AA6B-96E91E25498F}"/>
              </a:ext>
            </a:extLst>
          </p:cNvPr>
          <p:cNvGrpSpPr>
            <a:grpSpLocks/>
          </p:cNvGrpSpPr>
          <p:nvPr/>
        </p:nvGrpSpPr>
        <p:grpSpPr bwMode="auto">
          <a:xfrm>
            <a:off x="489342" y="1586315"/>
            <a:ext cx="2952791" cy="1842685"/>
            <a:chOff x="2483768" y="2700676"/>
            <a:chExt cx="1584176" cy="743500"/>
          </a:xfrm>
        </p:grpSpPr>
        <p:pic>
          <p:nvPicPr>
            <p:cNvPr id="8" name="Immagine 6">
              <a:extLst>
                <a:ext uri="{FF2B5EF4-FFF2-40B4-BE49-F238E27FC236}">
                  <a16:creationId xmlns:a16="http://schemas.microsoft.com/office/drawing/2014/main" id="{64DA6E65-FF5D-4257-9F1A-67C9A3C50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4" t="35834" r="55511" b="49706"/>
            <a:stretch>
              <a:fillRect/>
            </a:stretch>
          </p:blipFill>
          <p:spPr bwMode="auto">
            <a:xfrm>
              <a:off x="2483768" y="2700676"/>
              <a:ext cx="1584176" cy="7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CEC935E-41C3-4C38-8839-EDEC278C54C6}"/>
                </a:ext>
              </a:extLst>
            </p:cNvPr>
            <p:cNvSpPr/>
            <p:nvPr/>
          </p:nvSpPr>
          <p:spPr>
            <a:xfrm>
              <a:off x="3914169" y="2711222"/>
              <a:ext cx="152325" cy="341430"/>
            </a:xfrm>
            <a:prstGeom prst="rect">
              <a:avLst/>
            </a:prstGeom>
            <a:solidFill>
              <a:srgbClr val="D00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E831824-A622-4763-BBAD-8554ECA8C0A1}"/>
                </a:ext>
              </a:extLst>
            </p:cNvPr>
            <p:cNvSpPr/>
            <p:nvPr/>
          </p:nvSpPr>
          <p:spPr>
            <a:xfrm>
              <a:off x="3217828" y="3065834"/>
              <a:ext cx="367030" cy="341430"/>
            </a:xfrm>
            <a:prstGeom prst="rect">
              <a:avLst/>
            </a:prstGeom>
            <a:solidFill>
              <a:srgbClr val="D00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</p:grpSp>
      <p:pic>
        <p:nvPicPr>
          <p:cNvPr id="11" name="Immagine 9">
            <a:extLst>
              <a:ext uri="{FF2B5EF4-FFF2-40B4-BE49-F238E27FC236}">
                <a16:creationId xmlns:a16="http://schemas.microsoft.com/office/drawing/2014/main" id="{BED93043-8AEA-4C1A-B9F2-868279ED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2" t="14465" r="4829" b="42101"/>
          <a:stretch>
            <a:fillRect/>
          </a:stretch>
        </p:blipFill>
        <p:spPr bwMode="auto">
          <a:xfrm>
            <a:off x="490693" y="4833849"/>
            <a:ext cx="2950088" cy="155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3">
            <a:extLst>
              <a:ext uri="{FF2B5EF4-FFF2-40B4-BE49-F238E27FC236}">
                <a16:creationId xmlns:a16="http://schemas.microsoft.com/office/drawing/2014/main" id="{3D834D5B-F0C9-4F12-8125-ACD4347E4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828" y="5132321"/>
            <a:ext cx="85781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800" b="1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</a:rPr>
              <a:t>GESTIONE MEDICA E CHIRURGICA INTEGRATA DELLE PATOLOGIE ONCOLOGICHE</a:t>
            </a:r>
          </a:p>
        </p:txBody>
      </p:sp>
      <p:sp>
        <p:nvSpPr>
          <p:cNvPr id="13" name="CasellaDiTesto 11">
            <a:extLst>
              <a:ext uri="{FF2B5EF4-FFF2-40B4-BE49-F238E27FC236}">
                <a16:creationId xmlns:a16="http://schemas.microsoft.com/office/drawing/2014/main" id="{23925102-C3C3-4CEF-A75B-79E3E256D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207" y="1970337"/>
            <a:ext cx="83234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it-IT" altLang="it-IT" sz="2800" b="1" dirty="0">
                <a:solidFill>
                  <a:srgbClr val="FF0066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ASSISTENZA e RICERCA NEI TRAPIANTI e nel PAZIENTE CRITICO</a:t>
            </a:r>
          </a:p>
        </p:txBody>
      </p:sp>
    </p:spTree>
    <p:extLst>
      <p:ext uri="{BB962C8B-B14F-4D97-AF65-F5344CB8AC3E}">
        <p14:creationId xmlns:p14="http://schemas.microsoft.com/office/powerpoint/2010/main" val="229871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BD7C2-0BFA-4FBE-99D6-96A3A0CC7EC2}"/>
              </a:ext>
            </a:extLst>
          </p:cNvPr>
          <p:cNvSpPr txBox="1"/>
          <p:nvPr/>
        </p:nvSpPr>
        <p:spPr>
          <a:xfrm>
            <a:off x="0" y="2866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L’ATTIVITÀ DI RICERCA ANNI 2021/2022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BD1A8B-D1F7-4BEE-BBA3-E3337045D006}"/>
              </a:ext>
            </a:extLst>
          </p:cNvPr>
          <p:cNvSpPr txBox="1"/>
          <p:nvPr/>
        </p:nvSpPr>
        <p:spPr>
          <a:xfrm>
            <a:off x="286600" y="1903863"/>
            <a:ext cx="1022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RICERCA FINALIZZATA: </a:t>
            </a:r>
            <a:r>
              <a:rPr lang="it-IT" sz="3200" b="1" dirty="0"/>
              <a:t>29</a:t>
            </a:r>
            <a:r>
              <a:rPr lang="it-IT" sz="2800" dirty="0"/>
              <a:t> PROGETTI PRESENTATI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C27612-58A3-47B4-B715-0E74C56212AA}"/>
              </a:ext>
            </a:extLst>
          </p:cNvPr>
          <p:cNvSpPr txBox="1"/>
          <p:nvPr/>
        </p:nvSpPr>
        <p:spPr>
          <a:xfrm>
            <a:off x="286600" y="3368161"/>
            <a:ext cx="1022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STUDI CLINICI: </a:t>
            </a:r>
            <a:endParaRPr lang="it-IT" sz="28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6DB949-189C-4C4B-B2B3-15F69B354D44}"/>
              </a:ext>
            </a:extLst>
          </p:cNvPr>
          <p:cNvSpPr txBox="1"/>
          <p:nvPr/>
        </p:nvSpPr>
        <p:spPr>
          <a:xfrm>
            <a:off x="286600" y="4832459"/>
            <a:ext cx="1022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IMPACT FACTOR NORMALIZZATO: </a:t>
            </a:r>
            <a:r>
              <a:rPr lang="it-IT" sz="3200" b="1" dirty="0"/>
              <a:t>3.234,9</a:t>
            </a:r>
            <a:endParaRPr lang="it-IT" sz="2800" b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A4ED6E3-3621-4E59-998E-5E11622D5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9" t="32670" r="45037" b="29485"/>
          <a:stretch/>
        </p:blipFill>
        <p:spPr>
          <a:xfrm>
            <a:off x="7710983" y="2499843"/>
            <a:ext cx="4039739" cy="259422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7D79DCE-C4DC-4B55-9D09-51A0192914A9}"/>
              </a:ext>
            </a:extLst>
          </p:cNvPr>
          <p:cNvSpPr txBox="1"/>
          <p:nvPr/>
        </p:nvSpPr>
        <p:spPr>
          <a:xfrm>
            <a:off x="286599" y="5962387"/>
            <a:ext cx="1022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FINANZIAMENTO OTTENUTO: </a:t>
            </a:r>
            <a:r>
              <a:rPr lang="it-IT" sz="3200" b="1" dirty="0"/>
              <a:t>€ 2.500.000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03603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BD7C2-0BFA-4FBE-99D6-96A3A0CC7EC2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 LINEE di RICERCA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6ADAAA-3B87-4643-9B1D-C36D0427F352}"/>
              </a:ext>
            </a:extLst>
          </p:cNvPr>
          <p:cNvSpPr txBox="1"/>
          <p:nvPr/>
        </p:nvSpPr>
        <p:spPr>
          <a:xfrm>
            <a:off x="0" y="159305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3"/>
              </a:rPr>
              <a:t>Linea di ricerca N</a:t>
            </a:r>
            <a:r>
              <a:rPr lang="it-IT" sz="1800" b="1" i="0" u="none" strike="noStrike" baseline="0" dirty="0">
                <a:latin typeface="CIDFont+F3"/>
              </a:rPr>
              <a:t>.1</a:t>
            </a:r>
            <a:r>
              <a:rPr lang="it-IT" sz="1800" b="0" i="0" u="none" strike="noStrike" baseline="0" dirty="0">
                <a:latin typeface="CIDFont+F3"/>
              </a:rPr>
              <a:t>: </a:t>
            </a:r>
            <a:r>
              <a:rPr lang="it-IT" sz="1800" b="0" i="0" u="none" strike="noStrike" baseline="0" dirty="0">
                <a:latin typeface="CIDFont+F5"/>
              </a:rPr>
              <a:t>RICERCA DI APPROCCI INNOVATIVI DI </a:t>
            </a:r>
            <a:r>
              <a:rPr lang="it-IT" sz="1800" b="1" i="0" u="none" strike="noStrike" baseline="0" dirty="0">
                <a:latin typeface="CIDFont+F5"/>
              </a:rPr>
              <a:t>TRAPIANTO</a:t>
            </a:r>
            <a:r>
              <a:rPr lang="it-IT" sz="1800" b="0" i="0" u="none" strike="noStrike" baseline="0" dirty="0">
                <a:latin typeface="CIDFont+F5"/>
              </a:rPr>
              <a:t> E DI </a:t>
            </a:r>
            <a:r>
              <a:rPr lang="it-IT" sz="1800" b="1" i="0" u="none" strike="noStrike" baseline="0" dirty="0">
                <a:latin typeface="CIDFont+F5"/>
              </a:rPr>
              <a:t>TRATTAMENTO DEI PAZIENTI TRAPIANTATI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77478A-994D-4624-8389-806D99B64B63}"/>
              </a:ext>
            </a:extLst>
          </p:cNvPr>
          <p:cNvSpPr txBox="1"/>
          <p:nvPr/>
        </p:nvSpPr>
        <p:spPr>
          <a:xfrm>
            <a:off x="0" y="202394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3"/>
              </a:rPr>
              <a:t>Linea di ricerca N.2: </a:t>
            </a:r>
            <a:r>
              <a:rPr lang="it-IT" sz="1800" b="0" i="0" u="none" strike="noStrike" baseline="0" dirty="0">
                <a:latin typeface="CIDFont+F5"/>
              </a:rPr>
              <a:t>RICERCA DI APPROCCI INNOVATIVI NEI </a:t>
            </a:r>
            <a:r>
              <a:rPr lang="it-IT" sz="1800" b="1" i="0" u="none" strike="noStrike" baseline="0" dirty="0">
                <a:latin typeface="CIDFont+F5"/>
              </a:rPr>
              <a:t>PAZIENTI CANDIDATI AL TRAPIANTO O CRITICI </a:t>
            </a:r>
            <a:r>
              <a:rPr lang="it-IT" sz="1800" b="0" i="0" u="none" strike="noStrike" baseline="0" dirty="0">
                <a:latin typeface="CIDFont+F5"/>
              </a:rPr>
              <a:t>PER INSUFFICIENZA D’ORGANO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8C59ED-1CAE-4DA9-9537-A61D05DDB345}"/>
              </a:ext>
            </a:extLst>
          </p:cNvPr>
          <p:cNvSpPr txBox="1"/>
          <p:nvPr/>
        </p:nvSpPr>
        <p:spPr>
          <a:xfrm>
            <a:off x="-9525" y="2731829"/>
            <a:ext cx="1221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i="0" u="none" strike="noStrike" baseline="0" dirty="0">
                <a:latin typeface="CIDFont+F3"/>
              </a:rPr>
              <a:t>Linea di ricerca </a:t>
            </a:r>
            <a:r>
              <a:rPr lang="it-IT" sz="1800" b="1" i="0" u="none" strike="noStrike" baseline="0" dirty="0">
                <a:latin typeface="CIDFont+F3"/>
              </a:rPr>
              <a:t>N.3</a:t>
            </a:r>
            <a:r>
              <a:rPr lang="it-IT" sz="1800" i="0" u="none" strike="noStrike" baseline="0" dirty="0">
                <a:latin typeface="CIDFont+F3"/>
              </a:rPr>
              <a:t>: </a:t>
            </a:r>
            <a:r>
              <a:rPr lang="it-IT" sz="1800" i="0" u="none" strike="noStrike" baseline="0" dirty="0">
                <a:latin typeface="CIDFont+F5"/>
              </a:rPr>
              <a:t>RICERCA DI STRATEGIE PER </a:t>
            </a:r>
            <a:r>
              <a:rPr lang="it-IT" sz="1800" b="1" i="0" u="none" strike="noStrike" baseline="0" dirty="0">
                <a:latin typeface="CIDFont+F5"/>
              </a:rPr>
              <a:t>OTTIMIZZARE I PERCORSI DI ACCESSO </a:t>
            </a:r>
            <a:r>
              <a:rPr lang="it-IT" sz="1800" i="0" u="none" strike="noStrike" baseline="0" dirty="0">
                <a:latin typeface="CIDFont+F5"/>
              </a:rPr>
              <a:t>AL TRAPIANTO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48E2845-8F26-4D7C-879E-7DFD3364A226}"/>
              </a:ext>
            </a:extLst>
          </p:cNvPr>
          <p:cNvSpPr txBox="1"/>
          <p:nvPr/>
        </p:nvSpPr>
        <p:spPr>
          <a:xfrm>
            <a:off x="-9525" y="401611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3"/>
              </a:rPr>
              <a:t>Linea di ricerca </a:t>
            </a:r>
            <a:r>
              <a:rPr lang="it-IT" sz="1800" b="1" i="0" u="none" strike="noStrike" baseline="0" dirty="0">
                <a:latin typeface="CIDFont+F3"/>
              </a:rPr>
              <a:t>N.4</a:t>
            </a:r>
            <a:r>
              <a:rPr lang="it-IT" sz="1800" b="0" i="0" u="none" strike="noStrike" baseline="0" dirty="0">
                <a:latin typeface="CIDFont+F3"/>
              </a:rPr>
              <a:t>: </a:t>
            </a:r>
            <a:r>
              <a:rPr lang="it-IT" sz="1800" b="1" i="0" u="none" strike="noStrike" baseline="0" dirty="0">
                <a:latin typeface="CIDFont+F5"/>
              </a:rPr>
              <a:t>TRATTAMENTI INNOVATIVI E GESTIONE INTEGRATA </a:t>
            </a:r>
            <a:r>
              <a:rPr lang="it-IT" sz="1800" b="0" i="0" u="none" strike="noStrike" baseline="0" dirty="0">
                <a:latin typeface="CIDFont+F5"/>
              </a:rPr>
              <a:t>IN AMBITO </a:t>
            </a:r>
            <a:r>
              <a:rPr lang="it-IT" sz="1800" b="1" i="0" u="none" strike="noStrike" baseline="0" dirty="0">
                <a:latin typeface="CIDFont+F5"/>
              </a:rPr>
              <a:t>ONCOLOGICO</a:t>
            </a:r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499139-AD90-441C-9D3E-F42E243A5791}"/>
              </a:ext>
            </a:extLst>
          </p:cNvPr>
          <p:cNvSpPr txBox="1"/>
          <p:nvPr/>
        </p:nvSpPr>
        <p:spPr>
          <a:xfrm>
            <a:off x="-40960" y="4520604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3"/>
              </a:rPr>
              <a:t>Linea di ricerca </a:t>
            </a:r>
            <a:r>
              <a:rPr lang="it-IT" sz="1800" b="1" i="0" u="none" strike="noStrike" baseline="0" dirty="0">
                <a:latin typeface="CIDFont+F3"/>
              </a:rPr>
              <a:t>N.5</a:t>
            </a:r>
            <a:r>
              <a:rPr lang="it-IT" sz="1800" b="0" i="0" u="none" strike="noStrike" baseline="0" dirty="0">
                <a:latin typeface="CIDFont+F3"/>
              </a:rPr>
              <a:t> : </a:t>
            </a:r>
            <a:r>
              <a:rPr lang="it-IT" sz="1800" b="1" i="0" u="none" strike="noStrike" baseline="0" dirty="0">
                <a:latin typeface="CIDFont+F5"/>
              </a:rPr>
              <a:t>TRATTAMENTI INNOVATIVI </a:t>
            </a:r>
            <a:r>
              <a:rPr lang="it-IT" sz="1800" b="0" i="0" u="none" strike="noStrike" baseline="0" dirty="0">
                <a:latin typeface="CIDFont+F5"/>
              </a:rPr>
              <a:t>IN </a:t>
            </a:r>
            <a:r>
              <a:rPr lang="it-IT" sz="1800" b="1" i="0" u="none" strike="noStrike" baseline="0" dirty="0">
                <a:latin typeface="CIDFont+F5"/>
              </a:rPr>
              <a:t>ONCO-EMATOLOGIA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3A4DFD6-BF7D-4928-923D-4F1B46412725}"/>
              </a:ext>
            </a:extLst>
          </p:cNvPr>
          <p:cNvSpPr txBox="1"/>
          <p:nvPr/>
        </p:nvSpPr>
        <p:spPr>
          <a:xfrm>
            <a:off x="-9525" y="513826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3"/>
              </a:rPr>
              <a:t>Linea di ricerca </a:t>
            </a:r>
            <a:r>
              <a:rPr lang="it-IT" sz="1800" b="1" i="0" u="none" strike="noStrike" baseline="0" dirty="0">
                <a:latin typeface="CIDFont+F3"/>
              </a:rPr>
              <a:t>N.6</a:t>
            </a:r>
            <a:r>
              <a:rPr lang="it-IT" sz="1800" b="0" i="0" u="none" strike="noStrike" baseline="0" dirty="0">
                <a:latin typeface="CIDFont+F3"/>
              </a:rPr>
              <a:t>: </a:t>
            </a:r>
            <a:r>
              <a:rPr lang="it-IT" sz="1800" b="0" i="0" u="none" strike="noStrike" baseline="0" dirty="0">
                <a:latin typeface="CIDFont+F5"/>
              </a:rPr>
              <a:t>RICERCA DI </a:t>
            </a:r>
            <a:r>
              <a:rPr lang="it-IT" sz="1800" b="1" i="0" u="none" strike="noStrike" baseline="0" dirty="0">
                <a:latin typeface="CIDFont+F5"/>
              </a:rPr>
              <a:t>FATTORI PREDITTIVI DEL RISCHIO DI MALATTIA</a:t>
            </a:r>
            <a:r>
              <a:rPr lang="it-IT" sz="1800" b="0" i="0" u="none" strike="noStrike" baseline="0" dirty="0">
                <a:latin typeface="CIDFont+F5"/>
              </a:rPr>
              <a:t>, TRATTAMENTI PRECOCI DI PREVENZIONE E METODICHE INNOVATIVE DI VALUTAZIONE DELLA RISPOSTA CLINICA IN </a:t>
            </a:r>
            <a:r>
              <a:rPr lang="it-IT" sz="1800" b="1" i="0" u="none" strike="noStrike" baseline="0" dirty="0">
                <a:latin typeface="CIDFont+F5"/>
              </a:rPr>
              <a:t>ONCOLOGIA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F1A6320-4AE8-431F-9B43-5D4DB33A41E2}"/>
              </a:ext>
            </a:extLst>
          </p:cNvPr>
          <p:cNvSpPr txBox="1"/>
          <p:nvPr/>
        </p:nvSpPr>
        <p:spPr>
          <a:xfrm>
            <a:off x="0" y="5982310"/>
            <a:ext cx="12239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IDFont+F3"/>
              </a:rPr>
              <a:t>Linea di ricerca </a:t>
            </a:r>
            <a:r>
              <a:rPr lang="it-IT" sz="1800" b="1" i="0" u="none" strike="noStrike" baseline="0" dirty="0">
                <a:latin typeface="CIDFont+F3"/>
              </a:rPr>
              <a:t>N.7</a:t>
            </a:r>
            <a:r>
              <a:rPr lang="it-IT" sz="1800" b="0" i="0" u="none" strike="noStrike" baseline="0" dirty="0">
                <a:latin typeface="CIDFont+F3"/>
              </a:rPr>
              <a:t>: </a:t>
            </a:r>
            <a:r>
              <a:rPr lang="it-IT" sz="1800" b="0" i="0" u="none" strike="noStrike" baseline="0" dirty="0">
                <a:latin typeface="CIDFont+F5"/>
              </a:rPr>
              <a:t>RICERCA DI </a:t>
            </a:r>
            <a:r>
              <a:rPr lang="it-IT" sz="1800" b="1" i="0" u="none" strike="noStrike" baseline="0" dirty="0">
                <a:latin typeface="CIDFont+F5"/>
              </a:rPr>
              <a:t>FATTORI PREDITTIVI DEL RISCHIO DI MALATTIA</a:t>
            </a:r>
            <a:r>
              <a:rPr lang="it-IT" sz="1800" b="0" i="0" u="none" strike="noStrike" baseline="0" dirty="0">
                <a:latin typeface="CIDFont+F5"/>
              </a:rPr>
              <a:t>, TRATTAMENTI PRECOCI DI PREVENZIONE E METODICHE INNOVATIVE DI VALUTAZIONE DELLA RISPOSTA CLINICA IN </a:t>
            </a:r>
            <a:r>
              <a:rPr lang="it-IT" sz="1800" b="1" i="0" u="none" strike="noStrike" baseline="0" dirty="0">
                <a:latin typeface="CIDFont+F5"/>
              </a:rPr>
              <a:t>ONCO-EMATOLOGIA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D83FA85-60F7-4073-9AE4-B56875D4117D}"/>
              </a:ext>
            </a:extLst>
          </p:cNvPr>
          <p:cNvSpPr txBox="1"/>
          <p:nvPr/>
        </p:nvSpPr>
        <p:spPr>
          <a:xfrm>
            <a:off x="0" y="1131391"/>
            <a:ext cx="6209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chemeClr val="accent1"/>
                </a:solidFill>
                <a:latin typeface="CIDFont+F2"/>
              </a:rPr>
              <a:t>AREA TEMATICA DI RIFERIMENTO: TRAPIANTOLOGIA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4B69E74-DCBF-43BA-A52F-755269A36E8A}"/>
              </a:ext>
            </a:extLst>
          </p:cNvPr>
          <p:cNvSpPr txBox="1"/>
          <p:nvPr/>
        </p:nvSpPr>
        <p:spPr>
          <a:xfrm>
            <a:off x="0" y="3464450"/>
            <a:ext cx="61687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IDFont+F2"/>
              </a:rPr>
              <a:t>AREA TEMATICA DI RIFERIMENTO: ONCOLOGIA</a:t>
            </a:r>
          </a:p>
        </p:txBody>
      </p:sp>
    </p:spTree>
    <p:extLst>
      <p:ext uri="{BB962C8B-B14F-4D97-AF65-F5344CB8AC3E}">
        <p14:creationId xmlns:p14="http://schemas.microsoft.com/office/powerpoint/2010/main" val="104928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4BD7C2-0BFA-4FBE-99D6-96A3A0CC7EC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 azioni avviate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A2A525-70B8-47D1-A7E8-2B64B2E229E1}"/>
              </a:ext>
            </a:extLst>
          </p:cNvPr>
          <p:cNvSpPr txBox="1"/>
          <p:nvPr/>
        </p:nvSpPr>
        <p:spPr>
          <a:xfrm>
            <a:off x="0" y="1033884"/>
            <a:ext cx="12064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SELEZIONI PIRAMIDE della RICERCA: </a:t>
            </a:r>
            <a:endParaRPr lang="it-IT" sz="3200" b="1" dirty="0"/>
          </a:p>
          <a:p>
            <a:pPr marL="342900" indent="-342900">
              <a:buFontTx/>
              <a:buChar char="-"/>
            </a:pPr>
            <a:r>
              <a:rPr lang="it-IT" sz="2000" i="1" dirty="0"/>
              <a:t>Collaboratore Professionale di Ricerca Sanitaria Farmacologia Clinica: N. 2 POSTI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Collaboratore Professionale di ricerca sanitaria - ”Coordinatore di studi clinici”: N. 5 POSTI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Collaboratore Professionale di ricerca sanitaria - “Supporto progetti di ricerca” : N. 3 POSTI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Ricercatore sanitario - “Attività diagnostica avanzata” : N. 3 POSTI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D40446-2488-4091-B29F-4EB2372DC673}"/>
              </a:ext>
            </a:extLst>
          </p:cNvPr>
          <p:cNvSpPr txBox="1"/>
          <p:nvPr/>
        </p:nvSpPr>
        <p:spPr>
          <a:xfrm>
            <a:off x="1" y="5718412"/>
            <a:ext cx="1200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</a:rPr>
              <a:t>SELEZIONE dei PROGETTI DI RICERCA CORRENTE 2022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FD4094-3758-43A8-89AE-1236DAD07572}"/>
              </a:ext>
            </a:extLst>
          </p:cNvPr>
          <p:cNvSpPr txBox="1"/>
          <p:nvPr/>
        </p:nvSpPr>
        <p:spPr>
          <a:xfrm>
            <a:off x="1" y="2974984"/>
            <a:ext cx="120646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FORMALIZZAZIONE delle PIATTAFORME di RICERCA: 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Biobanche della ricerca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Farmacologia clinica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Genomica computazionale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Imaging avanzato</a:t>
            </a:r>
          </a:p>
          <a:p>
            <a:pPr marL="342900" indent="-342900">
              <a:buFontTx/>
              <a:buChar char="-"/>
            </a:pPr>
            <a:r>
              <a:rPr lang="it-IT" sz="2000" i="1" dirty="0" err="1"/>
              <a:t>Immunobiologia</a:t>
            </a:r>
            <a:r>
              <a:rPr lang="it-IT" sz="2000" i="1" dirty="0"/>
              <a:t> dei trapianti</a:t>
            </a:r>
          </a:p>
          <a:p>
            <a:pPr marL="342900" indent="-342900">
              <a:buFontTx/>
              <a:buChar char="-"/>
            </a:pPr>
            <a:r>
              <a:rPr lang="it-IT" sz="2000" i="1" dirty="0"/>
              <a:t>Tecniche chirurgiche e interventistiche innovative</a:t>
            </a:r>
          </a:p>
        </p:txBody>
      </p:sp>
    </p:spTree>
    <p:extLst>
      <p:ext uri="{BB962C8B-B14F-4D97-AF65-F5344CB8AC3E}">
        <p14:creationId xmlns:p14="http://schemas.microsoft.com/office/powerpoint/2010/main" val="2423800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314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CIDFont+F2</vt:lpstr>
      <vt:lpstr>CIDFont+F3</vt:lpstr>
      <vt:lpstr>CIDFont+F5</vt:lpstr>
      <vt:lpstr>Tema di Office</vt:lpstr>
      <vt:lpstr>L’ATTIVITÀ di RICERCA ALL’INTERNO DELL’IRCCS AZIENDA OSPEDALIERO-UNIVERSITARIA di BOLOGNA</vt:lpstr>
      <vt:lpstr>GLI AMBITI DI RICONOSCIMENTO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L’ATTIVITÀ di RICERCA ALL’INTERNO DELL’IRCCS AZIENDA OSPEDALIERO-UNIVERSITARIA di BOLOGNA</dc:title>
  <dc:creator>Ilaria Nonni</dc:creator>
  <cp:lastModifiedBy>Ilaria Nonni</cp:lastModifiedBy>
  <cp:revision>15</cp:revision>
  <dcterms:created xsi:type="dcterms:W3CDTF">2022-02-24T05:25:36Z</dcterms:created>
  <dcterms:modified xsi:type="dcterms:W3CDTF">2022-02-24T06:32:46Z</dcterms:modified>
</cp:coreProperties>
</file>