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crdownload" ContentType="image/png"/>
  <Default Extension="rels" ContentType="application/vnd.openxmlformats-package.relationships+xml"/>
  <Default Extension="tmp" ContentType="image/png"/>
  <Default Extension="tif" ContentType="image/tif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35" r:id="rId3"/>
    <p:sldId id="348" r:id="rId4"/>
    <p:sldId id="346" r:id="rId5"/>
    <p:sldId id="355" r:id="rId6"/>
    <p:sldId id="356" r:id="rId7"/>
    <p:sldId id="357" r:id="rId8"/>
    <p:sldId id="351" r:id="rId9"/>
    <p:sldId id="354" r:id="rId10"/>
    <p:sldId id="361" r:id="rId11"/>
    <p:sldId id="362" r:id="rId12"/>
    <p:sldId id="347" r:id="rId13"/>
    <p:sldId id="345" r:id="rId14"/>
    <p:sldId id="349" r:id="rId15"/>
    <p:sldId id="338" r:id="rId16"/>
    <p:sldId id="331" r:id="rId17"/>
    <p:sldId id="334" r:id="rId18"/>
    <p:sldId id="350" r:id="rId19"/>
    <p:sldId id="337" r:id="rId20"/>
    <p:sldId id="339" r:id="rId21"/>
    <p:sldId id="340" r:id="rId22"/>
    <p:sldId id="358" r:id="rId23"/>
    <p:sldId id="360" r:id="rId24"/>
    <p:sldId id="363" r:id="rId25"/>
    <p:sldId id="359" r:id="rId26"/>
    <p:sldId id="364" r:id="rId27"/>
    <p:sldId id="33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BA1"/>
    <a:srgbClr val="D62C0F"/>
    <a:srgbClr val="994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85" autoAdjust="0"/>
  </p:normalViewPr>
  <p:slideViewPr>
    <p:cSldViewPr snapToGrid="0">
      <p:cViewPr varScale="1">
        <p:scale>
          <a:sx n="101" d="100"/>
          <a:sy n="101" d="100"/>
        </p:scale>
        <p:origin x="-3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B5962-399C-475E-A681-FE5B435A817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911D8-7745-41D5-9B8F-F74561E1B75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911D8-7745-41D5-9B8F-F74561E1B7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2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F911D8-7745-41D5-9B8F-F74561E1B7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1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C9238DB-EA35-4301-8975-5FC04B9E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8151C98-0372-4A02-AEA5-EF6F5F69C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A31A664-F4AE-4B2D-A3E6-81FF9FAC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A54A576-8A7C-46E7-AD3F-08DCDB0F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909BCD7-4A2F-448A-AA79-37B667D3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686D0E0-C211-4B36-B5B6-75857A82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373BFDD-7C01-4591-B47C-28B6B0911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0734447-D5D6-4930-904E-7ABAE717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472B745-BF9B-436D-A2AC-75554388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016776D-D04C-4055-B8E5-054EDFC7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7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B480DC0C-89F0-48C7-949D-4F61E5C08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CCCB3C0-5E7B-419C-A699-5473D3D45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1667B50-13A0-4543-8229-6789B10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70916DB-C909-4F26-B186-C11971CA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72A3ECE-FFF2-4A46-A798-AE5E147C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F33091-7D67-4810-B7F2-CA563F1A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38F5C5B-4356-408A-809B-FB671412E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93323B3-8657-42C6-92D5-DF54697F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D11C244-6A26-46AB-B49A-C5BB1FE0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EC24929-1BBC-48BA-9C5A-AD2656E8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6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472AEC-04E6-4290-A419-A1A1DA00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A4F655C-B693-4CC2-9B13-3812C4316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C86626C-0937-4DDF-9960-050167FC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D641F5C-BB6A-4CC4-97E1-5A3C735B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749A662-1BF9-48ED-BA86-E9A51D52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8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970FC99-1F71-421D-A844-E2956978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628EEDB-AFFB-406E-967A-AE945AC3F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6E90987-B68F-4AEC-B4F9-7E666CB31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8FD91EC-505A-412C-8A7A-FA519C60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765DAA2-5F44-49A2-B147-2D3D7BF4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F0F68D9-D6B2-4B3F-970D-77CDFF28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0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14866D6-85B2-4E11-8087-DBC6992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8124061-45D0-491A-9186-98AC68959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25AF1BA-5676-4485-92CF-90E78235C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FA3B720-0DBF-467B-B249-2DDEAE2F5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90D2840C-72FC-403B-BE6B-629BC5BE8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659350BE-5A7D-4877-BAB7-4A258D89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44AF4816-733D-471C-B5AF-17242568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2871C18-1065-4CAC-B15E-2FBFF644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5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0EED49-6741-4D1A-BC2D-5A06F647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0514930-6881-4469-8DBE-F314E7D2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9A48E75-544D-4A5F-8175-F75BA063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64D430B-71AD-4D34-987E-3FB81000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1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60D41CA-2915-40A0-A502-8EB45B23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9D5355C4-31A0-498E-966B-1E1F8285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902491C-6FC7-488D-AAD3-FEECE137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2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3A4341-AA1B-45A8-88E4-4A59F1BE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DE1C7CE-6061-4729-936D-0A0B38BD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A6F1D11-E725-4AD6-917F-64C3D2BB4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0609549-2D1F-4CE0-93F1-AD698D34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6441B1A-CFC2-4693-A714-5445BFC5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4A3D749-5357-4F62-9CA0-B9993B41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F62E826-8DB7-4F3F-9D82-FE87E761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3AEEAFA-3F9B-4FFC-AEF2-D024E493C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F98978A-0A6C-4A8B-93D2-61D5DC1A0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7EC6E1F-A9D6-46DF-B4DA-36DF5A1E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37FA285-A747-4A36-9094-8EAAD80F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A0E525A-A555-4608-BD1B-6B40BF73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2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92303D4-7F58-4244-944E-324D68EF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7F27E14-9A3C-4C3E-9DBC-5740D2F50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2956399-A4AD-40D3-A164-71A225A03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65B94-62BF-4B1F-BF81-10AA9AF9E29A}" type="datetimeFigureOut">
              <a:rPr lang="en-US" smtClean="0"/>
              <a:t>01/06/22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60FD59E-AEAA-42D7-99A3-AE72378D4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864725D-D8C0-4103-8EB5-D1761414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87828-2062-4195-9EB4-66D5975B163D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1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ti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crdownload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4" Type="http://schemas.openxmlformats.org/officeDocument/2006/relationships/image" Target="../media/image3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r.it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.tif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pms.ern-net.eu/login/?next=/insight/" TargetMode="External"/><Relationship Id="rId3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53A62A7-C04B-483A-8892-5089342525DC}"/>
              </a:ext>
            </a:extLst>
          </p:cNvPr>
          <p:cNvSpPr txBox="1"/>
          <p:nvPr/>
        </p:nvSpPr>
        <p:spPr>
          <a:xfrm>
            <a:off x="624214" y="3391566"/>
            <a:ext cx="11404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Proposta</a:t>
            </a:r>
            <a:r>
              <a:rPr lang="en-US" sz="4000" b="1" dirty="0" smtClean="0"/>
              <a:t> di </a:t>
            </a:r>
            <a:r>
              <a:rPr lang="en-US" sz="4000" b="1" dirty="0" err="1" smtClean="0"/>
              <a:t>realizzare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una</a:t>
            </a:r>
            <a:r>
              <a:rPr lang="en-US" sz="4000" b="1" dirty="0" smtClean="0"/>
              <a:t> Rete </a:t>
            </a:r>
            <a:r>
              <a:rPr lang="en-US" sz="4000" b="1" dirty="0" err="1" smtClean="0"/>
              <a:t>Metropolitana</a:t>
            </a:r>
            <a:r>
              <a:rPr lang="en-US" sz="4000" b="1" dirty="0" smtClean="0"/>
              <a:t> per le </a:t>
            </a:r>
            <a:r>
              <a:rPr lang="en-US" sz="4000" b="1" dirty="0" err="1" smtClean="0"/>
              <a:t>Malattie</a:t>
            </a:r>
            <a:r>
              <a:rPr lang="en-US" sz="4000" b="1" dirty="0" smtClean="0"/>
              <a:t> Rare: </a:t>
            </a:r>
            <a:r>
              <a:rPr lang="en-US" sz="4000" b="1" dirty="0"/>
              <a:t>le </a:t>
            </a:r>
            <a:r>
              <a:rPr lang="en-US" sz="4000" b="1" dirty="0" err="1"/>
              <a:t>forme</a:t>
            </a:r>
            <a:r>
              <a:rPr lang="en-US" sz="4000" b="1" dirty="0"/>
              <a:t> </a:t>
            </a:r>
            <a:r>
              <a:rPr lang="en-US" sz="4000" b="1" dirty="0" err="1"/>
              <a:t>dell’integrazione</a:t>
            </a:r>
            <a:endParaRPr lang="en-US" sz="4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FC20C83-1016-4082-B840-BAAD6ACB953A}"/>
              </a:ext>
            </a:extLst>
          </p:cNvPr>
          <p:cNvSpPr txBox="1"/>
          <p:nvPr/>
        </p:nvSpPr>
        <p:spPr>
          <a:xfrm>
            <a:off x="248146" y="2109051"/>
            <a:ext cx="11765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i="1" dirty="0">
                <a:solidFill>
                  <a:srgbClr val="0C8BA1"/>
                </a:solidFill>
              </a:rPr>
              <a:t>Una presa in carico più equa ed olistica per la persona con malattia rara</a:t>
            </a:r>
            <a:endParaRPr lang="en-US" sz="3600" b="1" i="1" dirty="0">
              <a:solidFill>
                <a:srgbClr val="0C8BA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314DD70-9FFE-4BDC-AF70-C4EF322BA5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554" y="0"/>
            <a:ext cx="2007009" cy="1584251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379527B5-C2FA-4E3B-B073-1E3F20FE8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25" y="5486224"/>
            <a:ext cx="4032105" cy="76944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184176" y="507165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2400" i="1" dirty="0">
              <a:solidFill>
                <a:srgbClr val="0C8BA1"/>
              </a:solidFill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7277B7E3-6308-4311-BB41-A1D1C8F44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5" y="616118"/>
            <a:ext cx="2775034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0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3514" y="-17503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0C8BA1"/>
                </a:solidFill>
              </a:rPr>
              <a:t>Testo</a:t>
            </a:r>
            <a:r>
              <a:rPr lang="en-GB" sz="4000" b="1" dirty="0" smtClean="0">
                <a:solidFill>
                  <a:srgbClr val="0C8BA1"/>
                </a:solidFill>
              </a:rPr>
              <a:t> </a:t>
            </a:r>
            <a:r>
              <a:rPr lang="en-GB" sz="4000" b="1" dirty="0" err="1" smtClean="0">
                <a:solidFill>
                  <a:srgbClr val="0C8BA1"/>
                </a:solidFill>
              </a:rPr>
              <a:t>Unico</a:t>
            </a:r>
            <a:r>
              <a:rPr lang="en-GB" sz="4000" b="1" dirty="0" smtClean="0">
                <a:solidFill>
                  <a:srgbClr val="0C8BA1"/>
                </a:solidFill>
              </a:rPr>
              <a:t> </a:t>
            </a:r>
            <a:r>
              <a:rPr lang="en-GB" sz="4000" b="1" dirty="0" err="1" smtClean="0">
                <a:solidFill>
                  <a:srgbClr val="0C8BA1"/>
                </a:solidFill>
              </a:rPr>
              <a:t>Malattie</a:t>
            </a:r>
            <a:r>
              <a:rPr lang="en-GB" sz="4000" b="1" dirty="0" smtClean="0">
                <a:solidFill>
                  <a:srgbClr val="0C8BA1"/>
                </a:solidFill>
              </a:rPr>
              <a:t> Rare - </a:t>
            </a:r>
            <a:r>
              <a:rPr lang="en-GB" sz="4000" b="1" dirty="0" err="1" smtClean="0">
                <a:solidFill>
                  <a:srgbClr val="0C8BA1"/>
                </a:solidFill>
              </a:rPr>
              <a:t>Finalità</a:t>
            </a:r>
            <a:endParaRPr lang="en-GB" sz="4000" b="1" dirty="0">
              <a:solidFill>
                <a:srgbClr val="0C8BA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1213" y="1080344"/>
            <a:ext cx="10173988" cy="5372526"/>
          </a:xfrm>
        </p:spPr>
        <p:txBody>
          <a:bodyPr>
            <a:normAutofit/>
          </a:bodyPr>
          <a:lstStyle/>
          <a:p>
            <a:pPr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</a:t>
            </a:r>
            <a:r>
              <a:rPr lang="it-IT" sz="2400" b="1" dirty="0"/>
              <a:t>U</a:t>
            </a:r>
            <a:r>
              <a:rPr lang="it-IT" sz="2400" b="1" dirty="0" smtClean="0"/>
              <a:t>niformità </a:t>
            </a:r>
            <a:r>
              <a:rPr lang="it-IT" sz="2400" b="1" dirty="0"/>
              <a:t>d’erogazione</a:t>
            </a:r>
            <a:r>
              <a:rPr lang="it-IT" sz="2400" dirty="0"/>
              <a:t> sul territorio nazionale </a:t>
            </a:r>
            <a:r>
              <a:rPr lang="it-IT" sz="2400" dirty="0" smtClean="0"/>
              <a:t>di </a:t>
            </a:r>
            <a:r>
              <a:rPr lang="it-IT" sz="2400" b="1" dirty="0"/>
              <a:t>prestazioni </a:t>
            </a:r>
            <a:r>
              <a:rPr lang="it-IT" sz="2400" b="1" dirty="0" smtClean="0"/>
              <a:t>e </a:t>
            </a:r>
            <a:r>
              <a:rPr lang="it-IT" sz="2400" b="1" dirty="0"/>
              <a:t>medicinali</a:t>
            </a:r>
            <a:r>
              <a:rPr lang="it-IT" sz="2400" dirty="0"/>
              <a:t>, inclusi quelli orfani</a:t>
            </a:r>
            <a:r>
              <a:rPr lang="it-IT" sz="2400" dirty="0" smtClean="0"/>
              <a:t>;</a:t>
            </a:r>
            <a:endParaRPr lang="it-IT" sz="1000" dirty="0"/>
          </a:p>
          <a:p>
            <a:pPr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</a:t>
            </a:r>
            <a:r>
              <a:rPr lang="it-IT" sz="2400" dirty="0"/>
              <a:t>C</a:t>
            </a:r>
            <a:r>
              <a:rPr lang="it-IT" sz="2400" dirty="0" smtClean="0"/>
              <a:t>oordinamento</a:t>
            </a:r>
            <a:r>
              <a:rPr lang="it-IT" sz="2400" dirty="0"/>
              <a:t>, l'aggiornamento </a:t>
            </a:r>
            <a:r>
              <a:rPr lang="it-IT" sz="2400" dirty="0" smtClean="0"/>
              <a:t>periodico dei </a:t>
            </a:r>
            <a:r>
              <a:rPr lang="it-IT" sz="2400" b="1" dirty="0"/>
              <a:t>livelli essenziali </a:t>
            </a:r>
            <a:r>
              <a:rPr lang="it-IT" sz="2400" b="1" dirty="0" smtClean="0"/>
              <a:t>d’assistenza </a:t>
            </a:r>
            <a:r>
              <a:rPr lang="it-IT" sz="2400" dirty="0"/>
              <a:t>e </a:t>
            </a:r>
            <a:r>
              <a:rPr lang="it-IT" sz="2400" b="1" dirty="0" smtClean="0"/>
              <a:t>elenco </a:t>
            </a:r>
            <a:r>
              <a:rPr lang="it-IT" sz="2400" b="1" dirty="0"/>
              <a:t>delle malattie rare</a:t>
            </a:r>
            <a:r>
              <a:rPr lang="it-IT" sz="2400" b="1" dirty="0" smtClean="0"/>
              <a:t>;</a:t>
            </a:r>
            <a:endParaRPr lang="it-IT" sz="1000" dirty="0"/>
          </a:p>
          <a:p>
            <a:pPr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</a:t>
            </a:r>
            <a:r>
              <a:rPr lang="it-IT" sz="2400" dirty="0"/>
              <a:t>C</a:t>
            </a:r>
            <a:r>
              <a:rPr lang="it-IT" sz="2400" dirty="0" smtClean="0"/>
              <a:t>oordinamento</a:t>
            </a:r>
            <a:r>
              <a:rPr lang="it-IT" sz="2400" dirty="0"/>
              <a:t>, il riordino e il potenziamento della </a:t>
            </a:r>
            <a:r>
              <a:rPr lang="it-IT" sz="2400" b="1" dirty="0"/>
              <a:t>Rete </a:t>
            </a:r>
            <a:r>
              <a:rPr lang="it-IT" sz="2400" b="1" dirty="0" smtClean="0"/>
              <a:t>Nazionale </a:t>
            </a:r>
            <a:r>
              <a:rPr lang="it-IT" sz="2400" dirty="0"/>
              <a:t>per le </a:t>
            </a:r>
            <a:r>
              <a:rPr lang="it-IT" sz="2400" b="1" dirty="0"/>
              <a:t>M</a:t>
            </a:r>
            <a:r>
              <a:rPr lang="it-IT" sz="2400" b="1" dirty="0" smtClean="0"/>
              <a:t>alattie Rare </a:t>
            </a:r>
            <a:r>
              <a:rPr lang="it-IT" sz="2400" dirty="0"/>
              <a:t>comprensiva dei </a:t>
            </a:r>
            <a:r>
              <a:rPr lang="it-IT" sz="2400" b="1" dirty="0"/>
              <a:t>C</a:t>
            </a:r>
            <a:r>
              <a:rPr lang="it-IT" sz="2400" b="1" dirty="0" smtClean="0"/>
              <a:t>entri delle </a:t>
            </a:r>
            <a:r>
              <a:rPr lang="it-IT" sz="2400" b="1" dirty="0"/>
              <a:t>Reti </a:t>
            </a:r>
            <a:r>
              <a:rPr lang="it-IT" sz="2400" b="1" dirty="0" smtClean="0"/>
              <a:t>di Riferimento </a:t>
            </a:r>
            <a:r>
              <a:rPr lang="it-IT" sz="2400" b="1" dirty="0"/>
              <a:t>E</a:t>
            </a:r>
            <a:r>
              <a:rPr lang="it-IT" sz="2400" b="1" dirty="0" smtClean="0"/>
              <a:t>uropee </a:t>
            </a:r>
            <a:r>
              <a:rPr lang="it-IT" sz="2400" dirty="0"/>
              <a:t>«</a:t>
            </a:r>
            <a:r>
              <a:rPr lang="it-IT" sz="2400" b="1" dirty="0"/>
              <a:t>ERN</a:t>
            </a:r>
            <a:r>
              <a:rPr lang="it-IT" sz="2400" dirty="0"/>
              <a:t>», </a:t>
            </a:r>
            <a:r>
              <a:rPr lang="it-IT" sz="2400" dirty="0" smtClean="0"/>
              <a:t>per:</a:t>
            </a:r>
          </a:p>
          <a:p>
            <a:pPr lvl="1" algn="just">
              <a:buClr>
                <a:srgbClr val="0C8BA1"/>
              </a:buClr>
            </a:pPr>
            <a:r>
              <a:rPr lang="it-IT" b="1" dirty="0" smtClean="0"/>
              <a:t>prevenzione, </a:t>
            </a:r>
          </a:p>
          <a:p>
            <a:pPr lvl="1" algn="just">
              <a:buClr>
                <a:srgbClr val="0C8BA1"/>
              </a:buClr>
            </a:pPr>
            <a:r>
              <a:rPr lang="it-IT" b="1" dirty="0" smtClean="0"/>
              <a:t>sorveglianza, </a:t>
            </a:r>
          </a:p>
          <a:p>
            <a:pPr lvl="1" algn="just">
              <a:buClr>
                <a:srgbClr val="0C8BA1"/>
              </a:buClr>
            </a:pPr>
            <a:r>
              <a:rPr lang="it-IT" b="1" dirty="0"/>
              <a:t>d</a:t>
            </a:r>
            <a:r>
              <a:rPr lang="it-IT" b="1" dirty="0" smtClean="0"/>
              <a:t>iagnosi </a:t>
            </a:r>
            <a:endParaRPr lang="it-IT" b="1" dirty="0"/>
          </a:p>
          <a:p>
            <a:pPr lvl="1" algn="just">
              <a:buClr>
                <a:srgbClr val="0C8BA1"/>
              </a:buClr>
            </a:pPr>
            <a:r>
              <a:rPr lang="it-IT" b="1" dirty="0" smtClean="0"/>
              <a:t>terapia </a:t>
            </a:r>
          </a:p>
          <a:p>
            <a:pPr marL="0" indent="0" algn="just">
              <a:buClr>
                <a:srgbClr val="0C8BA1"/>
              </a:buClr>
              <a:buNone/>
            </a:pPr>
            <a:r>
              <a:rPr lang="it-IT" b="1" dirty="0"/>
              <a:t> </a:t>
            </a:r>
            <a:r>
              <a:rPr lang="it-IT" b="1" dirty="0" smtClean="0"/>
              <a:t>   </a:t>
            </a:r>
            <a:r>
              <a:rPr lang="it-IT" sz="2400" dirty="0" smtClean="0"/>
              <a:t>delle </a:t>
            </a:r>
            <a:r>
              <a:rPr lang="it-IT" sz="2400" dirty="0"/>
              <a:t>malattie  rare</a:t>
            </a:r>
            <a:r>
              <a:rPr lang="it-IT" sz="2400" dirty="0" smtClean="0"/>
              <a:t>;</a:t>
            </a:r>
            <a:endParaRPr lang="it-IT" sz="1000" dirty="0"/>
          </a:p>
          <a:p>
            <a:pPr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 </a:t>
            </a:r>
            <a:r>
              <a:rPr lang="it-IT" sz="2400" dirty="0" smtClean="0"/>
              <a:t>Sostegno </a:t>
            </a:r>
            <a:r>
              <a:rPr lang="it-IT" sz="2400" dirty="0"/>
              <a:t>alla </a:t>
            </a:r>
            <a:r>
              <a:rPr lang="it-IT" sz="2400" b="1" dirty="0"/>
              <a:t>Ricerca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7138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968" y="233734"/>
            <a:ext cx="11925608" cy="13255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C8BA1"/>
                </a:solidFill>
              </a:rPr>
              <a:t>Art. 9 </a:t>
            </a:r>
            <a:r>
              <a:rPr lang="mr-IN" b="1" dirty="0" smtClean="0">
                <a:solidFill>
                  <a:srgbClr val="0C8BA1"/>
                </a:solidFill>
              </a:rPr>
              <a:t>–</a:t>
            </a:r>
            <a:r>
              <a:rPr lang="it-IT" b="1" dirty="0" smtClean="0">
                <a:solidFill>
                  <a:srgbClr val="0C8BA1"/>
                </a:solidFill>
              </a:rPr>
              <a:t> Piano </a:t>
            </a:r>
            <a:r>
              <a:rPr lang="it-IT" b="1" dirty="0">
                <a:solidFill>
                  <a:srgbClr val="0C8BA1"/>
                </a:solidFill>
              </a:rPr>
              <a:t>N</a:t>
            </a:r>
            <a:r>
              <a:rPr lang="it-IT" b="1" dirty="0" smtClean="0">
                <a:solidFill>
                  <a:srgbClr val="0C8BA1"/>
                </a:solidFill>
              </a:rPr>
              <a:t>azionale </a:t>
            </a:r>
            <a:r>
              <a:rPr lang="it-IT" b="1" dirty="0">
                <a:solidFill>
                  <a:srgbClr val="0C8BA1"/>
                </a:solidFill>
              </a:rPr>
              <a:t>M</a:t>
            </a:r>
            <a:r>
              <a:rPr lang="it-IT" b="1" dirty="0" smtClean="0">
                <a:solidFill>
                  <a:srgbClr val="0C8BA1"/>
                </a:solidFill>
              </a:rPr>
              <a:t>alattie </a:t>
            </a:r>
            <a:r>
              <a:rPr lang="it-IT" b="1" dirty="0">
                <a:solidFill>
                  <a:srgbClr val="0C8BA1"/>
                </a:solidFill>
              </a:rPr>
              <a:t>R</a:t>
            </a:r>
            <a:r>
              <a:rPr lang="it-IT" b="1" dirty="0" smtClean="0">
                <a:solidFill>
                  <a:srgbClr val="0C8BA1"/>
                </a:solidFill>
              </a:rPr>
              <a:t>are </a:t>
            </a:r>
            <a:r>
              <a:rPr lang="it-IT" b="1" dirty="0">
                <a:solidFill>
                  <a:srgbClr val="0C8BA1"/>
                </a:solidFill>
              </a:rPr>
              <a:t>e riordino </a:t>
            </a:r>
            <a:r>
              <a:rPr lang="it-IT" b="1" dirty="0" smtClean="0">
                <a:solidFill>
                  <a:srgbClr val="0C8BA1"/>
                </a:solidFill>
              </a:rPr>
              <a:t>Rete </a:t>
            </a:r>
            <a:r>
              <a:rPr lang="it-IT" b="1" dirty="0">
                <a:solidFill>
                  <a:srgbClr val="0C8BA1"/>
                </a:solidFill>
              </a:rPr>
              <a:t>N</a:t>
            </a:r>
            <a:r>
              <a:rPr lang="it-IT" b="1" dirty="0" smtClean="0">
                <a:solidFill>
                  <a:srgbClr val="0C8BA1"/>
                </a:solidFill>
              </a:rPr>
              <a:t>azionale </a:t>
            </a:r>
            <a:r>
              <a:rPr lang="it-IT" b="1" dirty="0">
                <a:solidFill>
                  <a:srgbClr val="0C8BA1"/>
                </a:solidFill>
              </a:rPr>
              <a:t>M</a:t>
            </a:r>
            <a:r>
              <a:rPr lang="it-IT" b="1" dirty="0" smtClean="0">
                <a:solidFill>
                  <a:srgbClr val="0C8BA1"/>
                </a:solidFill>
              </a:rPr>
              <a:t>alattie </a:t>
            </a:r>
            <a:r>
              <a:rPr lang="it-IT" b="1" dirty="0">
                <a:solidFill>
                  <a:srgbClr val="0C8BA1"/>
                </a:solidFill>
              </a:rPr>
              <a:t>R</a:t>
            </a:r>
            <a:r>
              <a:rPr lang="it-IT" b="1" dirty="0" smtClean="0">
                <a:solidFill>
                  <a:srgbClr val="0C8BA1"/>
                </a:solidFill>
              </a:rPr>
              <a:t>are</a:t>
            </a:r>
            <a:r>
              <a:rPr lang="it-IT" b="1" dirty="0">
                <a:solidFill>
                  <a:srgbClr val="0C8BA1"/>
                </a:solidFill>
              </a:rPr>
              <a:t/>
            </a:r>
            <a:br>
              <a:rPr lang="it-IT" b="1" dirty="0">
                <a:solidFill>
                  <a:srgbClr val="0C8BA1"/>
                </a:solidFill>
              </a:rPr>
            </a:br>
            <a:endParaRPr lang="en-GB" b="1" dirty="0">
              <a:solidFill>
                <a:srgbClr val="0C8BA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9759" y="1519035"/>
            <a:ext cx="11881817" cy="5430206"/>
          </a:xfrm>
        </p:spPr>
        <p:txBody>
          <a:bodyPr>
            <a:normAutofit/>
          </a:bodyPr>
          <a:lstStyle/>
          <a:p>
            <a:pPr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Con accordo </a:t>
            </a:r>
            <a:r>
              <a:rPr lang="it-IT" sz="2400" dirty="0"/>
              <a:t>da stipulare in sede di Conferenza Stato-</a:t>
            </a:r>
            <a:r>
              <a:rPr lang="it-IT" sz="2400" dirty="0" smtClean="0"/>
              <a:t>Regioni è </a:t>
            </a:r>
            <a:r>
              <a:rPr lang="it-IT" sz="2400" dirty="0"/>
              <a:t>approvato ogni tre </a:t>
            </a:r>
            <a:r>
              <a:rPr lang="it-IT" sz="2400" dirty="0" smtClean="0"/>
              <a:t>anni il </a:t>
            </a:r>
            <a:r>
              <a:rPr lang="it-IT" sz="2400" b="1" dirty="0"/>
              <a:t>Piano nazionale per le malattie rare</a:t>
            </a:r>
            <a:r>
              <a:rPr lang="it-IT" sz="2400" dirty="0"/>
              <a:t>, con il quale  sono definiti gli </a:t>
            </a:r>
            <a:r>
              <a:rPr lang="it-IT" sz="2400" b="1" dirty="0"/>
              <a:t>obiettivi</a:t>
            </a:r>
            <a:r>
              <a:rPr lang="it-IT" sz="2400" dirty="0"/>
              <a:t> e gli </a:t>
            </a:r>
            <a:r>
              <a:rPr lang="it-IT" sz="2400" b="1" dirty="0"/>
              <a:t>interventi pertinenti </a:t>
            </a:r>
            <a:r>
              <a:rPr lang="it-IT" sz="2400" dirty="0"/>
              <a:t>nel settore delle malattie </a:t>
            </a:r>
            <a:r>
              <a:rPr lang="it-IT" sz="2400" dirty="0" smtClean="0"/>
              <a:t>rare</a:t>
            </a:r>
          </a:p>
          <a:p>
            <a:pPr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Con </a:t>
            </a:r>
            <a:r>
              <a:rPr lang="it-IT" sz="2400" dirty="0"/>
              <a:t>l’Accordo è disciplinato il </a:t>
            </a:r>
            <a:r>
              <a:rPr lang="it-IT" sz="2400" b="1" dirty="0"/>
              <a:t>riordino della Rete Nazionale delle Malattie Rare</a:t>
            </a:r>
            <a:r>
              <a:rPr lang="it-IT" sz="2400" dirty="0"/>
              <a:t>, articolata </a:t>
            </a:r>
            <a:r>
              <a:rPr lang="it-IT" sz="2400" dirty="0" smtClean="0"/>
              <a:t> nelle reti:</a:t>
            </a:r>
            <a:r>
              <a:rPr lang="it-IT" sz="2400" u="sng" dirty="0" smtClean="0"/>
              <a:t> </a:t>
            </a:r>
          </a:p>
          <a:p>
            <a:pPr lvl="1">
              <a:buClr>
                <a:srgbClr val="0C8BA1"/>
              </a:buClr>
              <a:buFont typeface="Courier New"/>
              <a:buChar char="o"/>
            </a:pPr>
            <a:r>
              <a:rPr lang="it-IT" dirty="0" smtClean="0"/>
              <a:t> Locali</a:t>
            </a:r>
            <a:r>
              <a:rPr lang="it-IT" dirty="0"/>
              <a:t>;</a:t>
            </a:r>
            <a:r>
              <a:rPr lang="it-IT" dirty="0" smtClean="0"/>
              <a:t> </a:t>
            </a:r>
            <a:endParaRPr lang="it-IT" dirty="0"/>
          </a:p>
          <a:p>
            <a:pPr lvl="1">
              <a:buClr>
                <a:srgbClr val="0C8BA1"/>
              </a:buClr>
              <a:buFont typeface="Courier New"/>
              <a:buChar char="o"/>
            </a:pPr>
            <a:r>
              <a:rPr lang="it-IT" dirty="0" smtClean="0"/>
              <a:t> Regionali; </a:t>
            </a:r>
            <a:endParaRPr lang="it-IT" dirty="0"/>
          </a:p>
          <a:p>
            <a:pPr lvl="1">
              <a:buClr>
                <a:srgbClr val="0C8BA1"/>
              </a:buClr>
              <a:buFont typeface="Courier New"/>
              <a:buChar char="o"/>
            </a:pPr>
            <a:r>
              <a:rPr lang="it-IT" dirty="0" smtClean="0"/>
              <a:t> Interregionali;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   con </a:t>
            </a:r>
            <a:r>
              <a:rPr lang="it-IT" dirty="0"/>
              <a:t>l’individuazione di compiti e  funzioni dei centri di: </a:t>
            </a:r>
            <a:endParaRPr lang="it-IT" dirty="0" smtClean="0"/>
          </a:p>
          <a:p>
            <a:pPr lvl="1">
              <a:buClr>
                <a:srgbClr val="0C8BA1"/>
              </a:buClr>
              <a:buFont typeface="Wingdings" charset="2"/>
              <a:buChar char="ü"/>
            </a:pPr>
            <a:r>
              <a:rPr lang="it-IT" dirty="0" smtClean="0"/>
              <a:t> Coordinamento</a:t>
            </a:r>
            <a:r>
              <a:rPr lang="it-IT" dirty="0"/>
              <a:t>; </a:t>
            </a:r>
          </a:p>
          <a:p>
            <a:pPr lvl="1">
              <a:buClr>
                <a:srgbClr val="0C8BA1"/>
              </a:buClr>
              <a:buFont typeface="Wingdings" charset="2"/>
              <a:buChar char="ü"/>
            </a:pPr>
            <a:r>
              <a:rPr lang="it-IT" dirty="0" smtClean="0"/>
              <a:t> Riferimento</a:t>
            </a:r>
            <a:r>
              <a:rPr lang="it-IT" dirty="0"/>
              <a:t>;</a:t>
            </a:r>
          </a:p>
          <a:p>
            <a:pPr lvl="1">
              <a:buClr>
                <a:srgbClr val="0C8BA1"/>
              </a:buClr>
              <a:buFont typeface="Wingdings" charset="2"/>
              <a:buChar char="ü"/>
            </a:pPr>
            <a:r>
              <a:rPr lang="it-IT" dirty="0" smtClean="0"/>
              <a:t> Eccellenza </a:t>
            </a:r>
            <a:r>
              <a:rPr lang="it-IT" dirty="0"/>
              <a:t>che partecipano  allo sviluppo delle reti di riferimento europee «ERN».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95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2-03-01 alle 10.1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51" y="220908"/>
            <a:ext cx="8993029" cy="65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2-03-01 alle 10.3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4" y="195173"/>
            <a:ext cx="10305361" cy="65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9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6419" y="357259"/>
            <a:ext cx="11027338" cy="636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rgbClr val="0C8BA1"/>
                </a:solidFill>
              </a:rPr>
              <a:t>Obiettivi specifici delle reti</a:t>
            </a:r>
            <a:r>
              <a:rPr lang="it-IT" sz="3600" b="1" dirty="0" smtClean="0">
                <a:solidFill>
                  <a:srgbClr val="0C8BA1"/>
                </a:solidFill>
              </a:rPr>
              <a:t>:</a:t>
            </a:r>
          </a:p>
          <a:p>
            <a:pPr marL="0" indent="0">
              <a:buNone/>
            </a:pPr>
            <a:endParaRPr lang="it-IT" sz="1000" dirty="0">
              <a:solidFill>
                <a:srgbClr val="0C8BA1"/>
              </a:solidFill>
            </a:endParaRP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migliorare </a:t>
            </a:r>
            <a:r>
              <a:rPr lang="it-IT" sz="2400" dirty="0"/>
              <a:t>la </a:t>
            </a:r>
            <a:r>
              <a:rPr lang="it-IT" sz="2400" dirty="0" smtClean="0"/>
              <a:t>qualità </a:t>
            </a:r>
            <a:r>
              <a:rPr lang="it-IT" sz="2400" dirty="0"/>
              <a:t>dei servizi (</a:t>
            </a:r>
            <a:r>
              <a:rPr lang="it-IT" sz="2400" dirty="0" err="1"/>
              <a:t>outcome</a:t>
            </a:r>
            <a:r>
              <a:rPr lang="it-IT" sz="2400" dirty="0"/>
              <a:t> clinici), capitalizzando la condivisione delle conoscenze e delle risorse</a:t>
            </a:r>
            <a:r>
              <a:rPr lang="it-IT" sz="2400" dirty="0" smtClean="0"/>
              <a:t>;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orientare </a:t>
            </a:r>
            <a:r>
              <a:rPr lang="it-IT" sz="2400" dirty="0"/>
              <a:t>la pratica verso l’appropriatezza e il controllo clinico;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ridurre </a:t>
            </a:r>
            <a:r>
              <a:rPr lang="it-IT" sz="2400" dirty="0"/>
              <a:t>i costi mediante economie di scala e </a:t>
            </a:r>
            <a:r>
              <a:rPr lang="it-IT" sz="2400" dirty="0" smtClean="0"/>
              <a:t>marginalità;</a:t>
            </a:r>
            <a:r>
              <a:rPr lang="it-IT" sz="2400" dirty="0"/>
              <a:t>  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condividere </a:t>
            </a:r>
            <a:r>
              <a:rPr lang="it-IT" sz="2400" dirty="0"/>
              <a:t>conoscenze ed esperienze tra i professionisti della rete attraverso la routinizzazione del lavoro in equipe multidisciplinari;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migliorare </a:t>
            </a:r>
            <a:r>
              <a:rPr lang="it-IT" sz="2400" dirty="0"/>
              <a:t>i livelli di accesso </a:t>
            </a:r>
            <a:r>
              <a:rPr lang="it-IT" sz="2400" dirty="0" smtClean="0"/>
              <a:t>attraverso </a:t>
            </a:r>
            <a:r>
              <a:rPr lang="it-IT" sz="2400" dirty="0"/>
              <a:t>prevenzione, diagnosi precoce e prossimità dei servizi per la presa in carico;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utilizzare </a:t>
            </a:r>
            <a:r>
              <a:rPr lang="it-IT" sz="2400" dirty="0"/>
              <a:t>i flussi informativi per il governo clinico (</a:t>
            </a:r>
            <a:r>
              <a:rPr lang="it-IT" sz="2400" dirty="0" err="1"/>
              <a:t>patient</a:t>
            </a:r>
            <a:r>
              <a:rPr lang="it-IT" sz="2400" dirty="0"/>
              <a:t> file e report)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applicare </a:t>
            </a:r>
            <a:r>
              <a:rPr lang="it-IT" sz="2400" dirty="0"/>
              <a:t>in modo sistematico approcci di razionalità economica nelle principali scelte allocative (per esempio, </a:t>
            </a:r>
            <a:r>
              <a:rPr lang="it-IT" sz="2400" dirty="0" err="1"/>
              <a:t>health</a:t>
            </a:r>
            <a:r>
              <a:rPr lang="it-IT" sz="2400" dirty="0"/>
              <a:t> </a:t>
            </a:r>
            <a:r>
              <a:rPr lang="it-IT" sz="2400" dirty="0" err="1"/>
              <a:t>technology</a:t>
            </a:r>
            <a:r>
              <a:rPr lang="it-IT" sz="2400" dirty="0"/>
              <a:t> </a:t>
            </a:r>
            <a:r>
              <a:rPr lang="it-IT" sz="2400" dirty="0" err="1"/>
              <a:t>assessment</a:t>
            </a:r>
            <a:r>
              <a:rPr lang="it-IT" sz="2400" dirty="0"/>
              <a:t>);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promuovere </a:t>
            </a:r>
            <a:r>
              <a:rPr lang="it-IT" sz="2400" dirty="0"/>
              <a:t>la ricerca pre-clinica e clinica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593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AE69A64-BFD8-4729-9E26-9245B251ED36}"/>
              </a:ext>
            </a:extLst>
          </p:cNvPr>
          <p:cNvSpPr txBox="1"/>
          <p:nvPr/>
        </p:nvSpPr>
        <p:spPr>
          <a:xfrm>
            <a:off x="681480" y="204997"/>
            <a:ext cx="548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C8BA1"/>
                </a:solidFill>
              </a:rPr>
              <a:t>Vantaggi</a:t>
            </a:r>
            <a:r>
              <a:rPr lang="en-US" sz="3600" b="1" dirty="0" smtClean="0">
                <a:solidFill>
                  <a:srgbClr val="0C8BA1"/>
                </a:solidFill>
              </a:rPr>
              <a:t> </a:t>
            </a:r>
            <a:r>
              <a:rPr lang="en-US" sz="3600" b="1" dirty="0" err="1" smtClean="0">
                <a:solidFill>
                  <a:srgbClr val="0C8BA1"/>
                </a:solidFill>
              </a:rPr>
              <a:t>Reti</a:t>
            </a:r>
            <a:r>
              <a:rPr lang="en-US" sz="3600" b="1" dirty="0" smtClean="0">
                <a:solidFill>
                  <a:srgbClr val="0C8BA1"/>
                </a:solidFill>
              </a:rPr>
              <a:t> </a:t>
            </a:r>
            <a:r>
              <a:rPr lang="en-US" sz="3600" b="1" dirty="0" err="1" smtClean="0">
                <a:solidFill>
                  <a:srgbClr val="0C8BA1"/>
                </a:solidFill>
              </a:rPr>
              <a:t>Interaziendali</a:t>
            </a:r>
            <a:endParaRPr lang="en-US" sz="3600" b="1" dirty="0">
              <a:solidFill>
                <a:srgbClr val="0C8BA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F6DAAEB-5300-4929-A428-E1AB16DB6E0C}"/>
              </a:ext>
            </a:extLst>
          </p:cNvPr>
          <p:cNvSpPr txBox="1"/>
          <p:nvPr/>
        </p:nvSpPr>
        <p:spPr>
          <a:xfrm>
            <a:off x="642026" y="1040743"/>
            <a:ext cx="1087552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Concorrere a massimizzare, a beneficio dei pazienti e della comunità, le potenzialità di assistenza sanitaria altamente specializzata</a:t>
            </a: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Contribuire alla condivisione di conoscenze in materia di prevenzione e trattamento delle malattie</a:t>
            </a: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Massimizzare l’uso economicamente efficiente delle risorse</a:t>
            </a: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Rafforzare la ricerca e la sorveglianza epidemiologica (registri) </a:t>
            </a: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Provvedere alla formazione dei professionisti sanitari</a:t>
            </a: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Sviluppare, condividere e diffondere informazioni, conoscenze e migliori prassi all’interno e all’esterno della rete</a:t>
            </a: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Promuovere gli sviluppi nella diagnosi e  nella cura delle patologie rare, dentro e fuori le reti</a:t>
            </a: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Incoraggiare lo sviluppo di parametri di riferimento in materia di qualità e sicurezza</a:t>
            </a:r>
          </a:p>
        </p:txBody>
      </p:sp>
    </p:spTree>
    <p:extLst>
      <p:ext uri="{BB962C8B-B14F-4D97-AF65-F5344CB8AC3E}">
        <p14:creationId xmlns:p14="http://schemas.microsoft.com/office/powerpoint/2010/main" val="219505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15A5B4B-61D4-44C2-883B-B7A7039E3C86}"/>
              </a:ext>
            </a:extLst>
          </p:cNvPr>
          <p:cNvSpPr txBox="1"/>
          <p:nvPr/>
        </p:nvSpPr>
        <p:spPr>
          <a:xfrm>
            <a:off x="408264" y="154059"/>
            <a:ext cx="471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C8BA1"/>
                </a:solidFill>
              </a:rPr>
              <a:t>Benefici</a:t>
            </a:r>
            <a:r>
              <a:rPr lang="en-US" sz="3600" b="1" dirty="0" smtClean="0">
                <a:solidFill>
                  <a:srgbClr val="0C8BA1"/>
                </a:solidFill>
              </a:rPr>
              <a:t> </a:t>
            </a:r>
            <a:r>
              <a:rPr lang="en-US" sz="3600" b="1" dirty="0" err="1" smtClean="0">
                <a:solidFill>
                  <a:srgbClr val="0C8BA1"/>
                </a:solidFill>
              </a:rPr>
              <a:t>Malati</a:t>
            </a:r>
            <a:r>
              <a:rPr lang="en-US" sz="3600" b="1" dirty="0" smtClean="0">
                <a:solidFill>
                  <a:srgbClr val="0C8BA1"/>
                </a:solidFill>
              </a:rPr>
              <a:t> </a:t>
            </a:r>
            <a:r>
              <a:rPr lang="en-US" sz="3600" b="1" dirty="0" err="1" smtClean="0">
                <a:solidFill>
                  <a:srgbClr val="0C8BA1"/>
                </a:solidFill>
              </a:rPr>
              <a:t>Rari</a:t>
            </a:r>
            <a:endParaRPr lang="en-US" sz="3600" b="1" dirty="0">
              <a:solidFill>
                <a:srgbClr val="0C8BA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5915162-1F53-4569-BD78-81F08CC360C3}"/>
              </a:ext>
            </a:extLst>
          </p:cNvPr>
          <p:cNvSpPr txBox="1"/>
          <p:nvPr/>
        </p:nvSpPr>
        <p:spPr>
          <a:xfrm>
            <a:off x="389792" y="1094720"/>
            <a:ext cx="837423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C8BA1"/>
                </a:solidFill>
              </a:rPr>
              <a:t>PRESA IN CARICO MULTIDISCIPLINARE</a:t>
            </a:r>
          </a:p>
          <a:p>
            <a:pPr algn="just"/>
            <a:r>
              <a:rPr lang="it-IT" sz="2000" dirty="0"/>
              <a:t>Il percorso diagnostico-assistenziale per i malati rari e i loro cari può trasformarsi in un’odissea:</a:t>
            </a:r>
          </a:p>
          <a:p>
            <a:pPr algn="just"/>
            <a:r>
              <a:rPr lang="it-IT" sz="2000" dirty="0"/>
              <a:t>la presa in carico multidisciplinare può facilitare un approccio olistico, promuovendo il coinvolgimento delle molteplici competenze necessarie</a:t>
            </a:r>
          </a:p>
          <a:p>
            <a:pPr algn="just"/>
            <a:endParaRPr lang="it-IT" sz="2000" dirty="0"/>
          </a:p>
          <a:p>
            <a:pPr algn="just"/>
            <a:endParaRPr lang="en-US" sz="2000" b="1" dirty="0">
              <a:solidFill>
                <a:srgbClr val="0C8BA1"/>
              </a:solidFill>
            </a:endParaRPr>
          </a:p>
          <a:p>
            <a:pPr algn="just"/>
            <a:r>
              <a:rPr lang="en-US" sz="2000" b="1" dirty="0">
                <a:solidFill>
                  <a:srgbClr val="0C8BA1"/>
                </a:solidFill>
              </a:rPr>
              <a:t>INTEGRAZIONE COI SERVIZI</a:t>
            </a:r>
          </a:p>
          <a:p>
            <a:pPr algn="just"/>
            <a:r>
              <a:rPr lang="it-IT" sz="2000" dirty="0"/>
              <a:t>Promuovere l’integrazione </a:t>
            </a:r>
            <a:r>
              <a:rPr lang="it-IT" sz="2000" dirty="0" smtClean="0"/>
              <a:t>tra ospedali del territorio metropolitano tenendo </a:t>
            </a:r>
            <a:r>
              <a:rPr lang="it-IT" sz="2000" dirty="0"/>
              <a:t>conto delle diverse dimensioni della vita dei pazienti e semplificando la complessità degli adempimenti per i malati e le loro famiglie</a:t>
            </a:r>
          </a:p>
          <a:p>
            <a:pPr algn="just"/>
            <a:endParaRPr lang="en-US" sz="2000" b="1" dirty="0">
              <a:solidFill>
                <a:srgbClr val="0C8BA1"/>
              </a:solidFill>
            </a:endParaRPr>
          </a:p>
          <a:p>
            <a:pPr algn="just"/>
            <a:endParaRPr lang="en-US" sz="2000" b="1" dirty="0">
              <a:solidFill>
                <a:srgbClr val="0C8BA1"/>
              </a:solidFill>
            </a:endParaRPr>
          </a:p>
          <a:p>
            <a:pPr algn="just"/>
            <a:r>
              <a:rPr lang="en-US" sz="2000" b="1" dirty="0">
                <a:solidFill>
                  <a:srgbClr val="0C8BA1"/>
                </a:solidFill>
              </a:rPr>
              <a:t>MEDICINA PERSONALIZZATA</a:t>
            </a:r>
          </a:p>
          <a:p>
            <a:pPr algn="just"/>
            <a:r>
              <a:rPr lang="it-IT" sz="2000" dirty="0"/>
              <a:t>La presa in carico multidimensionale e l’integrazione dei servizi si concretizzano intorno al paziente, alle sue preferenze, alle sue esigenze e ai suoi valori personalizzando la cura</a:t>
            </a:r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501001D-36A0-49D0-AFFF-CCA295DC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/>
          <a:stretch/>
        </p:blipFill>
        <p:spPr>
          <a:xfrm>
            <a:off x="9338566" y="4927153"/>
            <a:ext cx="2529966" cy="1672254"/>
          </a:xfrm>
          <a:prstGeom prst="rect">
            <a:avLst/>
          </a:prstGeom>
        </p:spPr>
      </p:pic>
      <p:pic>
        <p:nvPicPr>
          <p:cNvPr id="10" name="Immagine 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xmlns="" id="{959F4F66-8DF4-416A-977B-4B3CA6629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533" y="3184758"/>
            <a:ext cx="1887166" cy="1452233"/>
          </a:xfrm>
          <a:prstGeom prst="rect">
            <a:avLst/>
          </a:prstGeom>
        </p:spPr>
      </p:pic>
      <p:pic>
        <p:nvPicPr>
          <p:cNvPr id="12" name="Immagine 11" descr="Immagine che contiene testo, computer&#10;&#10;Descrizione generata automaticamente">
            <a:extLst>
              <a:ext uri="{FF2B5EF4-FFF2-40B4-BE49-F238E27FC236}">
                <a16:creationId xmlns:a16="http://schemas.microsoft.com/office/drawing/2014/main" xmlns="" id="{CA2E12D5-B04D-4867-BB6C-9DD626E4C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1968" r="4202" b="7943"/>
          <a:stretch/>
        </p:blipFill>
        <p:spPr>
          <a:xfrm>
            <a:off x="9557669" y="1094720"/>
            <a:ext cx="2310863" cy="16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15A5B4B-61D4-44C2-883B-B7A7039E3C86}"/>
              </a:ext>
            </a:extLst>
          </p:cNvPr>
          <p:cNvSpPr txBox="1"/>
          <p:nvPr/>
        </p:nvSpPr>
        <p:spPr>
          <a:xfrm>
            <a:off x="584301" y="204358"/>
            <a:ext cx="517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C8BA1"/>
                </a:solidFill>
              </a:rPr>
              <a:t>Outcome </a:t>
            </a:r>
            <a:r>
              <a:rPr lang="en-US" sz="3600" b="1" dirty="0" err="1" smtClean="0">
                <a:solidFill>
                  <a:srgbClr val="0C8BA1"/>
                </a:solidFill>
              </a:rPr>
              <a:t>Aziendali</a:t>
            </a:r>
            <a:endParaRPr lang="en-US" sz="3600" b="1" dirty="0">
              <a:solidFill>
                <a:srgbClr val="0C8BA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5915162-1F53-4569-BD78-81F08CC360C3}"/>
              </a:ext>
            </a:extLst>
          </p:cNvPr>
          <p:cNvSpPr txBox="1"/>
          <p:nvPr/>
        </p:nvSpPr>
        <p:spPr>
          <a:xfrm>
            <a:off x="584301" y="1094720"/>
            <a:ext cx="64779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C8BA1"/>
                </a:solidFill>
              </a:rPr>
              <a:t>CRESCITA PROFESSIONALE</a:t>
            </a:r>
          </a:p>
          <a:p>
            <a:pPr algn="just"/>
            <a:r>
              <a:rPr lang="it-IT" sz="2000" dirty="0"/>
              <a:t>Aumentare conoscenze ed expertise del personale coinvolto valorizzando l’integrazione orizzontale e verticale intrinseca ai network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r>
              <a:rPr lang="en-US" sz="2000" b="1" dirty="0">
                <a:solidFill>
                  <a:srgbClr val="0C8BA1"/>
                </a:solidFill>
              </a:rPr>
              <a:t>PERCORSI CONDIVISI</a:t>
            </a:r>
          </a:p>
          <a:p>
            <a:pPr algn="just"/>
            <a:r>
              <a:rPr lang="en-US" sz="2000" dirty="0" err="1"/>
              <a:t>Attivazione</a:t>
            </a:r>
            <a:r>
              <a:rPr lang="en-US" sz="2000" dirty="0"/>
              <a:t> di </a:t>
            </a:r>
            <a:r>
              <a:rPr lang="en-US" sz="2000" dirty="0" err="1"/>
              <a:t>percorsi</a:t>
            </a:r>
            <a:r>
              <a:rPr lang="en-US" sz="2000" dirty="0"/>
              <a:t> </a:t>
            </a:r>
            <a:r>
              <a:rPr lang="en-US" sz="2000" dirty="0" err="1"/>
              <a:t>diagnostici</a:t>
            </a:r>
            <a:r>
              <a:rPr lang="en-US" sz="2000" dirty="0"/>
              <a:t> </a:t>
            </a:r>
            <a:r>
              <a:rPr lang="en-US" sz="2000" dirty="0" err="1"/>
              <a:t>terapeutici</a:t>
            </a:r>
            <a:r>
              <a:rPr lang="en-US" sz="2000" dirty="0"/>
              <a:t> </a:t>
            </a:r>
            <a:r>
              <a:rPr lang="en-US" sz="2000" dirty="0" err="1"/>
              <a:t>assistenziali</a:t>
            </a:r>
            <a:r>
              <a:rPr lang="en-US" sz="2000" dirty="0"/>
              <a:t> </a:t>
            </a:r>
            <a:r>
              <a:rPr lang="en-US" sz="2000" dirty="0" err="1"/>
              <a:t>condivisi</a:t>
            </a:r>
            <a:r>
              <a:rPr lang="en-US" sz="2000" dirty="0"/>
              <a:t> a support </a:t>
            </a:r>
            <a:r>
              <a:rPr lang="en-US" sz="2000" dirty="0" err="1"/>
              <a:t>della</a:t>
            </a:r>
            <a:r>
              <a:rPr lang="en-US" sz="2000" dirty="0"/>
              <a:t> presa in </a:t>
            </a:r>
            <a:r>
              <a:rPr lang="en-US" sz="2000" dirty="0" err="1"/>
              <a:t>carico</a:t>
            </a:r>
            <a:r>
              <a:rPr lang="en-US" sz="2000" dirty="0"/>
              <a:t> </a:t>
            </a:r>
            <a:r>
              <a:rPr lang="en-US" sz="2000" dirty="0" err="1"/>
              <a:t>multisdisciplinare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pazienti</a:t>
            </a:r>
            <a:r>
              <a:rPr lang="en-US" sz="2000" dirty="0"/>
              <a:t> </a:t>
            </a:r>
            <a:r>
              <a:rPr lang="en-US" sz="2000" dirty="0" err="1"/>
              <a:t>rari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b="1" dirty="0">
                <a:solidFill>
                  <a:srgbClr val="0C8BA1"/>
                </a:solidFill>
              </a:rPr>
              <a:t>LINEE GUIDA</a:t>
            </a:r>
          </a:p>
          <a:p>
            <a:pPr algn="just"/>
            <a:r>
              <a:rPr lang="en-US" sz="2000" dirty="0" err="1" smtClean="0"/>
              <a:t>Redazione</a:t>
            </a:r>
            <a:r>
              <a:rPr lang="en-US" sz="2000" dirty="0" smtClean="0"/>
              <a:t> </a:t>
            </a:r>
            <a:r>
              <a:rPr lang="en-US" sz="2000" dirty="0"/>
              <a:t>di </a:t>
            </a:r>
            <a:r>
              <a:rPr lang="it-IT" sz="2000" dirty="0"/>
              <a:t>documenti condivisi di supporto al processo decisionale al fine di migliorare </a:t>
            </a:r>
            <a:r>
              <a:rPr lang="it-IT" sz="2000" dirty="0" smtClean="0"/>
              <a:t>l’appropriatezza </a:t>
            </a:r>
            <a:r>
              <a:rPr lang="it-IT" sz="2000" dirty="0"/>
              <a:t>clinica e trattamentale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7982AAF9-5147-4E72-8EE1-77D6347BB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210" y="2648355"/>
            <a:ext cx="2252542" cy="14167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E0E19A1-FD6B-4B70-91EB-6DB1B977D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75" y="904672"/>
            <a:ext cx="2742213" cy="13389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5E81507-893B-4980-8949-8E501F817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74" y="4614358"/>
            <a:ext cx="2480198" cy="16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6533" y="131393"/>
            <a:ext cx="11560687" cy="6525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rgbClr val="0C8BA1"/>
                </a:solidFill>
              </a:rPr>
              <a:t>Sfide da tenere in considerazione</a:t>
            </a:r>
            <a:r>
              <a:rPr lang="it-IT" sz="3600" b="1" dirty="0" smtClean="0">
                <a:solidFill>
                  <a:srgbClr val="0C8BA1"/>
                </a:solidFill>
              </a:rPr>
              <a:t>:</a:t>
            </a:r>
          </a:p>
          <a:p>
            <a:pPr marL="0" indent="0">
              <a:buNone/>
            </a:pPr>
            <a:endParaRPr lang="it-IT" sz="1000" dirty="0">
              <a:solidFill>
                <a:srgbClr val="0C8BA1"/>
              </a:solidFill>
            </a:endParaRPr>
          </a:p>
          <a:p>
            <a:pPr lvl="0" algn="just">
              <a:buClr>
                <a:srgbClr val="0C8BA1"/>
              </a:buClr>
              <a:buFont typeface="Wingdings" charset="2"/>
              <a:buChar char="Ø"/>
            </a:pPr>
            <a:r>
              <a:rPr lang="it-IT" dirty="0" smtClean="0"/>
              <a:t> </a:t>
            </a:r>
            <a:r>
              <a:rPr lang="it-IT" sz="2400" dirty="0" smtClean="0"/>
              <a:t>le </a:t>
            </a:r>
            <a:r>
              <a:rPr lang="it-IT" sz="2400" dirty="0"/>
              <a:t>implicazioni derivanti dall’introduzione di nuovi farmaci ad alto </a:t>
            </a:r>
            <a:r>
              <a:rPr lang="it-IT" sz="2400" dirty="0" smtClean="0"/>
              <a:t>contenuto innovativo </a:t>
            </a:r>
            <a:r>
              <a:rPr lang="it-IT" sz="2400" dirty="0"/>
              <a:t>e costo, che pone l’accento sulla sostenibilità delle cure:</a:t>
            </a:r>
          </a:p>
          <a:p>
            <a:pPr lvl="1" algn="just">
              <a:buClr>
                <a:srgbClr val="0C8BA1"/>
              </a:buClr>
              <a:buFont typeface="Courier New"/>
              <a:buChar char="o"/>
            </a:pPr>
            <a:r>
              <a:rPr lang="it-IT" dirty="0" smtClean="0"/>
              <a:t> la </a:t>
            </a:r>
            <a:r>
              <a:rPr lang="it-IT" dirty="0"/>
              <a:t>crescente diffusione di strumenti di valutazione economica delle terapie (per esempio, l’ICER </a:t>
            </a:r>
            <a:r>
              <a:rPr lang="it-IT" dirty="0" smtClean="0"/>
              <a:t>rapporto </a:t>
            </a:r>
            <a:r>
              <a:rPr lang="it-IT" dirty="0"/>
              <a:t>incrementale di costo efficacia), </a:t>
            </a:r>
          </a:p>
          <a:p>
            <a:pPr lvl="1" algn="just">
              <a:buClr>
                <a:srgbClr val="0C8BA1"/>
              </a:buClr>
              <a:buFont typeface="Courier New"/>
              <a:buChar char="o"/>
            </a:pPr>
            <a:r>
              <a:rPr lang="it-IT" dirty="0" smtClean="0"/>
              <a:t> la </a:t>
            </a:r>
            <a:r>
              <a:rPr lang="it-IT" dirty="0"/>
              <a:t>grande attenzione che le agenzie </a:t>
            </a:r>
            <a:r>
              <a:rPr lang="it-IT" dirty="0" err="1"/>
              <a:t>regolatorie</a:t>
            </a:r>
            <a:r>
              <a:rPr lang="it-IT" dirty="0"/>
              <a:t> hanno per le condizioni di accesso,</a:t>
            </a:r>
          </a:p>
          <a:p>
            <a:pPr lvl="1" algn="just">
              <a:buClr>
                <a:srgbClr val="0C8BA1"/>
              </a:buClr>
              <a:buFont typeface="Courier New"/>
              <a:buChar char="o"/>
            </a:pPr>
            <a:r>
              <a:rPr lang="it-IT" dirty="0" smtClean="0"/>
              <a:t> la </a:t>
            </a:r>
            <a:r>
              <a:rPr lang="it-IT" dirty="0"/>
              <a:t>selezione di centri specialisti </a:t>
            </a:r>
            <a:r>
              <a:rPr lang="it-IT" dirty="0" err="1"/>
              <a:t>prescrittori</a:t>
            </a:r>
            <a:r>
              <a:rPr lang="it-IT" dirty="0"/>
              <a:t> in ragione della competenza riconosciuta nella </a:t>
            </a:r>
            <a:r>
              <a:rPr lang="it-IT" dirty="0" smtClean="0"/>
              <a:t> distribuzione </a:t>
            </a:r>
            <a:r>
              <a:rPr lang="it-IT" dirty="0"/>
              <a:t>e </a:t>
            </a:r>
            <a:r>
              <a:rPr lang="it-IT" dirty="0" smtClean="0"/>
              <a:t> amministrazione </a:t>
            </a:r>
            <a:r>
              <a:rPr lang="it-IT" dirty="0"/>
              <a:t>del farmaco, </a:t>
            </a:r>
          </a:p>
          <a:p>
            <a:pPr lvl="1" algn="just">
              <a:buClr>
                <a:srgbClr val="0C8BA1"/>
              </a:buClr>
              <a:buFont typeface="Courier New"/>
              <a:buChar char="o"/>
            </a:pPr>
            <a:r>
              <a:rPr lang="it-IT" dirty="0" smtClean="0"/>
              <a:t> i </a:t>
            </a:r>
            <a:r>
              <a:rPr lang="it-IT" dirty="0"/>
              <a:t>criteri di elezione per i pazienti alle terapie;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endParaRPr lang="it-IT" sz="1000" dirty="0" smtClean="0"/>
          </a:p>
          <a:p>
            <a:pPr lvl="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 il </a:t>
            </a:r>
            <a:r>
              <a:rPr lang="it-IT" sz="2400" dirty="0"/>
              <a:t>ruolo delle associazioni dei pazienti </a:t>
            </a:r>
            <a:r>
              <a:rPr lang="it-IT" sz="2400" dirty="0" smtClean="0"/>
              <a:t>diventa </a:t>
            </a:r>
            <a:r>
              <a:rPr lang="it-IT" sz="2400" dirty="0"/>
              <a:t>centrale </a:t>
            </a:r>
            <a:r>
              <a:rPr lang="it-IT" sz="2400" dirty="0" smtClean="0"/>
              <a:t>per accessibilità ed equità d’accesso  a </a:t>
            </a:r>
            <a:r>
              <a:rPr lang="it-IT" sz="2400" dirty="0"/>
              <a:t>servizi di qualità e a terapie/</a:t>
            </a:r>
            <a:r>
              <a:rPr lang="it-IT" sz="2400" dirty="0" smtClean="0"/>
              <a:t>trattamenti innovative</a:t>
            </a:r>
            <a:r>
              <a:rPr lang="it-IT" sz="2400" dirty="0"/>
              <a:t>/i. </a:t>
            </a:r>
            <a:r>
              <a:rPr lang="it-IT" sz="2400" dirty="0" smtClean="0"/>
              <a:t>Nel </a:t>
            </a:r>
            <a:r>
              <a:rPr lang="it-IT" sz="2400" dirty="0"/>
              <a:t>mondo delle malattie rare, il panorama dell’associazionismo presenta </a:t>
            </a:r>
            <a:r>
              <a:rPr lang="it-IT" sz="2400" dirty="0" smtClean="0"/>
              <a:t>una concentrazione </a:t>
            </a:r>
            <a:r>
              <a:rPr lang="it-IT" sz="2400" dirty="0"/>
              <a:t>maggiore rispetto ad altre aree e questo consente di avere </a:t>
            </a:r>
            <a:r>
              <a:rPr lang="it-IT" sz="2400" dirty="0" smtClean="0"/>
              <a:t>un potere </a:t>
            </a:r>
            <a:r>
              <a:rPr lang="it-IT" sz="2400" dirty="0"/>
              <a:t>negoziale incisivo nei confronti degli altri soggetti</a:t>
            </a:r>
            <a:r>
              <a:rPr lang="it-IT" sz="2400" dirty="0" smtClean="0"/>
              <a:t>;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7641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AE69A64-BFD8-4729-9E26-9245B251ED36}"/>
              </a:ext>
            </a:extLst>
          </p:cNvPr>
          <p:cNvSpPr txBox="1"/>
          <p:nvPr/>
        </p:nvSpPr>
        <p:spPr>
          <a:xfrm>
            <a:off x="555740" y="129547"/>
            <a:ext cx="5678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C8BA1"/>
                </a:solidFill>
              </a:rPr>
              <a:t>Bologna </a:t>
            </a:r>
            <a:r>
              <a:rPr lang="it-IT" sz="3600" b="1" dirty="0" smtClean="0">
                <a:solidFill>
                  <a:srgbClr val="0C8BA1"/>
                </a:solidFill>
              </a:rPr>
              <a:t>per le </a:t>
            </a:r>
            <a:r>
              <a:rPr lang="en-US" sz="3600" b="1" dirty="0" err="1">
                <a:solidFill>
                  <a:srgbClr val="0C8BA1"/>
                </a:solidFill>
              </a:rPr>
              <a:t>M</a:t>
            </a:r>
            <a:r>
              <a:rPr lang="en-US" sz="3600" b="1" dirty="0" err="1" smtClean="0">
                <a:solidFill>
                  <a:srgbClr val="0C8BA1"/>
                </a:solidFill>
              </a:rPr>
              <a:t>alattie</a:t>
            </a:r>
            <a:r>
              <a:rPr lang="en-US" sz="3600" b="1" dirty="0" smtClean="0">
                <a:solidFill>
                  <a:srgbClr val="0C8BA1"/>
                </a:solidFill>
              </a:rPr>
              <a:t> Rare</a:t>
            </a:r>
            <a:endParaRPr lang="en-US" sz="3600" b="1" dirty="0">
              <a:solidFill>
                <a:srgbClr val="0C8BA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A9E515C-FBB1-4805-94C1-544B7730F32F}"/>
              </a:ext>
            </a:extLst>
          </p:cNvPr>
          <p:cNvSpPr txBox="1"/>
          <p:nvPr/>
        </p:nvSpPr>
        <p:spPr>
          <a:xfrm>
            <a:off x="555740" y="2157235"/>
            <a:ext cx="104267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7525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000" dirty="0"/>
              <a:t>Centri qualificati </a:t>
            </a:r>
          </a:p>
          <a:p>
            <a:pPr marL="517525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000" dirty="0"/>
              <a:t>Presenza di alte specializzazioni ed elevate expertise</a:t>
            </a:r>
          </a:p>
          <a:p>
            <a:pPr marL="517525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000" dirty="0"/>
              <a:t>Competenza multidisciplinari per la gestione di casistiche complesse</a:t>
            </a:r>
          </a:p>
          <a:p>
            <a:pPr marL="517525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000" dirty="0"/>
              <a:t>Presenza di tecnologie innovative</a:t>
            </a:r>
          </a:p>
          <a:p>
            <a:pPr marL="517525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000" dirty="0"/>
              <a:t>Sinergica cooperazione istituzionale con l’Università</a:t>
            </a:r>
          </a:p>
          <a:p>
            <a:pPr marL="517525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000" dirty="0"/>
              <a:t>Integrazione dell'attività assistenziale, didattico/formativa e di ricerca, </a:t>
            </a:r>
          </a:p>
          <a:p>
            <a:pPr marL="517525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000" dirty="0"/>
              <a:t>Partecipazione alle reti nazionali </a:t>
            </a:r>
          </a:p>
          <a:p>
            <a:pPr marL="517525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000" dirty="0"/>
              <a:t>Cooperazione con i centri ospedalieri internazionali di maggior prestigio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9398392-EF91-43F9-96D5-3AC4AB0BB157}"/>
              </a:ext>
            </a:extLst>
          </p:cNvPr>
          <p:cNvSpPr txBox="1"/>
          <p:nvPr/>
        </p:nvSpPr>
        <p:spPr>
          <a:xfrm>
            <a:off x="869646" y="1453006"/>
            <a:ext cx="6338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C8BA1"/>
                </a:solidFill>
              </a:rPr>
              <a:t>IRCCS RIZZOLI – AOU S.ORSOLA – AOSP BOLOGNA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BA2C1FC3-FB69-40E1-8054-732660CEA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17" y="155887"/>
            <a:ext cx="3274166" cy="62480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2E942E4-47FC-450F-B8F2-422071F333F6}"/>
              </a:ext>
            </a:extLst>
          </p:cNvPr>
          <p:cNvSpPr txBox="1"/>
          <p:nvPr/>
        </p:nvSpPr>
        <p:spPr>
          <a:xfrm>
            <a:off x="1168583" y="5088614"/>
            <a:ext cx="9813945" cy="1015663"/>
          </a:xfrm>
          <a:prstGeom prst="rect">
            <a:avLst/>
          </a:prstGeom>
          <a:noFill/>
          <a:ln>
            <a:solidFill>
              <a:srgbClr val="0C8BA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garantiscono lo sviluppo delle pratiche cliniche e l’introduzione delle innovazioni derivate dalla ricerca nella pratica ospedaliera, contribuendo al miglioramento continuo dei livelli di assistenza della rete ospedaliera regionale</a:t>
            </a:r>
          </a:p>
        </p:txBody>
      </p:sp>
      <p:pic>
        <p:nvPicPr>
          <p:cNvPr id="9" name="Immagine 8" descr="07_ISB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816100"/>
            <a:ext cx="3225800" cy="723900"/>
          </a:xfrm>
          <a:prstGeom prst="rect">
            <a:avLst/>
          </a:prstGeom>
        </p:spPr>
      </p:pic>
      <p:pic>
        <p:nvPicPr>
          <p:cNvPr id="3" name="Immagine 2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94" y="914400"/>
            <a:ext cx="3328506" cy="869950"/>
          </a:xfrm>
          <a:prstGeom prst="rect">
            <a:avLst/>
          </a:prstGeom>
        </p:spPr>
      </p:pic>
      <p:pic>
        <p:nvPicPr>
          <p:cNvPr id="5" name="Immagine 4" descr="download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2857501"/>
            <a:ext cx="1718686" cy="11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6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13CDB4F-67D2-444F-AC01-7A7639C39603}"/>
              </a:ext>
            </a:extLst>
          </p:cNvPr>
          <p:cNvSpPr txBox="1"/>
          <p:nvPr/>
        </p:nvSpPr>
        <p:spPr>
          <a:xfrm>
            <a:off x="517997" y="183500"/>
            <a:ext cx="5772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C8B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MALATTIE RARE IN NUMERI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F5CC05F4-6D47-4CDB-B23A-68B48A6FBACD}"/>
              </a:ext>
            </a:extLst>
          </p:cNvPr>
          <p:cNvSpPr txBox="1"/>
          <p:nvPr/>
        </p:nvSpPr>
        <p:spPr>
          <a:xfrm>
            <a:off x="527726" y="706720"/>
            <a:ext cx="1154511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r>
              <a:rPr lang="it-IT" dirty="0"/>
              <a:t>Il </a:t>
            </a:r>
            <a:r>
              <a:rPr lang="it-IT" dirty="0">
                <a:effectLst/>
              </a:rPr>
              <a:t>numero di persone con malattia rara esenti nel nostro Paese supera le 600.000 persone con una prevalenza stimata dell’</a:t>
            </a:r>
            <a:r>
              <a:rPr lang="it-IT" b="1" dirty="0">
                <a:solidFill>
                  <a:srgbClr val="0C8BA1"/>
                </a:solidFill>
                <a:effectLst/>
              </a:rPr>
              <a:t>1,03% </a:t>
            </a:r>
            <a:r>
              <a:rPr lang="it-IT" dirty="0">
                <a:effectLst/>
              </a:rPr>
              <a:t>sulla popolazione (fonte: Registri Regionali Malattie Rare)</a:t>
            </a:r>
          </a:p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endParaRPr lang="it-IT" sz="800" dirty="0">
              <a:effectLst/>
            </a:endParaRPr>
          </a:p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r>
              <a:rPr lang="it-IT" dirty="0"/>
              <a:t>P</a:t>
            </a:r>
            <a:r>
              <a:rPr lang="it-IT" dirty="0">
                <a:effectLst/>
              </a:rPr>
              <a:t>revalenza maggiore delle </a:t>
            </a:r>
            <a:r>
              <a:rPr lang="it-IT" b="1" dirty="0">
                <a:solidFill>
                  <a:srgbClr val="0C8BA1"/>
                </a:solidFill>
                <a:effectLst/>
              </a:rPr>
              <a:t>donne</a:t>
            </a:r>
            <a:r>
              <a:rPr lang="it-IT" dirty="0">
                <a:effectLst/>
              </a:rPr>
              <a:t>, e picco sia nell’età adolescenziale (dai 10 ai 19 anni) che tra i 40-49 anni</a:t>
            </a:r>
          </a:p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endParaRPr lang="it-IT" sz="800" dirty="0">
              <a:effectLst/>
            </a:endParaRPr>
          </a:p>
          <a:p>
            <a:pPr marL="285750" indent="-285750">
              <a:buClr>
                <a:srgbClr val="0C8BA1"/>
              </a:buClr>
              <a:buFont typeface="Arial" panose="020B0604020202020204" pitchFamily="34" charset="0"/>
              <a:buChar char="►"/>
            </a:pPr>
            <a:r>
              <a:rPr lang="it-IT" dirty="0">
                <a:effectLst/>
              </a:rPr>
              <a:t>Spesa stimata a circa </a:t>
            </a:r>
            <a:r>
              <a:rPr lang="it-IT" b="1" dirty="0">
                <a:solidFill>
                  <a:srgbClr val="0C8BA1"/>
                </a:solidFill>
                <a:effectLst/>
              </a:rPr>
              <a:t>2 miliardi € che </a:t>
            </a:r>
            <a:r>
              <a:rPr lang="it-IT" dirty="0">
                <a:effectLst/>
              </a:rPr>
              <a:t>incidono per l’1,7% sulla spesa sanitaria nazionale</a:t>
            </a:r>
            <a:endParaRPr lang="it-IT" sz="800" dirty="0">
              <a:effectLst/>
            </a:endParaRPr>
          </a:p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r>
              <a:rPr lang="it-IT" dirty="0">
                <a:effectLst/>
              </a:rPr>
              <a:t>Il numero di malati rari che hanno usufruito del </a:t>
            </a:r>
            <a:r>
              <a:rPr lang="it-IT" b="1" dirty="0">
                <a:solidFill>
                  <a:srgbClr val="0C8BA1"/>
                </a:solidFill>
                <a:effectLst/>
              </a:rPr>
              <a:t>fondo AIFA </a:t>
            </a:r>
            <a:r>
              <a:rPr lang="it-IT" dirty="0">
                <a:effectLst/>
              </a:rPr>
              <a:t>(L. 326/2003) è aumentato in maniera esponenziale passando dalle 20 persone del 2016 alle 1.361 del 2020</a:t>
            </a:r>
          </a:p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endParaRPr lang="it-IT" sz="800" dirty="0">
              <a:effectLst/>
            </a:endParaRPr>
          </a:p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r>
              <a:rPr lang="it-IT" dirty="0"/>
              <a:t>L</a:t>
            </a:r>
            <a:r>
              <a:rPr lang="it-IT" dirty="0">
                <a:effectLst/>
              </a:rPr>
              <a:t>a spesa per malato raro, in media, si avvicina a quella sostenuta per un cittadino con due malattie croniche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1576C20-34D4-436E-AD4F-49E9B10D7A74}"/>
              </a:ext>
            </a:extLst>
          </p:cNvPr>
          <p:cNvSpPr txBox="1"/>
          <p:nvPr/>
        </p:nvSpPr>
        <p:spPr>
          <a:xfrm>
            <a:off x="527725" y="3821415"/>
            <a:ext cx="111365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r>
              <a:rPr lang="it-IT" dirty="0"/>
              <a:t>Il </a:t>
            </a:r>
            <a:r>
              <a:rPr lang="it-IT" b="1" dirty="0">
                <a:solidFill>
                  <a:srgbClr val="0C8BA1"/>
                </a:solidFill>
              </a:rPr>
              <a:t>PNMR 2013-2016 </a:t>
            </a:r>
            <a:r>
              <a:rPr lang="it-IT" dirty="0"/>
              <a:t>si è dedicato al tema del Percorso Diagnostico Terapeutico Assistenziale, sia in termini di individuazione delle </a:t>
            </a:r>
            <a:r>
              <a:rPr lang="it-IT" b="1" dirty="0">
                <a:solidFill>
                  <a:srgbClr val="0C8BA1"/>
                </a:solidFill>
              </a:rPr>
              <a:t>azioni utili</a:t>
            </a:r>
            <a:r>
              <a:rPr lang="it-IT" dirty="0"/>
              <a:t> a ridurre i tempi diagnostici sia sviluppando percorsi assistenziali garantiti e declinati in relazione al profilo dei </a:t>
            </a:r>
            <a:r>
              <a:rPr lang="it-IT" b="1" dirty="0">
                <a:solidFill>
                  <a:srgbClr val="0C8BA1"/>
                </a:solidFill>
              </a:rPr>
              <a:t>bisogni del paziente</a:t>
            </a:r>
          </a:p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endParaRPr lang="it-IT" sz="800" dirty="0"/>
          </a:p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r>
              <a:rPr lang="it-IT" dirty="0">
                <a:effectLst/>
              </a:rPr>
              <a:t>Favorire una presa in carico </a:t>
            </a:r>
            <a:r>
              <a:rPr lang="it-IT" b="1" dirty="0">
                <a:solidFill>
                  <a:srgbClr val="0C8BA1"/>
                </a:solidFill>
              </a:rPr>
              <a:t>multidisciplinare</a:t>
            </a:r>
            <a:r>
              <a:rPr lang="it-IT" dirty="0">
                <a:effectLst/>
              </a:rPr>
              <a:t> e che organizzi al meglio le prestazioni necessarie a fornire un adeguato livello assistenziale alla persona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4A51AA6B-C417-4947-A1EC-255B039B6991}"/>
              </a:ext>
            </a:extLst>
          </p:cNvPr>
          <p:cNvSpPr txBox="1"/>
          <p:nvPr/>
        </p:nvSpPr>
        <p:spPr>
          <a:xfrm>
            <a:off x="527725" y="3298195"/>
            <a:ext cx="507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C8BA1"/>
                </a:solidFill>
              </a:rPr>
              <a:t>LE AZIONI DA INTRAPRENDERE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1A3DE751-0036-4A44-81F9-5D7DD35DD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51"/>
          <a:stretch/>
        </p:blipFill>
        <p:spPr>
          <a:xfrm>
            <a:off x="9120935" y="5300458"/>
            <a:ext cx="3071065" cy="142464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367D6A7-D1FD-4D50-9671-DB42FF3E3A23}"/>
              </a:ext>
            </a:extLst>
          </p:cNvPr>
          <p:cNvSpPr/>
          <p:nvPr/>
        </p:nvSpPr>
        <p:spPr>
          <a:xfrm>
            <a:off x="517997" y="5412615"/>
            <a:ext cx="8452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C8BA1"/>
              </a:buClr>
              <a:buFont typeface="Arial" panose="020B0604020202020204" pitchFamily="34" charset="0"/>
              <a:buChar char="►"/>
            </a:pPr>
            <a:r>
              <a:rPr lang="it-IT" dirty="0"/>
              <a:t>Le malattie rare sono frequentemente caratterizzate da coinvolgimento multiorgano, tra le 7000+ malattie rare attualmente conosciute oltre 1600 hanno un interessamento dell’apparato scheletrico (OMS). Da qui necessità di avere una rete che comprenda diverse specialità</a:t>
            </a:r>
          </a:p>
        </p:txBody>
      </p:sp>
    </p:spTree>
    <p:extLst>
      <p:ext uri="{BB962C8B-B14F-4D97-AF65-F5344CB8AC3E}">
        <p14:creationId xmlns:p14="http://schemas.microsoft.com/office/powerpoint/2010/main" val="111191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815AB4F-7472-48EC-BCE2-72150A732E2E}"/>
              </a:ext>
            </a:extLst>
          </p:cNvPr>
          <p:cNvSpPr txBox="1"/>
          <p:nvPr/>
        </p:nvSpPr>
        <p:spPr>
          <a:xfrm>
            <a:off x="542780" y="900902"/>
            <a:ext cx="1108810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 smtClean="0"/>
          </a:p>
          <a:p>
            <a:pPr marL="342900" indent="-34290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Decreto </a:t>
            </a:r>
            <a:r>
              <a:rPr lang="it-IT" sz="2400" dirty="0"/>
              <a:t>Giunta Regionale </a:t>
            </a:r>
            <a:r>
              <a:rPr lang="it-IT" sz="2400" dirty="0" err="1"/>
              <a:t>num</a:t>
            </a:r>
            <a:r>
              <a:rPr lang="it-IT" sz="2400" dirty="0"/>
              <a:t>. 1110 del 2009 nella rete </a:t>
            </a:r>
            <a:r>
              <a:rPr lang="it-IT" sz="2400" dirty="0" err="1"/>
              <a:t>hub&amp;spoke</a:t>
            </a:r>
            <a:r>
              <a:rPr lang="it-IT" sz="2400" dirty="0"/>
              <a:t> per le malattie rare </a:t>
            </a:r>
            <a:r>
              <a:rPr lang="it-IT" sz="2400" dirty="0" smtClean="0"/>
              <a:t>scheletriche</a:t>
            </a:r>
          </a:p>
          <a:p>
            <a:pPr marL="342900" indent="-342900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Prima in Italia opera sul territorio regionale secondo il modello americano definito Hub &amp; </a:t>
            </a:r>
            <a:r>
              <a:rPr lang="it-IT" sz="2400" dirty="0" err="1"/>
              <a:t>Spoke</a:t>
            </a:r>
            <a:r>
              <a:rPr lang="it-IT" sz="2400" dirty="0"/>
              <a:t>: collegando in rete  i centri di alta specialità (Hub) con gli ospedali del territorio (</a:t>
            </a:r>
            <a:r>
              <a:rPr lang="it-IT" sz="2400" dirty="0" err="1"/>
              <a:t>Spoke</a:t>
            </a:r>
            <a:r>
              <a:rPr lang="it-IT" sz="2400" dirty="0" smtClean="0"/>
              <a:t>)</a:t>
            </a:r>
          </a:p>
          <a:p>
            <a:pPr>
              <a:buClr>
                <a:srgbClr val="0C8BA1"/>
              </a:buClr>
            </a:pPr>
            <a:endParaRPr lang="it-IT" sz="1000" dirty="0"/>
          </a:p>
          <a:p>
            <a:pPr marL="342900" indent="-342900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Coordinata dall’IRCCS Istituto Ortopedico Rizzoli </a:t>
            </a:r>
            <a:r>
              <a:rPr lang="it-IT" sz="2400" dirty="0" smtClean="0"/>
              <a:t> e l’</a:t>
            </a:r>
            <a:r>
              <a:rPr lang="it-IT" sz="2400" dirty="0" err="1" smtClean="0"/>
              <a:t>Hub</a:t>
            </a:r>
            <a:r>
              <a:rPr lang="it-IT" sz="2400" dirty="0" smtClean="0"/>
              <a:t> è condiviso tra IOR, AOU </a:t>
            </a:r>
            <a:r>
              <a:rPr lang="it-IT" sz="2400" dirty="0" err="1" smtClean="0"/>
              <a:t>S.Orsola</a:t>
            </a:r>
            <a:r>
              <a:rPr lang="it-IT" sz="2400" dirty="0" smtClean="0"/>
              <a:t> e IRCCS Neuroscienze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6E6D996-9094-4352-9CB0-2874561812D3}"/>
              </a:ext>
            </a:extLst>
          </p:cNvPr>
          <p:cNvSpPr txBox="1"/>
          <p:nvPr/>
        </p:nvSpPr>
        <p:spPr>
          <a:xfrm>
            <a:off x="475526" y="317967"/>
            <a:ext cx="112773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C8BA1"/>
                </a:solidFill>
              </a:rPr>
              <a:t>La </a:t>
            </a:r>
            <a:r>
              <a:rPr lang="en-US" sz="3200" b="1" i="1" dirty="0" smtClean="0">
                <a:solidFill>
                  <a:srgbClr val="0C8BA1"/>
                </a:solidFill>
              </a:rPr>
              <a:t>Rete </a:t>
            </a:r>
            <a:r>
              <a:rPr lang="en-US" sz="3200" b="1" i="1" dirty="0" err="1">
                <a:solidFill>
                  <a:srgbClr val="0C8BA1"/>
                </a:solidFill>
              </a:rPr>
              <a:t>R</a:t>
            </a:r>
            <a:r>
              <a:rPr lang="en-US" sz="3200" b="1" i="1" dirty="0" err="1" smtClean="0">
                <a:solidFill>
                  <a:srgbClr val="0C8BA1"/>
                </a:solidFill>
              </a:rPr>
              <a:t>egionale</a:t>
            </a:r>
            <a:r>
              <a:rPr lang="en-US" sz="3200" b="1" i="1" dirty="0" smtClean="0">
                <a:solidFill>
                  <a:srgbClr val="0C8BA1"/>
                </a:solidFill>
              </a:rPr>
              <a:t> </a:t>
            </a:r>
            <a:r>
              <a:rPr lang="en-US" sz="3200" b="1" i="1" dirty="0">
                <a:solidFill>
                  <a:srgbClr val="0C8BA1"/>
                </a:solidFill>
              </a:rPr>
              <a:t>H</a:t>
            </a:r>
            <a:r>
              <a:rPr lang="en-US" sz="3200" b="1" i="1" dirty="0" smtClean="0">
                <a:solidFill>
                  <a:srgbClr val="0C8BA1"/>
                </a:solidFill>
              </a:rPr>
              <a:t>ub </a:t>
            </a:r>
            <a:r>
              <a:rPr lang="en-US" sz="3200" b="1" i="1" dirty="0">
                <a:solidFill>
                  <a:srgbClr val="0C8BA1"/>
                </a:solidFill>
              </a:rPr>
              <a:t>&amp; </a:t>
            </a:r>
            <a:r>
              <a:rPr lang="en-US" sz="3200" b="1" i="1" dirty="0" smtClean="0">
                <a:solidFill>
                  <a:srgbClr val="0C8BA1"/>
                </a:solidFill>
              </a:rPr>
              <a:t>Spoke </a:t>
            </a:r>
            <a:r>
              <a:rPr lang="en-US" sz="3200" b="1" i="1" dirty="0">
                <a:solidFill>
                  <a:srgbClr val="0C8BA1"/>
                </a:solidFill>
              </a:rPr>
              <a:t>per le </a:t>
            </a:r>
            <a:r>
              <a:rPr lang="en-US" sz="3200" b="1" i="1" dirty="0" err="1">
                <a:solidFill>
                  <a:srgbClr val="0C8BA1"/>
                </a:solidFill>
              </a:rPr>
              <a:t>M</a:t>
            </a:r>
            <a:r>
              <a:rPr lang="en-US" sz="3200" b="1" i="1" dirty="0" err="1" smtClean="0">
                <a:solidFill>
                  <a:srgbClr val="0C8BA1"/>
                </a:solidFill>
              </a:rPr>
              <a:t>alattie</a:t>
            </a:r>
            <a:r>
              <a:rPr lang="en-US" sz="3200" b="1" i="1" dirty="0" smtClean="0">
                <a:solidFill>
                  <a:srgbClr val="0C8BA1"/>
                </a:solidFill>
              </a:rPr>
              <a:t> </a:t>
            </a:r>
            <a:r>
              <a:rPr lang="en-US" sz="3200" b="1" i="1" dirty="0">
                <a:solidFill>
                  <a:srgbClr val="0C8BA1"/>
                </a:solidFill>
              </a:rPr>
              <a:t>R</a:t>
            </a:r>
            <a:r>
              <a:rPr lang="en-US" sz="3200" b="1" i="1" dirty="0" smtClean="0">
                <a:solidFill>
                  <a:srgbClr val="0C8BA1"/>
                </a:solidFill>
              </a:rPr>
              <a:t>are </a:t>
            </a:r>
            <a:r>
              <a:rPr lang="en-US" sz="3200" b="1" i="1" dirty="0" err="1">
                <a:solidFill>
                  <a:srgbClr val="0C8BA1"/>
                </a:solidFill>
              </a:rPr>
              <a:t>S</a:t>
            </a:r>
            <a:r>
              <a:rPr lang="en-US" sz="3200" b="1" i="1" dirty="0" err="1" smtClean="0">
                <a:solidFill>
                  <a:srgbClr val="0C8BA1"/>
                </a:solidFill>
              </a:rPr>
              <a:t>cheletriche</a:t>
            </a:r>
            <a:endParaRPr lang="en-US" sz="3200" b="1" i="1" dirty="0">
              <a:solidFill>
                <a:srgbClr val="0C8BA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68B2319-F32A-4E5B-A566-724C625FE9AA}"/>
              </a:ext>
            </a:extLst>
          </p:cNvPr>
          <p:cNvSpPr txBox="1"/>
          <p:nvPr/>
        </p:nvSpPr>
        <p:spPr>
          <a:xfrm>
            <a:off x="2758216" y="4550103"/>
            <a:ext cx="878374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C8BA1"/>
              </a:buClr>
              <a:buFont typeface="Courier New"/>
              <a:buChar char="o"/>
            </a:pPr>
            <a:r>
              <a:rPr lang="it-IT" sz="2400" dirty="0"/>
              <a:t>La Pediatria </a:t>
            </a:r>
            <a:r>
              <a:rPr lang="it-IT" sz="2400" dirty="0" err="1"/>
              <a:t>S.Orsola</a:t>
            </a:r>
            <a:r>
              <a:rPr lang="it-IT" sz="2400" dirty="0"/>
              <a:t> invia circa 150 pazienti/anno all’Ambulatorio della SC Malattie Rare Scheletriche IOR</a:t>
            </a:r>
          </a:p>
          <a:p>
            <a:pPr marL="342900" indent="-342900">
              <a:buClr>
                <a:srgbClr val="0C8BA1"/>
              </a:buClr>
              <a:buFont typeface="Courier New"/>
              <a:buChar char="o"/>
            </a:pPr>
            <a:endParaRPr lang="it-IT" sz="1000" dirty="0"/>
          </a:p>
          <a:p>
            <a:pPr marL="342900" indent="-342900">
              <a:buClr>
                <a:srgbClr val="0C8BA1"/>
              </a:buClr>
              <a:buFont typeface="Courier New"/>
              <a:buChar char="o"/>
            </a:pPr>
            <a:r>
              <a:rPr lang="it-IT" sz="2400" dirty="0"/>
              <a:t>La SC Malattie Rare Scheletriche dello IOR invia circa 10 pazienti/anno alla Pediatria </a:t>
            </a:r>
            <a:r>
              <a:rPr lang="it-IT" sz="2400" dirty="0" err="1"/>
              <a:t>S.Orsola</a:t>
            </a:r>
            <a:endParaRPr lang="it-IT" sz="2400" dirty="0"/>
          </a:p>
        </p:txBody>
      </p:sp>
      <p:sp>
        <p:nvSpPr>
          <p:cNvPr id="10" name="Freccia angolare in su 9">
            <a:extLst>
              <a:ext uri="{FF2B5EF4-FFF2-40B4-BE49-F238E27FC236}">
                <a16:creationId xmlns:a16="http://schemas.microsoft.com/office/drawing/2014/main" xmlns="" id="{9513ACF5-1FE1-4E66-8B05-5B49AC030784}"/>
              </a:ext>
            </a:extLst>
          </p:cNvPr>
          <p:cNvSpPr/>
          <p:nvPr/>
        </p:nvSpPr>
        <p:spPr>
          <a:xfrm rot="5400000">
            <a:off x="1691182" y="4543994"/>
            <a:ext cx="963038" cy="1011676"/>
          </a:xfrm>
          <a:prstGeom prst="bentUpArrow">
            <a:avLst/>
          </a:prstGeom>
          <a:solidFill>
            <a:srgbClr val="0C8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C8BA1"/>
                </a:solidFill>
              </a:ln>
              <a:solidFill>
                <a:srgbClr val="0C8B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96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AE69A64-BFD8-4729-9E26-9245B251ED36}"/>
              </a:ext>
            </a:extLst>
          </p:cNvPr>
          <p:cNvSpPr txBox="1"/>
          <p:nvPr/>
        </p:nvSpPr>
        <p:spPr>
          <a:xfrm>
            <a:off x="304262" y="104398"/>
            <a:ext cx="22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C8BA1"/>
                </a:solidFill>
              </a:rPr>
              <a:t>PROPOSTA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6A15FC6-467C-4BF9-A129-1A95A316A3A4}"/>
              </a:ext>
            </a:extLst>
          </p:cNvPr>
          <p:cNvSpPr txBox="1"/>
          <p:nvPr/>
        </p:nvSpPr>
        <p:spPr>
          <a:xfrm>
            <a:off x="264053" y="2401657"/>
            <a:ext cx="117189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200" dirty="0"/>
              <a:t>Definizione di un </a:t>
            </a:r>
            <a:r>
              <a:rPr lang="it-IT" sz="3200" b="1" dirty="0">
                <a:solidFill>
                  <a:srgbClr val="0C8BA1"/>
                </a:solidFill>
              </a:rPr>
              <a:t>tavolo</a:t>
            </a:r>
            <a:r>
              <a:rPr lang="it-IT" sz="3200" dirty="0"/>
              <a:t> per sviluppare una rete inter-aziendale metropolitana volta a garantire </a:t>
            </a:r>
            <a:r>
              <a:rPr lang="it-IT" sz="3200" b="1" dirty="0">
                <a:solidFill>
                  <a:srgbClr val="0C8BA1"/>
                </a:solidFill>
              </a:rPr>
              <a:t>alti livelli assistenziali </a:t>
            </a:r>
            <a:r>
              <a:rPr lang="it-IT" sz="3200" dirty="0"/>
              <a:t>tramite una presa in carico </a:t>
            </a:r>
            <a:r>
              <a:rPr lang="it-IT" sz="3200" b="1" dirty="0">
                <a:solidFill>
                  <a:srgbClr val="0C8BA1"/>
                </a:solidFill>
              </a:rPr>
              <a:t>multi-specialistica </a:t>
            </a:r>
            <a:r>
              <a:rPr lang="it-IT" sz="3200" dirty="0"/>
              <a:t>delle persone affette da patologie rare multi-sistemiche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2406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AE69A64-BFD8-4729-9E26-9245B251ED36}"/>
              </a:ext>
            </a:extLst>
          </p:cNvPr>
          <p:cNvSpPr txBox="1"/>
          <p:nvPr/>
        </p:nvSpPr>
        <p:spPr>
          <a:xfrm>
            <a:off x="494023" y="133596"/>
            <a:ext cx="22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C8BA1"/>
                </a:solidFill>
              </a:rPr>
              <a:t>PROPOSTA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0E40191-91A2-41BD-9275-AEA919F96275}"/>
              </a:ext>
            </a:extLst>
          </p:cNvPr>
          <p:cNvSpPr txBox="1"/>
          <p:nvPr/>
        </p:nvSpPr>
        <p:spPr>
          <a:xfrm>
            <a:off x="468752" y="1629053"/>
            <a:ext cx="1134008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 smtClean="0"/>
              <a:t>Effettuare </a:t>
            </a:r>
            <a:r>
              <a:rPr lang="it-IT" sz="2800" dirty="0"/>
              <a:t>un’efficace presa in carico dei pazienti affetti da malattie </a:t>
            </a:r>
            <a:r>
              <a:rPr lang="it-IT" sz="2800" dirty="0" smtClean="0"/>
              <a:t>rare;</a:t>
            </a: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 smtClean="0"/>
          </a:p>
          <a:p>
            <a:pPr marL="342900" lvl="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 smtClean="0"/>
              <a:t>Coordinare </a:t>
            </a:r>
            <a:r>
              <a:rPr lang="it-IT" sz="2800" dirty="0"/>
              <a:t>le attività delle varie aziende onde favorire l’interazione ed evitare inutili sovrapposizioni/duplicazioni nei servizi offerti ai </a:t>
            </a:r>
            <a:r>
              <a:rPr lang="it-IT" sz="2800" dirty="0" smtClean="0"/>
              <a:t>pazienti;</a:t>
            </a:r>
          </a:p>
          <a:p>
            <a:pPr marL="342900" lvl="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 smtClean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 smtClean="0"/>
              <a:t>Favorire l’interazione </a:t>
            </a:r>
            <a:r>
              <a:rPr lang="it-IT" sz="2800" dirty="0"/>
              <a:t>tra i centri e la componente epidemiologica di raccolta dei dati e gestione del registro delle malattie rare (indispensabile per la base di valutazione numerica e di efficacia</a:t>
            </a:r>
            <a:r>
              <a:rPr lang="it-IT" sz="2800" dirty="0" smtClean="0"/>
              <a:t>)</a:t>
            </a:r>
            <a:r>
              <a:rPr lang="it-IT" sz="2800" dirty="0"/>
              <a:t>;</a:t>
            </a:r>
            <a:endParaRPr lang="it-IT" sz="2800" dirty="0" smtClean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/>
              <a:t>F</a:t>
            </a:r>
            <a:r>
              <a:rPr lang="it-IT" sz="2800" dirty="0" smtClean="0"/>
              <a:t>ornire </a:t>
            </a:r>
            <a:r>
              <a:rPr lang="it-IT" sz="2800" dirty="0"/>
              <a:t>un supporto al governo della riorganizzazione prevista dal decreto </a:t>
            </a:r>
            <a:r>
              <a:rPr lang="it-IT" sz="2800" dirty="0" smtClean="0"/>
              <a:t>LEA e per l’applicazione a livello metropolitano del “Testo Unico sulle Malattie Rare” e del “Piano Nazionale Malattie Rare”.</a:t>
            </a:r>
            <a:endParaRPr lang="it-IT" sz="28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134A6199-5CF9-43DE-8BBC-1DFC128F4C74}"/>
              </a:ext>
            </a:extLst>
          </p:cNvPr>
          <p:cNvSpPr txBox="1"/>
          <p:nvPr/>
        </p:nvSpPr>
        <p:spPr>
          <a:xfrm>
            <a:off x="4788820" y="817418"/>
            <a:ext cx="2522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C8BA1"/>
                </a:solidFill>
              </a:rPr>
              <a:t>Scopi</a:t>
            </a:r>
            <a:r>
              <a:rPr lang="en-US" sz="2800" b="1" i="1" dirty="0" smtClean="0">
                <a:solidFill>
                  <a:srgbClr val="0C8BA1"/>
                </a:solidFill>
              </a:rPr>
              <a:t> </a:t>
            </a:r>
            <a:r>
              <a:rPr lang="en-US" sz="2800" b="1" i="1" dirty="0" err="1" smtClean="0">
                <a:solidFill>
                  <a:srgbClr val="0C8BA1"/>
                </a:solidFill>
              </a:rPr>
              <a:t>principali</a:t>
            </a:r>
            <a:endParaRPr lang="en-US" sz="2800" b="1" i="1" dirty="0">
              <a:solidFill>
                <a:srgbClr val="0C8B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0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AE69A64-BFD8-4729-9E26-9245B251ED36}"/>
              </a:ext>
            </a:extLst>
          </p:cNvPr>
          <p:cNvSpPr txBox="1"/>
          <p:nvPr/>
        </p:nvSpPr>
        <p:spPr>
          <a:xfrm>
            <a:off x="121805" y="32696"/>
            <a:ext cx="22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C8BA1"/>
                </a:solidFill>
              </a:rPr>
              <a:t>PROPOSTA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0E40191-91A2-41BD-9275-AEA919F96275}"/>
              </a:ext>
            </a:extLst>
          </p:cNvPr>
          <p:cNvSpPr txBox="1"/>
          <p:nvPr/>
        </p:nvSpPr>
        <p:spPr>
          <a:xfrm>
            <a:off x="469900" y="1225734"/>
            <a:ext cx="11074400" cy="526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 smtClean="0"/>
              <a:t>Analisi dello stato di fatto/Identificazione delle specifiche competenze che necessitano di essere integrate </a:t>
            </a: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 smtClean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 smtClean="0"/>
              <a:t>Identificazione </a:t>
            </a:r>
            <a:r>
              <a:rPr lang="it-IT" sz="2600" dirty="0"/>
              <a:t>dei professionisti coinvolti nella rete per le specifiche </a:t>
            </a:r>
            <a:r>
              <a:rPr lang="it-IT" sz="2600" dirty="0" smtClean="0"/>
              <a:t>competenze;</a:t>
            </a:r>
            <a:endParaRPr lang="it-IT" sz="26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/>
              <a:t>Accessi dedicati negli ambulatori </a:t>
            </a:r>
            <a:r>
              <a:rPr lang="it-IT" sz="2600" dirty="0" smtClean="0"/>
              <a:t>specialistici;</a:t>
            </a:r>
            <a:endParaRPr lang="it-IT" sz="2600" dirty="0"/>
          </a:p>
          <a:p>
            <a:pPr algn="just">
              <a:buClr>
                <a:srgbClr val="0C8BA1"/>
              </a:buClr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/>
              <a:t>Strumenti per </a:t>
            </a:r>
            <a:r>
              <a:rPr lang="it-IT" sz="2600" dirty="0" smtClean="0"/>
              <a:t>favorire </a:t>
            </a:r>
            <a:r>
              <a:rPr lang="it-IT" sz="2600" dirty="0"/>
              <a:t>sorveglianza epidemiologica del R</a:t>
            </a:r>
            <a:r>
              <a:rPr lang="it-IT" sz="2600" dirty="0" smtClean="0"/>
              <a:t>egistro Regione </a:t>
            </a:r>
            <a:r>
              <a:rPr lang="it-IT" sz="2600" dirty="0"/>
              <a:t>E-</a:t>
            </a:r>
            <a:r>
              <a:rPr lang="it-IT" sz="2600" dirty="0" smtClean="0"/>
              <a:t>R;</a:t>
            </a:r>
            <a:endParaRPr lang="it-IT" sz="26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/>
              <a:t>Discussione congiunta su diagnosi e terapia dei casi complessi e/o multi-organo grazie anche al supporto di strumenti messi a disposizione dall’Unione Europea (Clinical </a:t>
            </a:r>
            <a:r>
              <a:rPr lang="it-IT" sz="2600" dirty="0" err="1"/>
              <a:t>Patients</a:t>
            </a:r>
            <a:r>
              <a:rPr lang="it-IT" sz="2600" dirty="0"/>
              <a:t> Management System – CPMS</a:t>
            </a:r>
            <a:r>
              <a:rPr lang="it-IT" sz="2600" dirty="0" smtClean="0"/>
              <a:t>);</a:t>
            </a:r>
            <a:endParaRPr lang="it-IT" sz="26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/>
              <a:t>Individuazione e semplificazione delle procedure per l’organizzazione di ricerca congiunte tra i centri partecipanti alla rete inter-</a:t>
            </a:r>
            <a:r>
              <a:rPr lang="it-IT" sz="2600" dirty="0" smtClean="0"/>
              <a:t>aziendale.</a:t>
            </a:r>
            <a:endParaRPr lang="it-IT" sz="2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134A6199-5CF9-43DE-8BBC-1DFC128F4C74}"/>
              </a:ext>
            </a:extLst>
          </p:cNvPr>
          <p:cNvSpPr txBox="1"/>
          <p:nvPr/>
        </p:nvSpPr>
        <p:spPr>
          <a:xfrm>
            <a:off x="3226955" y="433301"/>
            <a:ext cx="559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0C8BA1"/>
                </a:solidFill>
              </a:rPr>
              <a:t>Alcuni</a:t>
            </a:r>
            <a:r>
              <a:rPr lang="en-US" sz="2800" i="1" dirty="0" smtClean="0">
                <a:solidFill>
                  <a:srgbClr val="0C8BA1"/>
                </a:solidFill>
              </a:rPr>
              <a:t> </a:t>
            </a:r>
            <a:r>
              <a:rPr lang="en-US" sz="2800" i="1" dirty="0" err="1">
                <a:solidFill>
                  <a:srgbClr val="0C8BA1"/>
                </a:solidFill>
              </a:rPr>
              <a:t>punti</a:t>
            </a:r>
            <a:r>
              <a:rPr lang="en-US" sz="2800" i="1" dirty="0">
                <a:solidFill>
                  <a:srgbClr val="0C8BA1"/>
                </a:solidFill>
              </a:rPr>
              <a:t> di </a:t>
            </a:r>
            <a:r>
              <a:rPr lang="en-US" sz="2800" i="1" dirty="0" err="1">
                <a:solidFill>
                  <a:srgbClr val="0C8BA1"/>
                </a:solidFill>
              </a:rPr>
              <a:t>discussione</a:t>
            </a:r>
            <a:r>
              <a:rPr lang="en-US" sz="2800" i="1" dirty="0">
                <a:solidFill>
                  <a:srgbClr val="0C8BA1"/>
                </a:solidFill>
              </a:rPr>
              <a:t> del </a:t>
            </a:r>
            <a:r>
              <a:rPr lang="en-US" sz="2800" i="1" dirty="0" err="1">
                <a:solidFill>
                  <a:srgbClr val="0C8BA1"/>
                </a:solidFill>
              </a:rPr>
              <a:t>tavolo</a:t>
            </a:r>
            <a:endParaRPr lang="en-US" sz="2800" i="1" dirty="0">
              <a:solidFill>
                <a:srgbClr val="0C8B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6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rcRect l="6366" r="6366"/>
          <a:stretch>
            <a:fillRect/>
          </a:stretch>
        </p:blipFill>
        <p:spPr>
          <a:xfrm>
            <a:off x="8851901" y="-40184"/>
            <a:ext cx="2247899" cy="930177"/>
          </a:xfr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BA2C1FC3-FB69-40E1-8054-732660CEA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7" y="69219"/>
            <a:ext cx="3274166" cy="624805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7277B7E3-6308-4311-BB41-A1D1C8F44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6" y="989968"/>
            <a:ext cx="2775034" cy="769441"/>
          </a:xfrm>
          <a:prstGeom prst="rect">
            <a:avLst/>
          </a:prstGeom>
        </p:spPr>
      </p:pic>
      <p:pic>
        <p:nvPicPr>
          <p:cNvPr id="7" name="Immagine 6" descr="ERN-RND-hea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985738"/>
            <a:ext cx="4013200" cy="63542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17500" y="2121108"/>
            <a:ext cx="114427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Analisi dello stato di fatto/Identificazione delle specifiche competenze che necessitano di essere integrate </a:t>
            </a:r>
            <a:endParaRPr lang="it-IT" sz="2400" dirty="0" smtClean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Identificazione </a:t>
            </a:r>
            <a:r>
              <a:rPr lang="it-IT" sz="2400" dirty="0"/>
              <a:t>dei professionisti coinvolti nella rete per le specifiche competenze;</a:t>
            </a: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/>
              <a:t>Accessi dedicati negli ambulatori specialistici;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33400" y="4303068"/>
            <a:ext cx="10934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C8BA1"/>
                </a:solidFill>
              </a:rPr>
              <a:t>Definizione</a:t>
            </a:r>
            <a:r>
              <a:rPr lang="en-US" sz="2800" b="1" i="1" dirty="0" smtClean="0">
                <a:solidFill>
                  <a:srgbClr val="0C8BA1"/>
                </a:solidFill>
              </a:rPr>
              <a:t> di un </a:t>
            </a:r>
            <a:r>
              <a:rPr lang="en-US" sz="2800" b="1" i="1" dirty="0" err="1" smtClean="0">
                <a:solidFill>
                  <a:srgbClr val="0C8BA1"/>
                </a:solidFill>
              </a:rPr>
              <a:t>percorso</a:t>
            </a:r>
            <a:r>
              <a:rPr lang="en-US" sz="2800" b="1" i="1" dirty="0" smtClean="0">
                <a:solidFill>
                  <a:srgbClr val="0C8BA1"/>
                </a:solidFill>
              </a:rPr>
              <a:t> per:</a:t>
            </a:r>
          </a:p>
          <a:p>
            <a:endParaRPr lang="en-US" sz="1000" b="1" i="1" dirty="0">
              <a:solidFill>
                <a:srgbClr val="0C8BA1"/>
              </a:solidFill>
            </a:endParaRPr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en-US" sz="2400" dirty="0" smtClean="0"/>
              <a:t>V</a:t>
            </a:r>
            <a:r>
              <a:rPr lang="it-IT" sz="2400" dirty="0" err="1" smtClean="0"/>
              <a:t>isite</a:t>
            </a:r>
            <a:r>
              <a:rPr lang="it-IT" sz="2400" dirty="0" smtClean="0"/>
              <a:t> neurologiche per pazienti con Malattie Rare Scheletriche nell’ambulatorio di Malattie </a:t>
            </a:r>
            <a:r>
              <a:rPr lang="it-IT" sz="2400" dirty="0"/>
              <a:t>R</a:t>
            </a:r>
            <a:r>
              <a:rPr lang="it-IT" sz="2400" dirty="0" smtClean="0"/>
              <a:t>are </a:t>
            </a:r>
            <a:r>
              <a:rPr lang="it-IT" sz="2400" dirty="0"/>
              <a:t>N</a:t>
            </a:r>
            <a:r>
              <a:rPr lang="it-IT" sz="2400" dirty="0" smtClean="0"/>
              <a:t>eurologiche (prof. Liguori) ;</a:t>
            </a:r>
            <a:endParaRPr lang="it-IT" sz="24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342900" indent="-3429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400" dirty="0" smtClean="0"/>
              <a:t>Ambulatorio mensile per problemi neurologici in pazienti </a:t>
            </a:r>
            <a:r>
              <a:rPr lang="it-IT" sz="2400" dirty="0" err="1" smtClean="0"/>
              <a:t>Ehlers</a:t>
            </a:r>
            <a:r>
              <a:rPr lang="it-IT" sz="2400" dirty="0" err="1"/>
              <a:t>-</a:t>
            </a:r>
            <a:r>
              <a:rPr lang="it-IT" sz="2400" dirty="0" err="1" smtClean="0"/>
              <a:t>Danlos</a:t>
            </a:r>
            <a:r>
              <a:rPr lang="it-IT" sz="2400" dirty="0" smtClean="0"/>
              <a:t> (</a:t>
            </a:r>
            <a:r>
              <a:rPr lang="it-IT" sz="2400" dirty="0"/>
              <a:t>dott. </a:t>
            </a:r>
            <a:r>
              <a:rPr lang="it-IT" sz="2400" dirty="0" err="1" smtClean="0"/>
              <a:t>Donadio</a:t>
            </a:r>
            <a:r>
              <a:rPr lang="it-IT" sz="2400" dirty="0" smtClean="0"/>
              <a:t>);</a:t>
            </a:r>
            <a:endParaRPr lang="it-IT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64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AE69A64-BFD8-4729-9E26-9245B251ED36}"/>
              </a:ext>
            </a:extLst>
          </p:cNvPr>
          <p:cNvSpPr txBox="1"/>
          <p:nvPr/>
        </p:nvSpPr>
        <p:spPr>
          <a:xfrm>
            <a:off x="204662" y="79494"/>
            <a:ext cx="2286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C8BA1"/>
                </a:solidFill>
              </a:rPr>
              <a:t>PROPOSTA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0E40191-91A2-41BD-9275-AEA919F96275}"/>
              </a:ext>
            </a:extLst>
          </p:cNvPr>
          <p:cNvSpPr txBox="1"/>
          <p:nvPr/>
        </p:nvSpPr>
        <p:spPr>
          <a:xfrm>
            <a:off x="584201" y="821357"/>
            <a:ext cx="10871200" cy="5816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 err="1"/>
              <a:t>Ethical</a:t>
            </a:r>
            <a:r>
              <a:rPr lang="it-IT" sz="2600" dirty="0"/>
              <a:t> Legal and Social </a:t>
            </a:r>
            <a:r>
              <a:rPr lang="it-IT" sz="2600" dirty="0" err="1"/>
              <a:t>Issues</a:t>
            </a:r>
            <a:r>
              <a:rPr lang="it-IT" sz="2600" dirty="0"/>
              <a:t> e problematiche legate </a:t>
            </a:r>
            <a:r>
              <a:rPr lang="it-IT" sz="2600" dirty="0" smtClean="0"/>
              <a:t>a</a:t>
            </a:r>
            <a:r>
              <a:rPr lang="it-IT" sz="2600" dirty="0"/>
              <a:t> </a:t>
            </a:r>
            <a:r>
              <a:rPr lang="it-IT" sz="2600" dirty="0" smtClean="0"/>
              <a:t>consenso </a:t>
            </a:r>
            <a:r>
              <a:rPr lang="it-IT" sz="2600" dirty="0"/>
              <a:t>informato </a:t>
            </a:r>
          </a:p>
          <a:p>
            <a:pPr marL="914400" lvl="1" indent="-457200" algn="just">
              <a:buClr>
                <a:srgbClr val="0C8BA1"/>
              </a:buClr>
              <a:buFont typeface="Courier New"/>
              <a:buChar char="o"/>
            </a:pPr>
            <a:endParaRPr lang="it-IT" sz="1000" dirty="0"/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/>
              <a:t>IT e problematiche legate al General Data </a:t>
            </a:r>
            <a:r>
              <a:rPr lang="it-IT" sz="2600" dirty="0" err="1"/>
              <a:t>Protection</a:t>
            </a:r>
            <a:r>
              <a:rPr lang="it-IT" sz="2600" dirty="0"/>
              <a:t> </a:t>
            </a:r>
            <a:r>
              <a:rPr lang="it-IT" sz="2600" dirty="0" err="1"/>
              <a:t>Regulation</a:t>
            </a:r>
            <a:r>
              <a:rPr lang="it-IT" sz="2600" dirty="0"/>
              <a:t> </a:t>
            </a:r>
            <a:r>
              <a:rPr lang="it-IT" sz="2600" dirty="0" smtClean="0"/>
              <a:t>per lo scambio di dati sui pazienti;</a:t>
            </a:r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 smtClean="0"/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 smtClean="0"/>
              <a:t>Facilitare un </a:t>
            </a:r>
            <a:r>
              <a:rPr lang="it-IT" sz="2600" dirty="0"/>
              <a:t>rapporto persistente con le associazioni dei pazienti (nel rispetto dei differenti ruoli</a:t>
            </a:r>
            <a:r>
              <a:rPr lang="it-IT" sz="2600" dirty="0" smtClean="0"/>
              <a:t>); </a:t>
            </a:r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 smtClean="0"/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 smtClean="0"/>
              <a:t>Servizi </a:t>
            </a:r>
            <a:r>
              <a:rPr lang="it-IT" sz="2600" dirty="0"/>
              <a:t>di supporto a pazienti e </a:t>
            </a:r>
            <a:r>
              <a:rPr lang="it-IT" sz="2600" dirty="0" smtClean="0"/>
              <a:t>familiari;</a:t>
            </a:r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/>
              <a:t>Definizione di attività di formazione e aggiornamento </a:t>
            </a:r>
            <a:r>
              <a:rPr lang="it-IT" sz="2600" dirty="0" smtClean="0"/>
              <a:t>comuni;</a:t>
            </a:r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 smtClean="0"/>
              <a:t>Facilitare la </a:t>
            </a:r>
            <a:r>
              <a:rPr lang="it-IT" sz="2600" dirty="0"/>
              <a:t>partecipazione a reti di malattia </a:t>
            </a:r>
            <a:r>
              <a:rPr lang="it-IT" sz="2600" dirty="0" smtClean="0"/>
              <a:t>regionali, nazionali </a:t>
            </a:r>
            <a:r>
              <a:rPr lang="it-IT" sz="2600" dirty="0"/>
              <a:t>ed </a:t>
            </a:r>
            <a:r>
              <a:rPr lang="it-IT" sz="2600" dirty="0" smtClean="0"/>
              <a:t>internazionali;</a:t>
            </a:r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endParaRPr lang="it-IT" sz="1000" dirty="0" smtClean="0"/>
          </a:p>
          <a:p>
            <a:pPr marL="457200" lvl="0" indent="-457200" algn="just">
              <a:buClr>
                <a:srgbClr val="0C8BA1"/>
              </a:buClr>
              <a:buFont typeface="Wingdings" charset="2"/>
              <a:buChar char="Ø"/>
            </a:pPr>
            <a:r>
              <a:rPr lang="it-IT" sz="2600" dirty="0" smtClean="0"/>
              <a:t>Facilitare l’accesso </a:t>
            </a:r>
            <a:r>
              <a:rPr lang="it-IT" sz="2600" dirty="0"/>
              <a:t>a servizi che favoriscano l’attività scientifica e di ricerca (infrastrutture europee di ricerca e fondi dedicati da DG </a:t>
            </a:r>
            <a:r>
              <a:rPr lang="it-IT" sz="2600" dirty="0" err="1"/>
              <a:t>Research</a:t>
            </a:r>
            <a:r>
              <a:rPr lang="it-IT" sz="2600" dirty="0"/>
              <a:t> e DG </a:t>
            </a:r>
            <a:r>
              <a:rPr lang="it-IT" sz="2600" dirty="0" err="1"/>
              <a:t>Santè</a:t>
            </a:r>
            <a:r>
              <a:rPr lang="it-IT" sz="2600" dirty="0" smtClean="0"/>
              <a:t>).</a:t>
            </a:r>
            <a:endParaRPr lang="it-IT" sz="2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134A6199-5CF9-43DE-8BBC-1DFC128F4C74}"/>
              </a:ext>
            </a:extLst>
          </p:cNvPr>
          <p:cNvSpPr txBox="1"/>
          <p:nvPr/>
        </p:nvSpPr>
        <p:spPr>
          <a:xfrm>
            <a:off x="2978812" y="144137"/>
            <a:ext cx="559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0C8BA1"/>
                </a:solidFill>
              </a:rPr>
              <a:t>Alcuni</a:t>
            </a:r>
            <a:r>
              <a:rPr lang="en-US" sz="2800" i="1" dirty="0" smtClean="0">
                <a:solidFill>
                  <a:srgbClr val="0C8BA1"/>
                </a:solidFill>
              </a:rPr>
              <a:t> </a:t>
            </a:r>
            <a:r>
              <a:rPr lang="en-US" sz="2800" i="1" dirty="0" err="1" smtClean="0">
                <a:solidFill>
                  <a:srgbClr val="0C8BA1"/>
                </a:solidFill>
              </a:rPr>
              <a:t>punti</a:t>
            </a:r>
            <a:r>
              <a:rPr lang="en-US" sz="2800" i="1" dirty="0" smtClean="0">
                <a:solidFill>
                  <a:srgbClr val="0C8BA1"/>
                </a:solidFill>
              </a:rPr>
              <a:t> di </a:t>
            </a:r>
            <a:r>
              <a:rPr lang="en-US" sz="2800" i="1" dirty="0" err="1" smtClean="0">
                <a:solidFill>
                  <a:srgbClr val="0C8BA1"/>
                </a:solidFill>
              </a:rPr>
              <a:t>discussione</a:t>
            </a:r>
            <a:r>
              <a:rPr lang="en-US" sz="2800" i="1" dirty="0" smtClean="0">
                <a:solidFill>
                  <a:srgbClr val="0C8BA1"/>
                </a:solidFill>
              </a:rPr>
              <a:t> del </a:t>
            </a:r>
            <a:r>
              <a:rPr lang="en-US" sz="2800" i="1" dirty="0" err="1" smtClean="0">
                <a:solidFill>
                  <a:srgbClr val="0C8BA1"/>
                </a:solidFill>
              </a:rPr>
              <a:t>tavolo</a:t>
            </a:r>
            <a:endParaRPr lang="en-US" sz="2800" i="1" dirty="0">
              <a:solidFill>
                <a:srgbClr val="0C8B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7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1AE69A64-BFD8-4729-9E26-9245B251ED36}"/>
              </a:ext>
            </a:extLst>
          </p:cNvPr>
          <p:cNvSpPr txBox="1"/>
          <p:nvPr/>
        </p:nvSpPr>
        <p:spPr>
          <a:xfrm>
            <a:off x="176523" y="120896"/>
            <a:ext cx="317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C8BA1"/>
                </a:solidFill>
              </a:rPr>
              <a:t>P</a:t>
            </a:r>
            <a:r>
              <a:rPr lang="en-US" sz="3600" b="1" dirty="0" err="1" smtClean="0">
                <a:solidFill>
                  <a:srgbClr val="0C8BA1"/>
                </a:solidFill>
              </a:rPr>
              <a:t>rossime</a:t>
            </a:r>
            <a:r>
              <a:rPr lang="en-US" sz="3600" b="1" dirty="0" smtClean="0">
                <a:solidFill>
                  <a:srgbClr val="0C8BA1"/>
                </a:solidFill>
              </a:rPr>
              <a:t> </a:t>
            </a:r>
            <a:r>
              <a:rPr lang="en-US" sz="3600" b="1" dirty="0" err="1" smtClean="0">
                <a:solidFill>
                  <a:srgbClr val="0C8BA1"/>
                </a:solidFill>
              </a:rPr>
              <a:t>azioni</a:t>
            </a:r>
            <a:endParaRPr lang="en-US" sz="3600" b="1" dirty="0">
              <a:solidFill>
                <a:srgbClr val="0C8BA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0E40191-91A2-41BD-9275-AEA919F96275}"/>
              </a:ext>
            </a:extLst>
          </p:cNvPr>
          <p:cNvSpPr txBox="1"/>
          <p:nvPr/>
        </p:nvSpPr>
        <p:spPr>
          <a:xfrm>
            <a:off x="331800" y="956638"/>
            <a:ext cx="11595631" cy="560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 smtClean="0"/>
              <a:t>Convocazione </a:t>
            </a:r>
            <a:r>
              <a:rPr lang="it-IT" sz="2800" dirty="0"/>
              <a:t>di un </a:t>
            </a:r>
            <a:r>
              <a:rPr lang="it-IT" sz="2800" dirty="0" smtClean="0"/>
              <a:t>tavolo di </a:t>
            </a:r>
            <a:r>
              <a:rPr lang="it-IT" sz="2800" dirty="0"/>
              <a:t>lavoro </a:t>
            </a:r>
            <a:r>
              <a:rPr lang="it-IT" sz="2800" dirty="0" smtClean="0"/>
              <a:t>tecnico che coinvolga i rappresentanti dei 3 IRCCS metropolitani e Istituzioni Metropolitane (</a:t>
            </a:r>
            <a:r>
              <a:rPr lang="it-IT" sz="2800" i="1" u="sng" dirty="0" smtClean="0"/>
              <a:t>tavolo della CTSSM</a:t>
            </a:r>
            <a:r>
              <a:rPr lang="it-IT" sz="2800" dirty="0" smtClean="0"/>
              <a:t>)</a:t>
            </a:r>
          </a:p>
          <a:p>
            <a:pPr marL="914400" lvl="1" indent="-457200">
              <a:buClr>
                <a:srgbClr val="0C8BA1"/>
              </a:buClr>
              <a:buFont typeface="Courier New"/>
              <a:buChar char="o"/>
            </a:pPr>
            <a:endParaRPr lang="it-IT" sz="800" dirty="0"/>
          </a:p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 smtClean="0"/>
              <a:t>Elaborazione </a:t>
            </a:r>
            <a:r>
              <a:rPr lang="it-IT" sz="2800" dirty="0"/>
              <a:t>di un documento </a:t>
            </a:r>
            <a:r>
              <a:rPr lang="it-IT" sz="2800" dirty="0" smtClean="0"/>
              <a:t>condiviso;</a:t>
            </a:r>
          </a:p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endParaRPr lang="it-IT" sz="800" dirty="0"/>
          </a:p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 err="1"/>
              <a:t>Pre</a:t>
            </a:r>
            <a:r>
              <a:rPr lang="it-IT" sz="2800" dirty="0"/>
              <a:t>-</a:t>
            </a:r>
            <a:r>
              <a:rPr lang="it-IT" sz="2800" dirty="0" smtClean="0"/>
              <a:t>valutazione (per quanto di competenza) di: </a:t>
            </a:r>
          </a:p>
          <a:p>
            <a:pPr marL="914400" lvl="1" indent="-457200">
              <a:buClr>
                <a:srgbClr val="0C8BA1"/>
              </a:buClr>
              <a:buFont typeface="Courier New"/>
              <a:buChar char="o"/>
            </a:pPr>
            <a:r>
              <a:rPr lang="it-IT" sz="2800" dirty="0" smtClean="0"/>
              <a:t>Direzioni IRCCS;</a:t>
            </a:r>
          </a:p>
          <a:p>
            <a:pPr marL="914400" lvl="1" indent="-457200">
              <a:buClr>
                <a:srgbClr val="0C8BA1"/>
              </a:buClr>
              <a:buFont typeface="Courier New"/>
              <a:buChar char="o"/>
            </a:pPr>
            <a:r>
              <a:rPr lang="it-IT" sz="2800" dirty="0" smtClean="0"/>
              <a:t>Assessorati Metropolitani (Salute, Fragilità);</a:t>
            </a:r>
          </a:p>
          <a:p>
            <a:pPr marL="914400" lvl="1" indent="-457200">
              <a:buClr>
                <a:srgbClr val="0C8BA1"/>
              </a:buClr>
              <a:buFont typeface="Courier New"/>
              <a:buChar char="o"/>
            </a:pPr>
            <a:r>
              <a:rPr lang="it-IT" sz="2800" dirty="0" smtClean="0"/>
              <a:t>Regione;</a:t>
            </a:r>
          </a:p>
          <a:p>
            <a:pPr marL="914400" lvl="1" indent="-457200">
              <a:buClr>
                <a:srgbClr val="0C8BA1"/>
              </a:buClr>
              <a:buFont typeface="Courier New"/>
              <a:buChar char="o"/>
            </a:pPr>
            <a:endParaRPr lang="it-IT" sz="800" dirty="0" smtClean="0"/>
          </a:p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 smtClean="0"/>
              <a:t>Finalizzazione documento;</a:t>
            </a:r>
          </a:p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endParaRPr lang="it-IT" sz="800" dirty="0"/>
          </a:p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/>
              <a:t>Accordo </a:t>
            </a:r>
            <a:r>
              <a:rPr lang="it-IT" sz="2800" dirty="0" smtClean="0"/>
              <a:t>sulla Rete Metropolitana Malattie Rare;</a:t>
            </a:r>
          </a:p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endParaRPr lang="it-IT" sz="800" b="1" u="sng" dirty="0"/>
          </a:p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/>
              <a:t>Atti formali di approvazione e </a:t>
            </a:r>
            <a:r>
              <a:rPr lang="it-IT" sz="2800" dirty="0" smtClean="0"/>
              <a:t>deliberazione;</a:t>
            </a:r>
          </a:p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endParaRPr lang="it-IT" sz="1000" dirty="0" smtClean="0"/>
          </a:p>
          <a:p>
            <a:pPr marL="457200" indent="-457200">
              <a:buClr>
                <a:srgbClr val="0C8BA1"/>
              </a:buClr>
              <a:buFont typeface="Wingdings" charset="2"/>
              <a:buChar char="Ø"/>
            </a:pPr>
            <a:r>
              <a:rPr lang="it-IT" sz="2800" dirty="0" smtClean="0"/>
              <a:t>Inizio attività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xmlns="" id="{E5A2EA6F-AB01-4F3A-8B94-9286386D9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809">
            <a:off x="2509746" y="942631"/>
            <a:ext cx="7223954" cy="524629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4B1679C-E504-4F91-AB61-9607DE8BAA85}"/>
              </a:ext>
            </a:extLst>
          </p:cNvPr>
          <p:cNvSpPr txBox="1"/>
          <p:nvPr/>
        </p:nvSpPr>
        <p:spPr>
          <a:xfrm>
            <a:off x="9974123" y="6310146"/>
            <a:ext cx="201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http://www.ior.it/</a:t>
            </a:r>
            <a:r>
              <a:rPr lang="en-US" dirty="0"/>
              <a:t> 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7277B7E3-6308-4311-BB41-A1D1C8F44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6" y="251136"/>
            <a:ext cx="2775034" cy="769441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62392B96-9420-48F5-B49D-0E5DD9B30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30" y="87072"/>
            <a:ext cx="4032105" cy="7694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323130C-061C-4A80-B319-47A0BA9C9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96" y="5100477"/>
            <a:ext cx="2005758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1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4921" y="508208"/>
            <a:ext cx="11605027" cy="4528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rgbClr val="0C8BA1"/>
                </a:solidFill>
              </a:rPr>
              <a:t>Alcuni elementi distintivi del dibattito sulla </a:t>
            </a:r>
            <a:r>
              <a:rPr lang="it-IT" sz="3600" b="1" dirty="0" smtClean="0">
                <a:solidFill>
                  <a:srgbClr val="0C8BA1"/>
                </a:solidFill>
              </a:rPr>
              <a:t>rarità</a:t>
            </a:r>
          </a:p>
          <a:p>
            <a:pPr marL="0" indent="0">
              <a:buNone/>
            </a:pPr>
            <a:endParaRPr lang="it-IT" dirty="0">
              <a:solidFill>
                <a:srgbClr val="0C8BA1"/>
              </a:solidFill>
            </a:endParaRP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dirty="0" smtClean="0"/>
              <a:t> Approccio </a:t>
            </a:r>
            <a:r>
              <a:rPr lang="it-IT" dirty="0"/>
              <a:t>multi-stakeholder e ruolo dell’expertise dei diversi </a:t>
            </a:r>
            <a:r>
              <a:rPr lang="it-IT" dirty="0" smtClean="0"/>
              <a:t>professionisti </a:t>
            </a:r>
            <a:r>
              <a:rPr lang="it-IT" dirty="0"/>
              <a:t>sanitari e dei pazienti</a:t>
            </a:r>
            <a:r>
              <a:rPr lang="it-IT" dirty="0" smtClean="0"/>
              <a:t>.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dirty="0" smtClean="0"/>
              <a:t> Pluralità </a:t>
            </a:r>
            <a:r>
              <a:rPr lang="it-IT" dirty="0"/>
              <a:t>disciplinare e identificazione dei centri di competenza</a:t>
            </a:r>
            <a:r>
              <a:rPr lang="it-IT" dirty="0" smtClean="0"/>
              <a:t>.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endParaRPr lang="it-IT" sz="1100" dirty="0"/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dirty="0" smtClean="0"/>
              <a:t> Centralità </a:t>
            </a:r>
            <a:r>
              <a:rPr lang="it-IT" dirty="0"/>
              <a:t>delle politiche promosse a livello europeo e mobilità </a:t>
            </a:r>
            <a:r>
              <a:rPr lang="it-IT" dirty="0" smtClean="0"/>
              <a:t>dei pazienti.</a:t>
            </a:r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endParaRPr lang="it-IT" sz="1000" dirty="0"/>
          </a:p>
          <a:p>
            <a:pPr lvl="0">
              <a:buClr>
                <a:srgbClr val="0C8BA1"/>
              </a:buClr>
              <a:buFont typeface="Wingdings" charset="2"/>
              <a:buChar char="Ø"/>
            </a:pPr>
            <a:r>
              <a:rPr lang="it-IT" dirty="0" smtClean="0"/>
              <a:t> Necessità </a:t>
            </a:r>
            <a:r>
              <a:rPr lang="it-IT" dirty="0"/>
              <a:t>delle reti cliniche e assistenziali e </a:t>
            </a:r>
            <a:r>
              <a:rPr lang="it-IT" dirty="0" err="1"/>
              <a:t>governance</a:t>
            </a:r>
            <a:r>
              <a:rPr lang="it-IT" dirty="0"/>
              <a:t> multi-livello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68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2-03-01 alle 11.1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90" y="176045"/>
            <a:ext cx="9594467" cy="65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9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2AFEF463-44D3-4F88-B3E1-36FD02899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60" y="1155476"/>
            <a:ext cx="5507851" cy="520533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CBB2E225-1ABA-4DDD-89A4-F1A154DCC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44" y="2931953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92550E6C-023B-497F-BDA9-66B56ECD7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2838" y="1540303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62E8766A-D4A6-47FE-BCCD-562123D5D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122" y="2304670"/>
            <a:ext cx="282256" cy="2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F14226FE-60A1-460C-927F-C30CD82FE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356" y="2496008"/>
            <a:ext cx="244253" cy="2180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BB67F635-7811-499F-A8AF-985CCAAC88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571" y="4959597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E7C74C54-71FD-4EE3-8F60-A91F61FBA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730" y="4595936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xmlns="" id="{5CD0BA47-64D2-4C74-8C49-60DC80A5E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214" y="5613838"/>
            <a:ext cx="282256" cy="2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xmlns="" id="{0046E77D-86DD-460E-9CAD-F17C1D4A8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3176" y="4959597"/>
            <a:ext cx="282256" cy="2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39A65BEA-263E-43D2-9A82-B7CD8E5EB8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223" y="1288303"/>
            <a:ext cx="282256" cy="2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C493ACC8-9331-4B19-9AA5-01EAB0FA0A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582" y="3834888"/>
            <a:ext cx="282256" cy="2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D1760B7C-2236-4D23-BA22-3D30ECFF1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129" y="4887342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xmlns="" id="{C71FF7FB-303E-44AF-83F1-7064C6757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5493" y="4578004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xmlns="" id="{6FE51A8B-96A4-4A79-AE02-4CDE1D1E22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797" y="4908258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A7B7D5EF-BCD8-42D7-B94F-C3622CFB8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5955" y="5112040"/>
            <a:ext cx="252143" cy="2251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1D3AAE31-2002-4EBB-B487-6EABB2264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410" y="3766312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xmlns="" id="{289DAF18-9F21-4C10-ADCD-28C77DB15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270" y="2408419"/>
            <a:ext cx="282257" cy="2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xmlns="" id="{4B7AC0FA-DCA8-4BFC-BA96-F3E4752D44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289" y="3886016"/>
            <a:ext cx="223604" cy="2340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xmlns="" id="{2446BDCD-206F-45D1-94C5-101DF41F44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289" y="3886014"/>
            <a:ext cx="223605" cy="23405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3859D6E-69E6-4D53-B3BE-DC07AC78B2CF}"/>
              </a:ext>
            </a:extLst>
          </p:cNvPr>
          <p:cNvSpPr txBox="1"/>
          <p:nvPr/>
        </p:nvSpPr>
        <p:spPr>
          <a:xfrm>
            <a:off x="2469823" y="248266"/>
            <a:ext cx="9722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6777"/>
                </a:solidFill>
              </a:rPr>
              <a:t>2022 ERN BOND </a:t>
            </a:r>
            <a:r>
              <a:rPr lang="it-IT" sz="4000" b="1" dirty="0" err="1" smtClean="0">
                <a:solidFill>
                  <a:srgbClr val="006777"/>
                </a:solidFill>
              </a:rPr>
              <a:t>members</a:t>
            </a:r>
            <a:endParaRPr lang="en-GB" sz="4000" b="1" dirty="0">
              <a:solidFill>
                <a:srgbClr val="006777"/>
              </a:solidFill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7D5DFFEC-0F9F-43A7-9A38-BC81AA42A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9426" y="3855296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xmlns="" id="{67EA08FB-DAD3-4CBA-82CE-9AAE9677B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736" y="3251080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EB1B78BD-4C1A-49C2-8949-96102FB79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8190" y="3566013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xmlns="" id="{A43D4F85-E775-4B9C-8608-9399B3DAB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1710" y="3047217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xmlns="" id="{3FD6D94D-07EE-4D5C-9FAE-13B4A7107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738" y="2976338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xmlns="" id="{ED0415D2-962D-4114-9725-EC97C679E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360" y="3702520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xmlns="" id="{FE21EEE7-6E15-41C3-B8EC-7E2ED2155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8667" y="3367837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xmlns="" id="{3CA261EB-0810-4F29-B9D5-29CCBDC8E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881" y="4971021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xmlns="" id="{101F7AAE-E39E-4564-9951-6C8DC7DE0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371" y="5264397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xmlns="" id="{4F14F57A-99A6-4634-97DF-E416BEEED1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478" y="5525452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xmlns="" id="{45B01B61-AD39-4A1F-947D-DDF34552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542" y="5248109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xmlns="" id="{623F8A34-3A3C-4540-9E2F-FE0B2A4B2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0316" y="4988840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xmlns="" id="{2CC3D044-4A50-4312-9CEA-715C018F3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696" r="91304">
                        <a14:foregroundMark x1="47826" y1="0" x2="73913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31" y="5006448"/>
            <a:ext cx="236540" cy="2111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F36035BC-01A4-4418-A3CC-1F017B535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38806"/>
              </p:ext>
            </p:extLst>
          </p:nvPr>
        </p:nvGraphicFramePr>
        <p:xfrm>
          <a:off x="5694005" y="1726525"/>
          <a:ext cx="2880000" cy="31567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8073">
                  <a:extLst>
                    <a:ext uri="{9D8B030D-6E8A-4147-A177-3AD203B41FA5}">
                      <a16:colId xmlns:a16="http://schemas.microsoft.com/office/drawing/2014/main" xmlns="" val="2043040457"/>
                    </a:ext>
                  </a:extLst>
                </a:gridCol>
                <a:gridCol w="1371927">
                  <a:extLst>
                    <a:ext uri="{9D8B030D-6E8A-4147-A177-3AD203B41FA5}">
                      <a16:colId xmlns:a16="http://schemas.microsoft.com/office/drawing/2014/main" xmlns="" val="3619162678"/>
                    </a:ext>
                  </a:extLst>
                </a:gridCol>
              </a:tblGrid>
              <a:tr h="367247">
                <a:tc>
                  <a:txBody>
                    <a:bodyPr/>
                    <a:lstStyle/>
                    <a:p>
                      <a:r>
                        <a:rPr lang="it-IT" dirty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No. of </a:t>
                      </a:r>
                      <a:r>
                        <a:rPr lang="it-IT" dirty="0" err="1"/>
                        <a:t>HCPs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7446982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Austria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961414466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Belgium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2116847033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Czech Republic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4248821792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Denmark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3246052636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Estonia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1431025908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Finland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270874660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France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2463677490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Germany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8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2321978269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Hungary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699822156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Ireland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4109905716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246F2F8A-6795-45EC-B28B-F2C5DB974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72753"/>
              </p:ext>
            </p:extLst>
          </p:nvPr>
        </p:nvGraphicFramePr>
        <p:xfrm>
          <a:off x="8822079" y="1726525"/>
          <a:ext cx="2880000" cy="31567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3711">
                  <a:extLst>
                    <a:ext uri="{9D8B030D-6E8A-4147-A177-3AD203B41FA5}">
                      <a16:colId xmlns:a16="http://schemas.microsoft.com/office/drawing/2014/main" xmlns="" val="1242805885"/>
                    </a:ext>
                  </a:extLst>
                </a:gridCol>
                <a:gridCol w="1436289">
                  <a:extLst>
                    <a:ext uri="{9D8B030D-6E8A-4147-A177-3AD203B41FA5}">
                      <a16:colId xmlns:a16="http://schemas.microsoft.com/office/drawing/2014/main" xmlns="" val="1586592635"/>
                    </a:ext>
                  </a:extLst>
                </a:gridCol>
              </a:tblGrid>
              <a:tr h="367247">
                <a:tc>
                  <a:txBody>
                    <a:bodyPr/>
                    <a:lstStyle/>
                    <a:p>
                      <a:r>
                        <a:rPr lang="it-IT" dirty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No. of </a:t>
                      </a:r>
                      <a:r>
                        <a:rPr lang="it-IT" dirty="0" err="1"/>
                        <a:t>HCPs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230625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Italy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1667537323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Lithuania  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4027320329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Luxembourg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1033289186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Malta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933570782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Netherlands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2576158691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Norway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3542896836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Portugal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3452636462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Slovenia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1233013154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Spain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2018476261"/>
                  </a:ext>
                </a:extLst>
              </a:tr>
              <a:tr h="21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Sweden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9" marR="4629" marT="4629" marB="0" anchor="b"/>
                </a:tc>
                <a:extLst>
                  <a:ext uri="{0D108BD9-81ED-4DB2-BD59-A6C34878D82A}">
                    <a16:rowId xmlns:a16="http://schemas.microsoft.com/office/drawing/2014/main" xmlns="" val="655629738"/>
                  </a:ext>
                </a:extLst>
              </a:tr>
            </a:tbl>
          </a:graphicData>
        </a:graphic>
      </p:graphicFrame>
      <p:graphicFrame>
        <p:nvGraphicFramePr>
          <p:cNvPr id="56" name="Tabella 55">
            <a:extLst>
              <a:ext uri="{FF2B5EF4-FFF2-40B4-BE49-F238E27FC236}">
                <a16:creationId xmlns:a16="http://schemas.microsoft.com/office/drawing/2014/main" xmlns="" id="{75A5E997-B172-429C-A45C-6CA14060A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17964"/>
              </p:ext>
            </p:extLst>
          </p:nvPr>
        </p:nvGraphicFramePr>
        <p:xfrm>
          <a:off x="7297019" y="5023635"/>
          <a:ext cx="3067705" cy="126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67705">
                  <a:extLst>
                    <a:ext uri="{9D8B030D-6E8A-4147-A177-3AD203B41FA5}">
                      <a16:colId xmlns:a16="http://schemas.microsoft.com/office/drawing/2014/main" xmlns="" val="1927069121"/>
                    </a:ext>
                  </a:extLst>
                </a:gridCol>
              </a:tblGrid>
              <a:tr h="315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err="1">
                          <a:solidFill>
                            <a:schemeClr val="tx1"/>
                          </a:solidFill>
                        </a:rPr>
                        <a:t>Coordinating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b="0" dirty="0" err="1">
                          <a:solidFill>
                            <a:schemeClr val="tx1"/>
                          </a:solidFill>
                        </a:rPr>
                        <a:t>Clinical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</a:rPr>
                        <a:t> Centre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7761213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6030106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</a:rPr>
                        <a:t>Associated National Centre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572822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</a:rPr>
                        <a:t>National </a:t>
                      </a:r>
                      <a:r>
                        <a:rPr lang="it-IT" sz="1400" b="0" dirty="0" err="1">
                          <a:solidFill>
                            <a:schemeClr val="tx1"/>
                          </a:solidFill>
                        </a:rPr>
                        <a:t>Coordiantion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b="0" dirty="0" err="1">
                          <a:solidFill>
                            <a:schemeClr val="tx1"/>
                          </a:solidFill>
                        </a:rPr>
                        <a:t>Hub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447557"/>
                  </a:ext>
                </a:extLst>
              </a:tr>
            </a:tbl>
          </a:graphicData>
        </a:graphic>
      </p:graphicFrame>
      <p:grpSp>
        <p:nvGrpSpPr>
          <p:cNvPr id="57" name="Gruppo 56">
            <a:extLst>
              <a:ext uri="{FF2B5EF4-FFF2-40B4-BE49-F238E27FC236}">
                <a16:creationId xmlns:a16="http://schemas.microsoft.com/office/drawing/2014/main" xmlns="" id="{3DCB3E1E-404D-41F3-9F7D-9173D5E82CDB}"/>
              </a:ext>
            </a:extLst>
          </p:cNvPr>
          <p:cNvGrpSpPr/>
          <p:nvPr/>
        </p:nvGrpSpPr>
        <p:grpSpPr>
          <a:xfrm>
            <a:off x="6994689" y="5023635"/>
            <a:ext cx="275420" cy="1260620"/>
            <a:chOff x="7914390" y="4507319"/>
            <a:chExt cx="281153" cy="1380849"/>
          </a:xfrm>
        </p:grpSpPr>
        <p:pic>
          <p:nvPicPr>
            <p:cNvPr id="58" name="Immagine 57">
              <a:extLst>
                <a:ext uri="{FF2B5EF4-FFF2-40B4-BE49-F238E27FC236}">
                  <a16:creationId xmlns:a16="http://schemas.microsoft.com/office/drawing/2014/main" xmlns="" id="{9D167262-B274-444D-9735-61EA67162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14390" y="5237314"/>
              <a:ext cx="273378" cy="2896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</p:pic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xmlns="" id="{A1E2BE3D-4CE0-4E40-994C-09D8CEE37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43453" y="4507319"/>
              <a:ext cx="252090" cy="222608"/>
            </a:xfrm>
            <a:prstGeom prst="rect">
              <a:avLst/>
            </a:prstGeom>
          </p:spPr>
        </p:pic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xmlns="" id="{9A787BD7-55A2-48A6-B56A-0BEC38F53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1592" y="5636168"/>
              <a:ext cx="263951" cy="252000"/>
            </a:xfrm>
            <a:prstGeom prst="rect">
              <a:avLst/>
            </a:prstGeom>
          </p:spPr>
        </p:pic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xmlns="" id="{80B8D5EF-2449-4161-A2B1-E3BE1FB66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8696" r="91304">
                          <a14:foregroundMark x1="47826" y1="0" x2="73913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51228" y="4910735"/>
              <a:ext cx="236540" cy="2111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</p:pic>
      </p:grpSp>
      <p:sp>
        <p:nvSpPr>
          <p:cNvPr id="62" name="Rettangolo 61">
            <a:extLst>
              <a:ext uri="{FF2B5EF4-FFF2-40B4-BE49-F238E27FC236}">
                <a16:creationId xmlns:a16="http://schemas.microsoft.com/office/drawing/2014/main" xmlns="" id="{F236C00A-D2EE-48CC-B9BB-DFB635A16C30}"/>
              </a:ext>
            </a:extLst>
          </p:cNvPr>
          <p:cNvSpPr/>
          <p:nvPr/>
        </p:nvSpPr>
        <p:spPr>
          <a:xfrm>
            <a:off x="5691323" y="1119032"/>
            <a:ext cx="6010755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53 HCPs from 20 Member States</a:t>
            </a:r>
          </a:p>
        </p:txBody>
      </p:sp>
      <p:sp>
        <p:nvSpPr>
          <p:cNvPr id="55" name="CasellaDiTesto 15">
            <a:extLst>
              <a:ext uri="{FF2B5EF4-FFF2-40B4-BE49-F238E27FC236}">
                <a16:creationId xmlns:a16="http://schemas.microsoft.com/office/drawing/2014/main" xmlns="" id="{DA055746-996B-47C3-9C3B-DF23D9ABF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36" y="6158001"/>
            <a:ext cx="22803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1050" b="1" dirty="0" err="1">
                <a:latin typeface="+mn-lt"/>
              </a:rPr>
              <a:t>Adapted</a:t>
            </a:r>
            <a:r>
              <a:rPr lang="it-IT" altLang="it-IT" sz="1050" b="1" dirty="0">
                <a:latin typeface="+mn-lt"/>
              </a:rPr>
              <a:t> from  EC website on ERNs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76" y="270200"/>
            <a:ext cx="2427869" cy="82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4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AEF934F-1E5E-4D29-97D6-DAF2560469B5}"/>
              </a:ext>
            </a:extLst>
          </p:cNvPr>
          <p:cNvSpPr txBox="1"/>
          <p:nvPr/>
        </p:nvSpPr>
        <p:spPr>
          <a:xfrm>
            <a:off x="619125" y="115516"/>
            <a:ext cx="979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C8BA1"/>
                </a:solidFill>
              </a:rPr>
              <a:t>Strumenti</a:t>
            </a:r>
            <a:r>
              <a:rPr lang="en-US" sz="3600" b="1" dirty="0" smtClean="0">
                <a:solidFill>
                  <a:srgbClr val="0C8BA1"/>
                </a:solidFill>
              </a:rPr>
              <a:t> per la </a:t>
            </a:r>
            <a:r>
              <a:rPr lang="en-US" sz="3600" b="1" dirty="0" err="1" smtClean="0">
                <a:solidFill>
                  <a:srgbClr val="0C8BA1"/>
                </a:solidFill>
              </a:rPr>
              <a:t>Condivisione</a:t>
            </a:r>
            <a:r>
              <a:rPr lang="en-US" sz="3600" b="1" dirty="0" smtClean="0">
                <a:solidFill>
                  <a:srgbClr val="0C8BA1"/>
                </a:solidFill>
              </a:rPr>
              <a:t> </a:t>
            </a:r>
            <a:r>
              <a:rPr lang="en-US" sz="3600" b="1" dirty="0" err="1" smtClean="0">
                <a:solidFill>
                  <a:srgbClr val="0C8BA1"/>
                </a:solidFill>
              </a:rPr>
              <a:t>delle</a:t>
            </a:r>
            <a:r>
              <a:rPr lang="en-US" sz="3600" b="1" dirty="0" smtClean="0">
                <a:solidFill>
                  <a:srgbClr val="0C8BA1"/>
                </a:solidFill>
              </a:rPr>
              <a:t> </a:t>
            </a:r>
            <a:r>
              <a:rPr lang="en-US" sz="3600" b="1" dirty="0" err="1" smtClean="0">
                <a:solidFill>
                  <a:srgbClr val="0C8BA1"/>
                </a:solidFill>
              </a:rPr>
              <a:t>Risorse</a:t>
            </a:r>
            <a:endParaRPr lang="en-US" sz="3600" b="1" dirty="0">
              <a:solidFill>
                <a:srgbClr val="0C8BA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D10B0C4-851C-44C9-B293-27C5AAAB4891}"/>
              </a:ext>
            </a:extLst>
          </p:cNvPr>
          <p:cNvSpPr txBox="1"/>
          <p:nvPr/>
        </p:nvSpPr>
        <p:spPr>
          <a:xfrm>
            <a:off x="213757" y="909706"/>
            <a:ext cx="9155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C8BA1"/>
                </a:solidFill>
              </a:rPr>
              <a:t>REGISTRI DI PATOLOGIA</a:t>
            </a:r>
          </a:p>
          <a:p>
            <a:pPr algn="just"/>
            <a:r>
              <a:rPr lang="en-US" sz="2000" dirty="0" err="1"/>
              <a:t>Collettori</a:t>
            </a:r>
            <a:r>
              <a:rPr lang="en-US" sz="2000" dirty="0"/>
              <a:t> </a:t>
            </a:r>
            <a:r>
              <a:rPr lang="en-US" sz="2000" dirty="0" err="1"/>
              <a:t>digitali</a:t>
            </a:r>
            <a:r>
              <a:rPr lang="en-US" sz="2000" dirty="0"/>
              <a:t> di </a:t>
            </a:r>
            <a:r>
              <a:rPr lang="en-US" sz="2000" dirty="0" err="1"/>
              <a:t>informazioni</a:t>
            </a:r>
            <a:r>
              <a:rPr lang="en-US" sz="2000" dirty="0"/>
              <a:t> </a:t>
            </a:r>
            <a:r>
              <a:rPr lang="en-US" sz="2000" dirty="0" err="1"/>
              <a:t>biomediche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una r</a:t>
            </a:r>
            <a:r>
              <a:rPr lang="it-IT" sz="2000" dirty="0" err="1"/>
              <a:t>isorsa</a:t>
            </a:r>
            <a:r>
              <a:rPr lang="it-IT" sz="2000" dirty="0"/>
              <a:t> inestimabile per le malattie rare</a:t>
            </a:r>
            <a:r>
              <a:rPr lang="it-IT" sz="2000" dirty="0">
                <a:sym typeface="Wingdings" panose="05000000000000000000" pitchFamily="2" charset="2"/>
              </a:rPr>
              <a:t>, </a:t>
            </a:r>
            <a:r>
              <a:rPr lang="it-IT" sz="2000" dirty="0"/>
              <a:t>ambito in cui le informazioni sono scarne e frammentate</a:t>
            </a:r>
          </a:p>
          <a:p>
            <a:pPr algn="just"/>
            <a:endParaRPr lang="en-US" sz="2000" b="1" dirty="0">
              <a:solidFill>
                <a:srgbClr val="0C8BA1"/>
              </a:solidFill>
            </a:endParaRPr>
          </a:p>
          <a:p>
            <a:pPr algn="just"/>
            <a:r>
              <a:rPr lang="en-US" sz="2000" b="1" dirty="0">
                <a:solidFill>
                  <a:srgbClr val="0C8BA1"/>
                </a:solidFill>
              </a:rPr>
              <a:t>TAVOLI MULTI-STAKEHOLDER</a:t>
            </a:r>
          </a:p>
          <a:p>
            <a:pPr algn="just"/>
            <a:r>
              <a:rPr lang="it-IT" sz="2000" dirty="0"/>
              <a:t>Coinvolgimento attivo e continuo </a:t>
            </a:r>
            <a:r>
              <a:rPr lang="en-US" sz="2000" dirty="0"/>
              <a:t>di </a:t>
            </a:r>
            <a:r>
              <a:rPr lang="it-IT" sz="2000" dirty="0"/>
              <a:t>tutti gli attori, pubblici private e cittadinanza, alla comunità interessata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>
                <a:solidFill>
                  <a:srgbClr val="0C8BA1"/>
                </a:solidFill>
              </a:rPr>
              <a:t>COINVOLGIMENTO DEI PAZIENTI</a:t>
            </a:r>
          </a:p>
          <a:p>
            <a:pPr algn="just"/>
            <a:r>
              <a:rPr lang="it-IT" sz="2000" dirty="0"/>
              <a:t>Coinvolgimento attivo del singolo paziente nel contesto sanitario e decisionale di cura.</a:t>
            </a:r>
          </a:p>
          <a:p>
            <a:pPr algn="just"/>
            <a:r>
              <a:rPr lang="it-IT" sz="2000" dirty="0"/>
              <a:t>Partecipazione delle Associazioni di pazienti per caratterizzare la voce del paziente</a:t>
            </a:r>
          </a:p>
          <a:p>
            <a:pPr algn="just"/>
            <a:endParaRPr lang="it-IT" sz="2000" dirty="0"/>
          </a:p>
          <a:p>
            <a:pPr algn="just"/>
            <a:r>
              <a:rPr lang="en-US" sz="2000" b="1" dirty="0">
                <a:solidFill>
                  <a:srgbClr val="0C8BA1"/>
                </a:solidFill>
              </a:rPr>
              <a:t>EDUCATION &amp; TRAINING</a:t>
            </a:r>
          </a:p>
          <a:p>
            <a:pPr algn="just"/>
            <a:r>
              <a:rPr lang="en-US" sz="2000" dirty="0" err="1"/>
              <a:t>Percorsi</a:t>
            </a:r>
            <a:r>
              <a:rPr lang="en-US" sz="2000" dirty="0"/>
              <a:t> </a:t>
            </a:r>
            <a:r>
              <a:rPr lang="en-US" sz="2000" dirty="0" err="1"/>
              <a:t>formativi</a:t>
            </a:r>
            <a:r>
              <a:rPr lang="en-US" sz="2000" dirty="0"/>
              <a:t> </a:t>
            </a:r>
            <a:r>
              <a:rPr lang="en-US" sz="2000" dirty="0" err="1"/>
              <a:t>diversificati</a:t>
            </a:r>
            <a:r>
              <a:rPr lang="en-US" sz="2000" dirty="0"/>
              <a:t>: </a:t>
            </a:r>
            <a:r>
              <a:rPr lang="en-US" sz="2000" dirty="0" err="1"/>
              <a:t>rispondere</a:t>
            </a:r>
            <a:r>
              <a:rPr lang="en-US" sz="2000" dirty="0"/>
              <a:t> ai </a:t>
            </a:r>
            <a:r>
              <a:rPr lang="en-US" sz="2000" dirty="0" err="1"/>
              <a:t>fabbisogni</a:t>
            </a:r>
            <a:r>
              <a:rPr lang="en-US" sz="2000" dirty="0"/>
              <a:t> in termini di </a:t>
            </a:r>
            <a:r>
              <a:rPr lang="en-US" sz="2000" dirty="0" err="1"/>
              <a:t>informazione</a:t>
            </a:r>
            <a:r>
              <a:rPr lang="en-US" sz="2000" dirty="0"/>
              <a:t>, </a:t>
            </a:r>
            <a:r>
              <a:rPr lang="en-US" sz="2000" dirty="0" err="1"/>
              <a:t>divulgazione</a:t>
            </a:r>
            <a:r>
              <a:rPr lang="en-US" sz="2000" dirty="0"/>
              <a:t> e </a:t>
            </a:r>
            <a:r>
              <a:rPr lang="en-US" sz="2000" dirty="0" err="1"/>
              <a:t>conoscenza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b="1" dirty="0">
                <a:solidFill>
                  <a:srgbClr val="0C8BA1"/>
                </a:solidFill>
              </a:rPr>
              <a:t>CPMS</a:t>
            </a:r>
          </a:p>
          <a:p>
            <a:pPr algn="just"/>
            <a:r>
              <a:rPr lang="en-US" sz="2000" dirty="0"/>
              <a:t>Clinical Patient Management System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B92DE9D-7C43-424E-9671-31A13D793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89" y="909706"/>
            <a:ext cx="1760615" cy="990346"/>
          </a:xfrm>
          <a:prstGeom prst="rect">
            <a:avLst/>
          </a:prstGeom>
        </p:spPr>
      </p:pic>
      <p:pic>
        <p:nvPicPr>
          <p:cNvPr id="12" name="Immagine 11" descr="Immagine che contiene automazione&#10;&#10;Descrizione generata automaticamente">
            <a:extLst>
              <a:ext uri="{FF2B5EF4-FFF2-40B4-BE49-F238E27FC236}">
                <a16:creationId xmlns:a16="http://schemas.microsoft.com/office/drawing/2014/main" xmlns="" id="{E8FBDABB-9F07-49C5-986E-AA2A32A50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008" y="2487056"/>
            <a:ext cx="2417976" cy="161198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4E59B7AD-4418-41BC-A0BD-AA17432CE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89" y="4789937"/>
            <a:ext cx="1853371" cy="11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D67C95-9290-4F64-9314-55CCAAD7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76" y="72428"/>
            <a:ext cx="10342830" cy="1047892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C8BA1"/>
                </a:solidFill>
                <a:latin typeface="+mn-lt"/>
              </a:rPr>
              <a:t>CLINICAL PATIENT MANAGEMENT SYSTEM - CPMS</a:t>
            </a:r>
            <a:endParaRPr lang="en-GB" sz="3600" b="1" dirty="0">
              <a:solidFill>
                <a:srgbClr val="0C8BA1"/>
              </a:solidFill>
              <a:latin typeface="+mn-l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28E51C2D-20F4-48C9-BBF1-1E604BA40096}"/>
              </a:ext>
            </a:extLst>
          </p:cNvPr>
          <p:cNvSpPr/>
          <p:nvPr/>
        </p:nvSpPr>
        <p:spPr>
          <a:xfrm>
            <a:off x="1037376" y="1305342"/>
            <a:ext cx="1013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C8BA1"/>
                </a:solidFill>
              </a:rPr>
              <a:t>Piattaforma informatica </a:t>
            </a:r>
            <a:r>
              <a:rPr lang="it-IT" sz="2000" dirty="0"/>
              <a:t>per le consultazioni cliniche tra i membri dell’ERN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Mira a sostenere le ERN nel </a:t>
            </a:r>
            <a:r>
              <a:rPr lang="it-IT" sz="2000" b="1" dirty="0">
                <a:solidFill>
                  <a:srgbClr val="0C8BA1"/>
                </a:solidFill>
              </a:rPr>
              <a:t>migliorare la diagnosi </a:t>
            </a:r>
            <a:r>
              <a:rPr lang="it-IT" sz="2000" dirty="0"/>
              <a:t>e il </a:t>
            </a:r>
            <a:r>
              <a:rPr lang="it-IT" sz="2000" b="1" dirty="0">
                <a:solidFill>
                  <a:srgbClr val="0C8BA1"/>
                </a:solidFill>
              </a:rPr>
              <a:t>trattamento</a:t>
            </a:r>
            <a:r>
              <a:rPr lang="it-IT" sz="2000" dirty="0"/>
              <a:t> di malattie complesse rare o a bassa prevalenza attraverso i confini nazionali degli Stati membri in Europa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C8BA1"/>
                </a:solidFill>
              </a:rPr>
              <a:t>Software sicuro </a:t>
            </a:r>
            <a:r>
              <a:rPr lang="it-IT" sz="2000" dirty="0"/>
              <a:t>che permette di iscrivere i pazienti utilizzando modelli di dati completi</a:t>
            </a:r>
          </a:p>
          <a:p>
            <a:r>
              <a:rPr lang="it-IT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Nel rispetto delle indicazioni del Regolamento UE 2016/679 in materia di protezione dei dati personali (UE) </a:t>
            </a:r>
            <a:r>
              <a:rPr lang="it-IT" sz="2000" b="1" dirty="0">
                <a:solidFill>
                  <a:srgbClr val="0C8BA1"/>
                </a:solidFill>
              </a:rPr>
              <a:t>GDPR 2016/679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hlinkClick r:id="rId2"/>
              </a:rPr>
              <a:t>https://cpms.ern-net.eu/login/?next=/insight/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C69BBF4-8E9C-4FB7-A718-104140FD6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24" y="3967852"/>
            <a:ext cx="4130002" cy="26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22-03-01 alle 11.43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14" y="264072"/>
            <a:ext cx="9807668" cy="64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2022-03-01 alle 11.4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2" y="121650"/>
            <a:ext cx="10851304" cy="656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7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1909</Words>
  <Application>Microsoft Macintosh PowerPoint</Application>
  <PresentationFormat>Personalizzato</PresentationFormat>
  <Paragraphs>271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CLINICAL PATIENT MANAGEMENT SYSTEM - CPMS</vt:lpstr>
      <vt:lpstr>Presentazione di PowerPoint</vt:lpstr>
      <vt:lpstr>Presentazione di PowerPoint</vt:lpstr>
      <vt:lpstr>Testo Unico Malattie Rare - Finalità</vt:lpstr>
      <vt:lpstr>Art. 9 – Piano Nazionale Malattie Rare e riordino Rete Nazionale Malattie Rare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marina.mordenti</dc:creator>
  <cp:lastModifiedBy>Sangiorgi</cp:lastModifiedBy>
  <cp:revision>92</cp:revision>
  <dcterms:created xsi:type="dcterms:W3CDTF">2022-02-22T10:19:38Z</dcterms:created>
  <dcterms:modified xsi:type="dcterms:W3CDTF">2022-06-01T09:30:19Z</dcterms:modified>
</cp:coreProperties>
</file>