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8" r:id="rId3"/>
    <p:sldId id="264" r:id="rId4"/>
    <p:sldId id="267" r:id="rId5"/>
    <p:sldId id="265" r:id="rId6"/>
    <p:sldId id="269" r:id="rId7"/>
    <p:sldId id="283" r:id="rId8"/>
    <p:sldId id="274" r:id="rId9"/>
    <p:sldId id="275" r:id="rId10"/>
    <p:sldId id="273" r:id="rId11"/>
    <p:sldId id="276" r:id="rId12"/>
    <p:sldId id="277" r:id="rId13"/>
    <p:sldId id="280" r:id="rId14"/>
    <p:sldId id="284"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BAB"/>
    <a:srgbClr val="FF85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7030"/>
  </p:normalViewPr>
  <p:slideViewPr>
    <p:cSldViewPr snapToGrid="0" snapToObjects="1">
      <p:cViewPr>
        <p:scale>
          <a:sx n="60" d="100"/>
          <a:sy n="60" d="100"/>
        </p:scale>
        <p:origin x="956"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4F95D-10E8-4EA0-8AF1-B7E9FD005CBE}" type="datetimeFigureOut">
              <a:rPr lang="it-IT" smtClean="0"/>
              <a:t>27/10/2022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D0095D-D8E8-431A-8549-3638F453741F}" type="slidenum">
              <a:rPr lang="it-IT" smtClean="0"/>
              <a:t>‹N›</a:t>
            </a:fld>
            <a:endParaRPr lang="it-IT"/>
          </a:p>
        </p:txBody>
      </p:sp>
    </p:spTree>
    <p:extLst>
      <p:ext uri="{BB962C8B-B14F-4D97-AF65-F5344CB8AC3E}">
        <p14:creationId xmlns:p14="http://schemas.microsoft.com/office/powerpoint/2010/main" val="1410760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00B487-E24C-2640-9391-0E996D00EFC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4F8A48E-5DE8-D34D-8C30-96A3CAC237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830C9AC-9C00-7C41-BDD0-C34BD21379D7}"/>
              </a:ext>
            </a:extLst>
          </p:cNvPr>
          <p:cNvSpPr>
            <a:spLocks noGrp="1"/>
          </p:cNvSpPr>
          <p:nvPr>
            <p:ph type="dt" sz="half" idx="10"/>
          </p:nvPr>
        </p:nvSpPr>
        <p:spPr/>
        <p:txBody>
          <a:bodyPr/>
          <a:lstStyle/>
          <a:p>
            <a:fld id="{470A74AE-E799-5B47-B719-5EB49A1F7DAD}" type="datetimeFigureOut">
              <a:rPr lang="it-IT" smtClean="0"/>
              <a:t>27/10/2022</a:t>
            </a:fld>
            <a:endParaRPr lang="it-IT"/>
          </a:p>
        </p:txBody>
      </p:sp>
      <p:sp>
        <p:nvSpPr>
          <p:cNvPr id="5" name="Segnaposto piè di pagina 4">
            <a:extLst>
              <a:ext uri="{FF2B5EF4-FFF2-40B4-BE49-F238E27FC236}">
                <a16:creationId xmlns:a16="http://schemas.microsoft.com/office/drawing/2014/main" id="{22FCC1F8-614A-CE43-8660-401B68479F2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C2200BA-01D4-BB41-8AAA-B2CB00CDA563}"/>
              </a:ext>
            </a:extLst>
          </p:cNvPr>
          <p:cNvSpPr>
            <a:spLocks noGrp="1"/>
          </p:cNvSpPr>
          <p:nvPr>
            <p:ph type="sldNum" sz="quarter" idx="12"/>
          </p:nvPr>
        </p:nvSpPr>
        <p:spPr/>
        <p:txBody>
          <a:bodyPr/>
          <a:lstStyle/>
          <a:p>
            <a:fld id="{D4801DBE-0D9E-C143-B92D-DC4676138B92}" type="slidenum">
              <a:rPr lang="it-IT" smtClean="0"/>
              <a:t>‹N›</a:t>
            </a:fld>
            <a:endParaRPr lang="it-IT"/>
          </a:p>
        </p:txBody>
      </p:sp>
    </p:spTree>
    <p:extLst>
      <p:ext uri="{BB962C8B-B14F-4D97-AF65-F5344CB8AC3E}">
        <p14:creationId xmlns:p14="http://schemas.microsoft.com/office/powerpoint/2010/main" val="3685974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1DF1C1-DC02-C94B-A5AE-331B3AEE9C2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EFA927D-BB5B-C244-972F-4D1870B0FEE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DDCF951-9C1D-3043-82BA-36B2A2D1222F}"/>
              </a:ext>
            </a:extLst>
          </p:cNvPr>
          <p:cNvSpPr>
            <a:spLocks noGrp="1"/>
          </p:cNvSpPr>
          <p:nvPr>
            <p:ph type="dt" sz="half" idx="10"/>
          </p:nvPr>
        </p:nvSpPr>
        <p:spPr/>
        <p:txBody>
          <a:bodyPr/>
          <a:lstStyle/>
          <a:p>
            <a:fld id="{470A74AE-E799-5B47-B719-5EB49A1F7DAD}" type="datetimeFigureOut">
              <a:rPr lang="it-IT" smtClean="0"/>
              <a:t>27/10/2022</a:t>
            </a:fld>
            <a:endParaRPr lang="it-IT"/>
          </a:p>
        </p:txBody>
      </p:sp>
      <p:sp>
        <p:nvSpPr>
          <p:cNvPr id="5" name="Segnaposto piè di pagina 4">
            <a:extLst>
              <a:ext uri="{FF2B5EF4-FFF2-40B4-BE49-F238E27FC236}">
                <a16:creationId xmlns:a16="http://schemas.microsoft.com/office/drawing/2014/main" id="{2EC7C186-DB78-0F48-9C07-BEB273EDB8D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1749CFC-5C4F-F842-9705-185DFFC5FAE0}"/>
              </a:ext>
            </a:extLst>
          </p:cNvPr>
          <p:cNvSpPr>
            <a:spLocks noGrp="1"/>
          </p:cNvSpPr>
          <p:nvPr>
            <p:ph type="sldNum" sz="quarter" idx="12"/>
          </p:nvPr>
        </p:nvSpPr>
        <p:spPr/>
        <p:txBody>
          <a:bodyPr/>
          <a:lstStyle/>
          <a:p>
            <a:fld id="{D4801DBE-0D9E-C143-B92D-DC4676138B92}" type="slidenum">
              <a:rPr lang="it-IT" smtClean="0"/>
              <a:t>‹N›</a:t>
            </a:fld>
            <a:endParaRPr lang="it-IT"/>
          </a:p>
        </p:txBody>
      </p:sp>
    </p:spTree>
    <p:extLst>
      <p:ext uri="{BB962C8B-B14F-4D97-AF65-F5344CB8AC3E}">
        <p14:creationId xmlns:p14="http://schemas.microsoft.com/office/powerpoint/2010/main" val="2832901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7A26C98-9231-644A-9D62-4643B6EAA50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C0036-1AD7-134B-9A68-D36A244363B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0566BA2-F90B-FB4E-B642-03C9F151E876}"/>
              </a:ext>
            </a:extLst>
          </p:cNvPr>
          <p:cNvSpPr>
            <a:spLocks noGrp="1"/>
          </p:cNvSpPr>
          <p:nvPr>
            <p:ph type="dt" sz="half" idx="10"/>
          </p:nvPr>
        </p:nvSpPr>
        <p:spPr/>
        <p:txBody>
          <a:bodyPr/>
          <a:lstStyle/>
          <a:p>
            <a:fld id="{470A74AE-E799-5B47-B719-5EB49A1F7DAD}" type="datetimeFigureOut">
              <a:rPr lang="it-IT" smtClean="0"/>
              <a:t>27/10/2022</a:t>
            </a:fld>
            <a:endParaRPr lang="it-IT"/>
          </a:p>
        </p:txBody>
      </p:sp>
      <p:sp>
        <p:nvSpPr>
          <p:cNvPr id="5" name="Segnaposto piè di pagina 4">
            <a:extLst>
              <a:ext uri="{FF2B5EF4-FFF2-40B4-BE49-F238E27FC236}">
                <a16:creationId xmlns:a16="http://schemas.microsoft.com/office/drawing/2014/main" id="{CA47FC52-A0CD-9745-BDA5-ECF7B49EA62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DDFE97D-75D2-844C-9C25-332790DEE088}"/>
              </a:ext>
            </a:extLst>
          </p:cNvPr>
          <p:cNvSpPr>
            <a:spLocks noGrp="1"/>
          </p:cNvSpPr>
          <p:nvPr>
            <p:ph type="sldNum" sz="quarter" idx="12"/>
          </p:nvPr>
        </p:nvSpPr>
        <p:spPr/>
        <p:txBody>
          <a:bodyPr/>
          <a:lstStyle/>
          <a:p>
            <a:fld id="{D4801DBE-0D9E-C143-B92D-DC4676138B92}" type="slidenum">
              <a:rPr lang="it-IT" smtClean="0"/>
              <a:t>‹N›</a:t>
            </a:fld>
            <a:endParaRPr lang="it-IT"/>
          </a:p>
        </p:txBody>
      </p:sp>
    </p:spTree>
    <p:extLst>
      <p:ext uri="{BB962C8B-B14F-4D97-AF65-F5344CB8AC3E}">
        <p14:creationId xmlns:p14="http://schemas.microsoft.com/office/powerpoint/2010/main" val="194087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90AD8B-202A-5445-AD19-FF86A0564B8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BFA43D2-072A-2040-BA4C-8A94AA8A5C1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D35F73E-7130-304E-A75A-AFF180695BE4}"/>
              </a:ext>
            </a:extLst>
          </p:cNvPr>
          <p:cNvSpPr>
            <a:spLocks noGrp="1"/>
          </p:cNvSpPr>
          <p:nvPr>
            <p:ph type="dt" sz="half" idx="10"/>
          </p:nvPr>
        </p:nvSpPr>
        <p:spPr/>
        <p:txBody>
          <a:bodyPr/>
          <a:lstStyle/>
          <a:p>
            <a:fld id="{470A74AE-E799-5B47-B719-5EB49A1F7DAD}" type="datetimeFigureOut">
              <a:rPr lang="it-IT" smtClean="0"/>
              <a:t>27/10/2022</a:t>
            </a:fld>
            <a:endParaRPr lang="it-IT"/>
          </a:p>
        </p:txBody>
      </p:sp>
      <p:sp>
        <p:nvSpPr>
          <p:cNvPr id="5" name="Segnaposto piè di pagina 4">
            <a:extLst>
              <a:ext uri="{FF2B5EF4-FFF2-40B4-BE49-F238E27FC236}">
                <a16:creationId xmlns:a16="http://schemas.microsoft.com/office/drawing/2014/main" id="{E66482EB-61A0-F640-8AFA-77AC3F40509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766600D-E9EC-384E-93E6-4AC59B419E11}"/>
              </a:ext>
            </a:extLst>
          </p:cNvPr>
          <p:cNvSpPr>
            <a:spLocks noGrp="1"/>
          </p:cNvSpPr>
          <p:nvPr>
            <p:ph type="sldNum" sz="quarter" idx="12"/>
          </p:nvPr>
        </p:nvSpPr>
        <p:spPr/>
        <p:txBody>
          <a:bodyPr/>
          <a:lstStyle/>
          <a:p>
            <a:fld id="{D4801DBE-0D9E-C143-B92D-DC4676138B92}" type="slidenum">
              <a:rPr lang="it-IT" smtClean="0"/>
              <a:t>‹N›</a:t>
            </a:fld>
            <a:endParaRPr lang="it-IT"/>
          </a:p>
        </p:txBody>
      </p:sp>
    </p:spTree>
    <p:extLst>
      <p:ext uri="{BB962C8B-B14F-4D97-AF65-F5344CB8AC3E}">
        <p14:creationId xmlns:p14="http://schemas.microsoft.com/office/powerpoint/2010/main" val="4117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D7F10F-C03D-AC4C-BDFD-923B2E8CC45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4A94DED-F6D0-D94C-BBBA-04DC56E909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C09F648-AFA5-9A45-AB84-D0C493F7D3CC}"/>
              </a:ext>
            </a:extLst>
          </p:cNvPr>
          <p:cNvSpPr>
            <a:spLocks noGrp="1"/>
          </p:cNvSpPr>
          <p:nvPr>
            <p:ph type="dt" sz="half" idx="10"/>
          </p:nvPr>
        </p:nvSpPr>
        <p:spPr/>
        <p:txBody>
          <a:bodyPr/>
          <a:lstStyle/>
          <a:p>
            <a:fld id="{470A74AE-E799-5B47-B719-5EB49A1F7DAD}" type="datetimeFigureOut">
              <a:rPr lang="it-IT" smtClean="0"/>
              <a:t>27/10/2022</a:t>
            </a:fld>
            <a:endParaRPr lang="it-IT"/>
          </a:p>
        </p:txBody>
      </p:sp>
      <p:sp>
        <p:nvSpPr>
          <p:cNvPr id="5" name="Segnaposto piè di pagina 4">
            <a:extLst>
              <a:ext uri="{FF2B5EF4-FFF2-40B4-BE49-F238E27FC236}">
                <a16:creationId xmlns:a16="http://schemas.microsoft.com/office/drawing/2014/main" id="{17B19D17-C8F0-4341-87F1-0A39CEA832D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5D12F2F-A3C5-EF4B-B2E6-435046234183}"/>
              </a:ext>
            </a:extLst>
          </p:cNvPr>
          <p:cNvSpPr>
            <a:spLocks noGrp="1"/>
          </p:cNvSpPr>
          <p:nvPr>
            <p:ph type="sldNum" sz="quarter" idx="12"/>
          </p:nvPr>
        </p:nvSpPr>
        <p:spPr/>
        <p:txBody>
          <a:bodyPr/>
          <a:lstStyle/>
          <a:p>
            <a:fld id="{D4801DBE-0D9E-C143-B92D-DC4676138B92}" type="slidenum">
              <a:rPr lang="it-IT" smtClean="0"/>
              <a:t>‹N›</a:t>
            </a:fld>
            <a:endParaRPr lang="it-IT"/>
          </a:p>
        </p:txBody>
      </p:sp>
    </p:spTree>
    <p:extLst>
      <p:ext uri="{BB962C8B-B14F-4D97-AF65-F5344CB8AC3E}">
        <p14:creationId xmlns:p14="http://schemas.microsoft.com/office/powerpoint/2010/main" val="3704107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6090BB-CC55-B84E-84B1-458F49C6209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8F89978-1F31-2343-90F0-C60FB3E3A74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E3D9EF1-44AC-C946-9839-143AA52C1552}"/>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8C7EF04-90D7-CB41-8FC6-C97E788B94C8}"/>
              </a:ext>
            </a:extLst>
          </p:cNvPr>
          <p:cNvSpPr>
            <a:spLocks noGrp="1"/>
          </p:cNvSpPr>
          <p:nvPr>
            <p:ph type="dt" sz="half" idx="10"/>
          </p:nvPr>
        </p:nvSpPr>
        <p:spPr/>
        <p:txBody>
          <a:bodyPr/>
          <a:lstStyle/>
          <a:p>
            <a:fld id="{470A74AE-E799-5B47-B719-5EB49A1F7DAD}" type="datetimeFigureOut">
              <a:rPr lang="it-IT" smtClean="0"/>
              <a:t>27/10/2022</a:t>
            </a:fld>
            <a:endParaRPr lang="it-IT"/>
          </a:p>
        </p:txBody>
      </p:sp>
      <p:sp>
        <p:nvSpPr>
          <p:cNvPr id="6" name="Segnaposto piè di pagina 5">
            <a:extLst>
              <a:ext uri="{FF2B5EF4-FFF2-40B4-BE49-F238E27FC236}">
                <a16:creationId xmlns:a16="http://schemas.microsoft.com/office/drawing/2014/main" id="{CAC0D426-5C6C-524E-B07F-310AA0D5520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23DC129-0FB8-BD4C-AA10-961AA411D567}"/>
              </a:ext>
            </a:extLst>
          </p:cNvPr>
          <p:cNvSpPr>
            <a:spLocks noGrp="1"/>
          </p:cNvSpPr>
          <p:nvPr>
            <p:ph type="sldNum" sz="quarter" idx="12"/>
          </p:nvPr>
        </p:nvSpPr>
        <p:spPr/>
        <p:txBody>
          <a:bodyPr/>
          <a:lstStyle/>
          <a:p>
            <a:fld id="{D4801DBE-0D9E-C143-B92D-DC4676138B92}" type="slidenum">
              <a:rPr lang="it-IT" smtClean="0"/>
              <a:t>‹N›</a:t>
            </a:fld>
            <a:endParaRPr lang="it-IT"/>
          </a:p>
        </p:txBody>
      </p:sp>
    </p:spTree>
    <p:extLst>
      <p:ext uri="{BB962C8B-B14F-4D97-AF65-F5344CB8AC3E}">
        <p14:creationId xmlns:p14="http://schemas.microsoft.com/office/powerpoint/2010/main" val="1655304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C3236E-A6D4-644B-ADCA-2A1460FB068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872A5F4-7298-814D-90B7-6C510973F6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639D9D5-3E17-694F-88B5-A5520A104E1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24385C6-14B7-744E-98F3-63B1938F68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2FEA1BD-DAA0-8E44-A07E-C06FAA28AE6E}"/>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0FDB2CD3-1FC4-FE4A-85F6-E0F8AD93ED60}"/>
              </a:ext>
            </a:extLst>
          </p:cNvPr>
          <p:cNvSpPr>
            <a:spLocks noGrp="1"/>
          </p:cNvSpPr>
          <p:nvPr>
            <p:ph type="dt" sz="half" idx="10"/>
          </p:nvPr>
        </p:nvSpPr>
        <p:spPr/>
        <p:txBody>
          <a:bodyPr/>
          <a:lstStyle/>
          <a:p>
            <a:fld id="{470A74AE-E799-5B47-B719-5EB49A1F7DAD}" type="datetimeFigureOut">
              <a:rPr lang="it-IT" smtClean="0"/>
              <a:t>27/10/2022</a:t>
            </a:fld>
            <a:endParaRPr lang="it-IT"/>
          </a:p>
        </p:txBody>
      </p:sp>
      <p:sp>
        <p:nvSpPr>
          <p:cNvPr id="8" name="Segnaposto piè di pagina 7">
            <a:extLst>
              <a:ext uri="{FF2B5EF4-FFF2-40B4-BE49-F238E27FC236}">
                <a16:creationId xmlns:a16="http://schemas.microsoft.com/office/drawing/2014/main" id="{8B7B9624-24A4-7648-8552-E0BAF03B7EA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5A1C2F8-947B-674C-A708-BF06D1FD9223}"/>
              </a:ext>
            </a:extLst>
          </p:cNvPr>
          <p:cNvSpPr>
            <a:spLocks noGrp="1"/>
          </p:cNvSpPr>
          <p:nvPr>
            <p:ph type="sldNum" sz="quarter" idx="12"/>
          </p:nvPr>
        </p:nvSpPr>
        <p:spPr/>
        <p:txBody>
          <a:bodyPr/>
          <a:lstStyle/>
          <a:p>
            <a:fld id="{D4801DBE-0D9E-C143-B92D-DC4676138B92}" type="slidenum">
              <a:rPr lang="it-IT" smtClean="0"/>
              <a:t>‹N›</a:t>
            </a:fld>
            <a:endParaRPr lang="it-IT"/>
          </a:p>
        </p:txBody>
      </p:sp>
    </p:spTree>
    <p:extLst>
      <p:ext uri="{BB962C8B-B14F-4D97-AF65-F5344CB8AC3E}">
        <p14:creationId xmlns:p14="http://schemas.microsoft.com/office/powerpoint/2010/main" val="412224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B9F668-1B9F-0048-9B44-69AB670740D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06D97EC-9916-AC4B-A105-C896F96EFF8D}"/>
              </a:ext>
            </a:extLst>
          </p:cNvPr>
          <p:cNvSpPr>
            <a:spLocks noGrp="1"/>
          </p:cNvSpPr>
          <p:nvPr>
            <p:ph type="dt" sz="half" idx="10"/>
          </p:nvPr>
        </p:nvSpPr>
        <p:spPr/>
        <p:txBody>
          <a:bodyPr/>
          <a:lstStyle/>
          <a:p>
            <a:fld id="{470A74AE-E799-5B47-B719-5EB49A1F7DAD}" type="datetimeFigureOut">
              <a:rPr lang="it-IT" smtClean="0"/>
              <a:t>27/10/2022</a:t>
            </a:fld>
            <a:endParaRPr lang="it-IT"/>
          </a:p>
        </p:txBody>
      </p:sp>
      <p:sp>
        <p:nvSpPr>
          <p:cNvPr id="4" name="Segnaposto piè di pagina 3">
            <a:extLst>
              <a:ext uri="{FF2B5EF4-FFF2-40B4-BE49-F238E27FC236}">
                <a16:creationId xmlns:a16="http://schemas.microsoft.com/office/drawing/2014/main" id="{3DE23767-CBB5-C24D-A2A4-07FA5924FD8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D56E05C-34C3-D94B-8A3F-2985D8F20FC0}"/>
              </a:ext>
            </a:extLst>
          </p:cNvPr>
          <p:cNvSpPr>
            <a:spLocks noGrp="1"/>
          </p:cNvSpPr>
          <p:nvPr>
            <p:ph type="sldNum" sz="quarter" idx="12"/>
          </p:nvPr>
        </p:nvSpPr>
        <p:spPr/>
        <p:txBody>
          <a:bodyPr/>
          <a:lstStyle/>
          <a:p>
            <a:fld id="{D4801DBE-0D9E-C143-B92D-DC4676138B92}" type="slidenum">
              <a:rPr lang="it-IT" smtClean="0"/>
              <a:t>‹N›</a:t>
            </a:fld>
            <a:endParaRPr lang="it-IT"/>
          </a:p>
        </p:txBody>
      </p:sp>
    </p:spTree>
    <p:extLst>
      <p:ext uri="{BB962C8B-B14F-4D97-AF65-F5344CB8AC3E}">
        <p14:creationId xmlns:p14="http://schemas.microsoft.com/office/powerpoint/2010/main" val="1117185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DED6C9E-3D9C-A54F-BA0B-663896477A2E}"/>
              </a:ext>
            </a:extLst>
          </p:cNvPr>
          <p:cNvSpPr>
            <a:spLocks noGrp="1"/>
          </p:cNvSpPr>
          <p:nvPr>
            <p:ph type="dt" sz="half" idx="10"/>
          </p:nvPr>
        </p:nvSpPr>
        <p:spPr/>
        <p:txBody>
          <a:bodyPr/>
          <a:lstStyle/>
          <a:p>
            <a:fld id="{470A74AE-E799-5B47-B719-5EB49A1F7DAD}" type="datetimeFigureOut">
              <a:rPr lang="it-IT" smtClean="0"/>
              <a:t>27/10/2022</a:t>
            </a:fld>
            <a:endParaRPr lang="it-IT"/>
          </a:p>
        </p:txBody>
      </p:sp>
      <p:sp>
        <p:nvSpPr>
          <p:cNvPr id="3" name="Segnaposto piè di pagina 2">
            <a:extLst>
              <a:ext uri="{FF2B5EF4-FFF2-40B4-BE49-F238E27FC236}">
                <a16:creationId xmlns:a16="http://schemas.microsoft.com/office/drawing/2014/main" id="{F0F980B7-EE4B-FC4D-BD15-B57DB97CE5C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D8C093E-8B7E-EE4B-ACF4-DB2D594FA7AD}"/>
              </a:ext>
            </a:extLst>
          </p:cNvPr>
          <p:cNvSpPr>
            <a:spLocks noGrp="1"/>
          </p:cNvSpPr>
          <p:nvPr>
            <p:ph type="sldNum" sz="quarter" idx="12"/>
          </p:nvPr>
        </p:nvSpPr>
        <p:spPr/>
        <p:txBody>
          <a:bodyPr/>
          <a:lstStyle/>
          <a:p>
            <a:fld id="{D4801DBE-0D9E-C143-B92D-DC4676138B92}" type="slidenum">
              <a:rPr lang="it-IT" smtClean="0"/>
              <a:t>‹N›</a:t>
            </a:fld>
            <a:endParaRPr lang="it-IT"/>
          </a:p>
        </p:txBody>
      </p:sp>
    </p:spTree>
    <p:extLst>
      <p:ext uri="{BB962C8B-B14F-4D97-AF65-F5344CB8AC3E}">
        <p14:creationId xmlns:p14="http://schemas.microsoft.com/office/powerpoint/2010/main" val="410602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22D9BE-722B-C940-95E2-84ED0303266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EBEC9C4-EC2D-C047-8624-23F61F974D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6EE761B-36D4-A241-9E38-FF7703FBFC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A8F7DB2-38F1-DF48-83B0-5EBD6D37072C}"/>
              </a:ext>
            </a:extLst>
          </p:cNvPr>
          <p:cNvSpPr>
            <a:spLocks noGrp="1"/>
          </p:cNvSpPr>
          <p:nvPr>
            <p:ph type="dt" sz="half" idx="10"/>
          </p:nvPr>
        </p:nvSpPr>
        <p:spPr/>
        <p:txBody>
          <a:bodyPr/>
          <a:lstStyle/>
          <a:p>
            <a:fld id="{470A74AE-E799-5B47-B719-5EB49A1F7DAD}" type="datetimeFigureOut">
              <a:rPr lang="it-IT" smtClean="0"/>
              <a:t>27/10/2022</a:t>
            </a:fld>
            <a:endParaRPr lang="it-IT"/>
          </a:p>
        </p:txBody>
      </p:sp>
      <p:sp>
        <p:nvSpPr>
          <p:cNvPr id="6" name="Segnaposto piè di pagina 5">
            <a:extLst>
              <a:ext uri="{FF2B5EF4-FFF2-40B4-BE49-F238E27FC236}">
                <a16:creationId xmlns:a16="http://schemas.microsoft.com/office/drawing/2014/main" id="{E3539748-A6A8-934B-9CAD-3A0FBB3DE18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9438A20-566A-A049-8395-A24DE2A4FB2C}"/>
              </a:ext>
            </a:extLst>
          </p:cNvPr>
          <p:cNvSpPr>
            <a:spLocks noGrp="1"/>
          </p:cNvSpPr>
          <p:nvPr>
            <p:ph type="sldNum" sz="quarter" idx="12"/>
          </p:nvPr>
        </p:nvSpPr>
        <p:spPr/>
        <p:txBody>
          <a:bodyPr/>
          <a:lstStyle/>
          <a:p>
            <a:fld id="{D4801DBE-0D9E-C143-B92D-DC4676138B92}" type="slidenum">
              <a:rPr lang="it-IT" smtClean="0"/>
              <a:t>‹N›</a:t>
            </a:fld>
            <a:endParaRPr lang="it-IT"/>
          </a:p>
        </p:txBody>
      </p:sp>
    </p:spTree>
    <p:extLst>
      <p:ext uri="{BB962C8B-B14F-4D97-AF65-F5344CB8AC3E}">
        <p14:creationId xmlns:p14="http://schemas.microsoft.com/office/powerpoint/2010/main" val="3660107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F76183-4864-1D49-B2CC-99310110EA5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803A0A0-AEF2-8947-9500-C0258ADD1A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B3C4C82-02B5-0644-8163-C1AAAE5A0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1D019A-C1D1-5548-B095-B9F63D7AFAD1}"/>
              </a:ext>
            </a:extLst>
          </p:cNvPr>
          <p:cNvSpPr>
            <a:spLocks noGrp="1"/>
          </p:cNvSpPr>
          <p:nvPr>
            <p:ph type="dt" sz="half" idx="10"/>
          </p:nvPr>
        </p:nvSpPr>
        <p:spPr/>
        <p:txBody>
          <a:bodyPr/>
          <a:lstStyle/>
          <a:p>
            <a:fld id="{470A74AE-E799-5B47-B719-5EB49A1F7DAD}" type="datetimeFigureOut">
              <a:rPr lang="it-IT" smtClean="0"/>
              <a:t>27/10/2022</a:t>
            </a:fld>
            <a:endParaRPr lang="it-IT"/>
          </a:p>
        </p:txBody>
      </p:sp>
      <p:sp>
        <p:nvSpPr>
          <p:cNvPr id="6" name="Segnaposto piè di pagina 5">
            <a:extLst>
              <a:ext uri="{FF2B5EF4-FFF2-40B4-BE49-F238E27FC236}">
                <a16:creationId xmlns:a16="http://schemas.microsoft.com/office/drawing/2014/main" id="{3FB7D100-B918-5248-A033-F6E8E35C023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DD6C13A-5207-E441-8F3B-0309FDFCC639}"/>
              </a:ext>
            </a:extLst>
          </p:cNvPr>
          <p:cNvSpPr>
            <a:spLocks noGrp="1"/>
          </p:cNvSpPr>
          <p:nvPr>
            <p:ph type="sldNum" sz="quarter" idx="12"/>
          </p:nvPr>
        </p:nvSpPr>
        <p:spPr/>
        <p:txBody>
          <a:bodyPr/>
          <a:lstStyle/>
          <a:p>
            <a:fld id="{D4801DBE-0D9E-C143-B92D-DC4676138B92}" type="slidenum">
              <a:rPr lang="it-IT" smtClean="0"/>
              <a:t>‹N›</a:t>
            </a:fld>
            <a:endParaRPr lang="it-IT"/>
          </a:p>
        </p:txBody>
      </p:sp>
    </p:spTree>
    <p:extLst>
      <p:ext uri="{BB962C8B-B14F-4D97-AF65-F5344CB8AC3E}">
        <p14:creationId xmlns:p14="http://schemas.microsoft.com/office/powerpoint/2010/main" val="2520326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21385E6-BC6D-0949-9A20-3D1A7B0462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EE5964C-DC1F-714D-9046-DC804C998D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D2F5C30-D771-BE43-B9E9-2C9802C700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A74AE-E799-5B47-B719-5EB49A1F7DAD}" type="datetimeFigureOut">
              <a:rPr lang="it-IT" smtClean="0"/>
              <a:t>27/10/2022</a:t>
            </a:fld>
            <a:endParaRPr lang="it-IT"/>
          </a:p>
        </p:txBody>
      </p:sp>
      <p:sp>
        <p:nvSpPr>
          <p:cNvPr id="5" name="Segnaposto piè di pagina 4">
            <a:extLst>
              <a:ext uri="{FF2B5EF4-FFF2-40B4-BE49-F238E27FC236}">
                <a16:creationId xmlns:a16="http://schemas.microsoft.com/office/drawing/2014/main" id="{89D419B3-602C-AE41-B7CB-9D7454A930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8EFF6D7-E2D8-F142-86F5-C57C2BD5D2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01DBE-0D9E-C143-B92D-DC4676138B92}" type="slidenum">
              <a:rPr lang="it-IT" smtClean="0"/>
              <a:t>‹N›</a:t>
            </a:fld>
            <a:endParaRPr lang="it-IT"/>
          </a:p>
        </p:txBody>
      </p:sp>
    </p:spTree>
    <p:extLst>
      <p:ext uri="{BB962C8B-B14F-4D97-AF65-F5344CB8AC3E}">
        <p14:creationId xmlns:p14="http://schemas.microsoft.com/office/powerpoint/2010/main" val="176338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8117D0-AAF3-9D43-B84C-849E3BD38F6C}"/>
              </a:ext>
            </a:extLst>
          </p:cNvPr>
          <p:cNvSpPr>
            <a:spLocks noGrp="1"/>
          </p:cNvSpPr>
          <p:nvPr>
            <p:ph type="ctrTitle"/>
          </p:nvPr>
        </p:nvSpPr>
        <p:spPr>
          <a:xfrm>
            <a:off x="356840" y="1847460"/>
            <a:ext cx="11184672" cy="2705879"/>
          </a:xfrm>
        </p:spPr>
        <p:txBody>
          <a:bodyPr>
            <a:normAutofit fontScale="90000"/>
          </a:bodyPr>
          <a:lstStyle/>
          <a:p>
            <a:r>
              <a:rPr lang="it-IT" b="1" dirty="0"/>
              <a:t>Realizzazione di uno </a:t>
            </a:r>
            <a:r>
              <a:rPr lang="it-IT" b="1" dirty="0" err="1"/>
              <a:t>spoke</a:t>
            </a:r>
            <a:r>
              <a:rPr lang="it-IT" b="1" dirty="0"/>
              <a:t> IOR nell’ambito della rete traumatologica </a:t>
            </a:r>
            <a:br>
              <a:rPr lang="it-IT" b="1" dirty="0"/>
            </a:br>
            <a:r>
              <a:rPr lang="it-IT" b="1" dirty="0"/>
              <a:t>Metropolitana</a:t>
            </a:r>
            <a:endParaRPr lang="it-IT" b="1" i="1" dirty="0"/>
          </a:p>
        </p:txBody>
      </p:sp>
      <p:sp>
        <p:nvSpPr>
          <p:cNvPr id="3" name="Sottotitolo 2">
            <a:extLst>
              <a:ext uri="{FF2B5EF4-FFF2-40B4-BE49-F238E27FC236}">
                <a16:creationId xmlns:a16="http://schemas.microsoft.com/office/drawing/2014/main" id="{3BBCD957-CEC7-D047-A734-FB9627B98BBC}"/>
              </a:ext>
            </a:extLst>
          </p:cNvPr>
          <p:cNvSpPr>
            <a:spLocks noGrp="1"/>
          </p:cNvSpPr>
          <p:nvPr>
            <p:ph type="subTitle" idx="1"/>
          </p:nvPr>
        </p:nvSpPr>
        <p:spPr>
          <a:xfrm>
            <a:off x="1524000" y="5169158"/>
            <a:ext cx="9144000" cy="830425"/>
          </a:xfrm>
        </p:spPr>
        <p:txBody>
          <a:bodyPr>
            <a:normAutofit/>
          </a:bodyPr>
          <a:lstStyle/>
          <a:p>
            <a:r>
              <a:rPr lang="it-IT" dirty="0"/>
              <a:t>CTSSM 3 novembre 2022</a:t>
            </a:r>
          </a:p>
        </p:txBody>
      </p:sp>
      <p:pic>
        <p:nvPicPr>
          <p:cNvPr id="4" name="Picture 5">
            <a:extLst>
              <a:ext uri="{FF2B5EF4-FFF2-40B4-BE49-F238E27FC236}">
                <a16:creationId xmlns:a16="http://schemas.microsoft.com/office/drawing/2014/main" id="{2CD8BF8F-1BE1-4B65-9E70-42C139999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975" y="457200"/>
            <a:ext cx="5522913" cy="1033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4055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CFAFC8-06E6-4FD4-AB36-F2B3B4CE41A4}"/>
              </a:ext>
            </a:extLst>
          </p:cNvPr>
          <p:cNvSpPr>
            <a:spLocks noGrp="1"/>
          </p:cNvSpPr>
          <p:nvPr>
            <p:ph type="title"/>
          </p:nvPr>
        </p:nvSpPr>
        <p:spPr>
          <a:xfrm>
            <a:off x="838200" y="365125"/>
            <a:ext cx="10515600" cy="512237"/>
          </a:xfrm>
        </p:spPr>
        <p:txBody>
          <a:bodyPr>
            <a:normAutofit fontScale="90000"/>
          </a:bodyPr>
          <a:lstStyle/>
          <a:p>
            <a:r>
              <a:rPr lang="it-IT" dirty="0"/>
              <a:t>Impatto della riorganizzazione</a:t>
            </a:r>
          </a:p>
        </p:txBody>
      </p:sp>
      <p:sp>
        <p:nvSpPr>
          <p:cNvPr id="3" name="Segnaposto contenuto 2">
            <a:extLst>
              <a:ext uri="{FF2B5EF4-FFF2-40B4-BE49-F238E27FC236}">
                <a16:creationId xmlns:a16="http://schemas.microsoft.com/office/drawing/2014/main" id="{89F63DAD-2C0B-4BB4-85E8-7BF6B719D613}"/>
              </a:ext>
            </a:extLst>
          </p:cNvPr>
          <p:cNvSpPr>
            <a:spLocks noGrp="1"/>
          </p:cNvSpPr>
          <p:nvPr>
            <p:ph idx="1"/>
          </p:nvPr>
        </p:nvSpPr>
        <p:spPr>
          <a:xfrm>
            <a:off x="838200" y="1572322"/>
            <a:ext cx="10515600" cy="4920553"/>
          </a:xfrm>
        </p:spPr>
        <p:txBody>
          <a:bodyPr>
            <a:normAutofit/>
          </a:bodyPr>
          <a:lstStyle/>
          <a:p>
            <a:pPr marL="0" indent="0">
              <a:lnSpc>
                <a:spcPct val="107000"/>
              </a:lnSpc>
              <a:spcAft>
                <a:spcPts val="800"/>
              </a:spcAft>
              <a:buNone/>
            </a:pPr>
            <a:r>
              <a:rPr lang="it-IT" sz="1600" dirty="0">
                <a:effectLst/>
                <a:latin typeface="Calibri" panose="020F0502020204030204" pitchFamily="34" charset="0"/>
                <a:ea typeface="Calibri" panose="020F0502020204030204" pitchFamily="34" charset="0"/>
                <a:cs typeface="Times New Roman" panose="02020603050405020304" pitchFamily="18" charset="0"/>
              </a:rPr>
              <a:t>Si è proceduto ad una </a:t>
            </a:r>
            <a:r>
              <a:rPr lang="it-IT" sz="1600" b="1" dirty="0">
                <a:effectLst/>
                <a:latin typeface="Calibri" panose="020F0502020204030204" pitchFamily="34" charset="0"/>
                <a:ea typeface="Calibri" panose="020F0502020204030204" pitchFamily="34" charset="0"/>
                <a:cs typeface="Times New Roman" panose="02020603050405020304" pitchFamily="18" charset="0"/>
              </a:rPr>
              <a:t>ridistribuzione della casistica fra i vari nodi</a:t>
            </a:r>
            <a:r>
              <a:rPr lang="it-IT" sz="1600" dirty="0">
                <a:effectLst/>
                <a:latin typeface="Calibri" panose="020F0502020204030204" pitchFamily="34" charset="0"/>
                <a:ea typeface="Calibri" panose="020F0502020204030204" pitchFamily="34" charset="0"/>
                <a:cs typeface="Times New Roman" panose="02020603050405020304" pitchFamily="18" charset="0"/>
              </a:rPr>
              <a:t> della Rete, tenendo in considerazione i seguenti principi:</a:t>
            </a:r>
          </a:p>
          <a:p>
            <a:pPr algn="just">
              <a:lnSpc>
                <a:spcPct val="107000"/>
              </a:lnSpc>
              <a:spcAft>
                <a:spcPts val="800"/>
              </a:spcAft>
            </a:pPr>
            <a:r>
              <a:rPr lang="it-IT" sz="1600" b="1" u="sng" dirty="0">
                <a:effectLst/>
                <a:latin typeface="Calibri" panose="020F0502020204030204" pitchFamily="34" charset="0"/>
                <a:ea typeface="Calibri" panose="020F0502020204030204" pitchFamily="34" charset="0"/>
                <a:cs typeface="Times New Roman" panose="02020603050405020304" pitchFamily="18" charset="0"/>
              </a:rPr>
              <a:t>Casistica complessa (poli-patologici, orto-geriatrici).</a:t>
            </a:r>
            <a:r>
              <a:rPr lang="it-IT" sz="1600" dirty="0">
                <a:effectLst/>
                <a:latin typeface="Calibri" panose="020F0502020204030204" pitchFamily="34" charset="0"/>
                <a:ea typeface="Calibri" panose="020F0502020204030204" pitchFamily="34" charset="0"/>
                <a:cs typeface="Times New Roman" panose="02020603050405020304" pitchFamily="18" charset="0"/>
              </a:rPr>
              <a:t> Centralizzazione verso il Policlinico </a:t>
            </a:r>
            <a:r>
              <a:rPr lang="it-IT" sz="1600" u="sng" dirty="0" err="1">
                <a:effectLst/>
                <a:latin typeface="Calibri" panose="020F0502020204030204" pitchFamily="34" charset="0"/>
                <a:ea typeface="Calibri" panose="020F0502020204030204" pitchFamily="34" charset="0"/>
                <a:cs typeface="Times New Roman" panose="02020603050405020304" pitchFamily="18" charset="0"/>
              </a:rPr>
              <a:t>S.Orsola-Malpighi</a:t>
            </a:r>
            <a:r>
              <a:rPr lang="it-IT" sz="1600" dirty="0">
                <a:effectLst/>
                <a:latin typeface="Calibri" panose="020F0502020204030204" pitchFamily="34" charset="0"/>
                <a:ea typeface="Calibri" panose="020F0502020204030204" pitchFamily="34" charset="0"/>
                <a:cs typeface="Times New Roman" panose="02020603050405020304" pitchFamily="18" charset="0"/>
              </a:rPr>
              <a:t> in quanto centro di riferimento per la casistica orto-geriatrica o clinicamente complessa (cronici, poli-patologie, </a:t>
            </a:r>
            <a:r>
              <a:rPr lang="it-IT" sz="1600" dirty="0" err="1">
                <a:effectLst/>
                <a:latin typeface="Calibri" panose="020F0502020204030204" pitchFamily="34" charset="0"/>
                <a:ea typeface="Calibri" panose="020F0502020204030204" pitchFamily="34" charset="0"/>
                <a:cs typeface="Times New Roman" panose="02020603050405020304" pitchFamily="18" charset="0"/>
              </a:rPr>
              <a:t>ecc</a:t>
            </a:r>
            <a:r>
              <a:rPr lang="it-IT" sz="1600" dirty="0">
                <a:effectLst/>
                <a:latin typeface="Calibri" panose="020F0502020204030204" pitchFamily="34" charset="0"/>
                <a:ea typeface="Calibri" panose="020F0502020204030204" pitchFamily="34" charset="0"/>
                <a:cs typeface="Times New Roman" panose="02020603050405020304" pitchFamily="18" charset="0"/>
              </a:rPr>
              <a:t>), mantenendo comunque presso l’Ospedale Maggiore e gli ospedali periferici di base la casistica afferente per territorio. Una quota minore di casistica non clinicamente complessa over-75 potrà essere ridistribuita verso lo Spoke IOR.</a:t>
            </a:r>
          </a:p>
          <a:p>
            <a:pPr algn="just">
              <a:lnSpc>
                <a:spcPct val="107000"/>
              </a:lnSpc>
              <a:spcAft>
                <a:spcPts val="800"/>
              </a:spcAft>
            </a:pPr>
            <a:r>
              <a:rPr lang="it-IT" sz="1600" b="1" u="sng" dirty="0">
                <a:effectLst/>
                <a:latin typeface="Calibri" panose="020F0502020204030204" pitchFamily="34" charset="0"/>
                <a:ea typeface="Calibri" panose="020F0502020204030204" pitchFamily="34" charset="0"/>
                <a:cs typeface="Times New Roman" panose="02020603050405020304" pitchFamily="18" charset="0"/>
              </a:rPr>
              <a:t>Traumatologia in età pediatrica.</a:t>
            </a:r>
            <a:r>
              <a:rPr lang="it-IT" sz="1600" dirty="0">
                <a:effectLst/>
                <a:latin typeface="Calibri" panose="020F0502020204030204" pitchFamily="34" charset="0"/>
                <a:ea typeface="Calibri" panose="020F0502020204030204" pitchFamily="34" charset="0"/>
                <a:cs typeface="Times New Roman" panose="02020603050405020304" pitchFamily="18" charset="0"/>
              </a:rPr>
              <a:t> Centralizzazione verso la UOC di Ortopedia e Traumatologia Pediatrica dello </a:t>
            </a:r>
            <a:r>
              <a:rPr lang="it-IT" sz="1600" u="sng" dirty="0">
                <a:effectLst/>
                <a:latin typeface="Calibri" panose="020F0502020204030204" pitchFamily="34" charset="0"/>
                <a:ea typeface="Calibri" panose="020F0502020204030204" pitchFamily="34" charset="0"/>
                <a:cs typeface="Times New Roman" panose="02020603050405020304" pitchFamily="18" charset="0"/>
              </a:rPr>
              <a:t>IOR</a:t>
            </a:r>
            <a:r>
              <a:rPr lang="it-IT" sz="1600" dirty="0">
                <a:effectLst/>
                <a:latin typeface="Calibri" panose="020F0502020204030204" pitchFamily="34" charset="0"/>
                <a:ea typeface="Calibri" panose="020F0502020204030204" pitchFamily="34" charset="0"/>
                <a:cs typeface="Times New Roman" panose="02020603050405020304" pitchFamily="18" charset="0"/>
              </a:rPr>
              <a:t> è stata individuata come centro di riferimento per i pazienti di età inferiore ai 14 anni (con percorso dedicato).</a:t>
            </a:r>
          </a:p>
          <a:p>
            <a:pPr algn="just">
              <a:lnSpc>
                <a:spcPct val="107000"/>
              </a:lnSpc>
              <a:spcAft>
                <a:spcPts val="800"/>
              </a:spcAft>
            </a:pPr>
            <a:r>
              <a:rPr lang="it-IT" sz="1600" b="1" u="sng" dirty="0">
                <a:effectLst/>
                <a:latin typeface="Calibri" panose="020F0502020204030204" pitchFamily="34" charset="0"/>
                <a:ea typeface="Calibri" panose="020F0502020204030204" pitchFamily="34" charset="0"/>
                <a:cs typeface="Times New Roman" panose="02020603050405020304" pitchFamily="18" charset="0"/>
              </a:rPr>
              <a:t>Urgenze ortopediche di origine non traumatica.</a:t>
            </a:r>
            <a:r>
              <a:rPr lang="it-IT" sz="1600" dirty="0">
                <a:effectLst/>
                <a:latin typeface="Calibri" panose="020F0502020204030204" pitchFamily="34" charset="0"/>
                <a:ea typeface="Calibri" panose="020F0502020204030204" pitchFamily="34" charset="0"/>
                <a:cs typeface="Times New Roman" panose="02020603050405020304" pitchFamily="18" charset="0"/>
              </a:rPr>
              <a:t> Ricoveri in urgenza di quadri non strettamente traumatologici.  Considerando che tale casistica sia “propria” di ciascun Nodo e ad esso afferisca per competenza clinica, tale casistica </a:t>
            </a:r>
            <a:r>
              <a:rPr lang="it-IT" sz="1600" u="sng" dirty="0">
                <a:effectLst/>
                <a:latin typeface="Calibri" panose="020F0502020204030204" pitchFamily="34" charset="0"/>
                <a:ea typeface="Calibri" panose="020F0502020204030204" pitchFamily="34" charset="0"/>
                <a:cs typeface="Times New Roman" panose="02020603050405020304" pitchFamily="18" charset="0"/>
              </a:rPr>
              <a:t>non è stata presa in considerazione nella ridistribuzione</a:t>
            </a:r>
            <a:r>
              <a:rPr lang="it-IT" sz="16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it-IT" sz="1600" b="1" u="sng" dirty="0">
                <a:effectLst/>
                <a:latin typeface="Calibri" panose="020F0502020204030204" pitchFamily="34" charset="0"/>
                <a:ea typeface="Calibri" panose="020F0502020204030204" pitchFamily="34" charset="0"/>
                <a:cs typeface="Times New Roman" panose="02020603050405020304" pitchFamily="18" charset="0"/>
              </a:rPr>
              <a:t>Traumatologia degli Arti Superiori.</a:t>
            </a:r>
            <a:r>
              <a:rPr lang="it-IT" sz="1600" dirty="0">
                <a:effectLst/>
                <a:latin typeface="Calibri" panose="020F0502020204030204" pitchFamily="34" charset="0"/>
                <a:ea typeface="Calibri" panose="020F0502020204030204" pitchFamily="34" charset="0"/>
                <a:cs typeface="Times New Roman" panose="02020603050405020304" pitchFamily="18" charset="0"/>
              </a:rPr>
              <a:t> </a:t>
            </a:r>
            <a:r>
              <a:rPr lang="it-IT" sz="1600" dirty="0">
                <a:latin typeface="Calibri" panose="020F0502020204030204" pitchFamily="34" charset="0"/>
                <a:ea typeface="Calibri" panose="020F0502020204030204" pitchFamily="34" charset="0"/>
                <a:cs typeface="Times New Roman" panose="02020603050405020304" pitchFamily="18" charset="0"/>
              </a:rPr>
              <a:t>Centralizzazione della casistica più complessa vers</a:t>
            </a:r>
            <a:r>
              <a:rPr lang="it-IT" sz="1600" dirty="0">
                <a:effectLst/>
                <a:latin typeface="Calibri" panose="020F0502020204030204" pitchFamily="34" charset="0"/>
                <a:ea typeface="Calibri" panose="020F0502020204030204" pitchFamily="34" charset="0"/>
                <a:cs typeface="Times New Roman" panose="02020603050405020304" pitchFamily="18" charset="0"/>
              </a:rPr>
              <a:t>o lo </a:t>
            </a:r>
            <a:r>
              <a:rPr lang="it-IT" sz="1600" u="sng" dirty="0">
                <a:effectLst/>
                <a:latin typeface="Calibri" panose="020F0502020204030204" pitchFamily="34" charset="0"/>
                <a:ea typeface="Calibri" panose="020F0502020204030204" pitchFamily="34" charset="0"/>
                <a:cs typeface="Times New Roman" panose="02020603050405020304" pitchFamily="18" charset="0"/>
              </a:rPr>
              <a:t>IOR</a:t>
            </a:r>
            <a:r>
              <a:rPr lang="it-IT" sz="1600" dirty="0">
                <a:effectLst/>
                <a:latin typeface="Calibri" panose="020F0502020204030204" pitchFamily="34" charset="0"/>
                <a:ea typeface="Calibri" panose="020F0502020204030204" pitchFamily="34" charset="0"/>
                <a:cs typeface="Times New Roman" panose="02020603050405020304" pitchFamily="18" charset="0"/>
              </a:rPr>
              <a:t> in quanto sede Hub per la Chirurgia dell’intero arto superiore. </a:t>
            </a:r>
          </a:p>
        </p:txBody>
      </p:sp>
      <p:pic>
        <p:nvPicPr>
          <p:cNvPr id="4" name="Picture 5">
            <a:extLst>
              <a:ext uri="{FF2B5EF4-FFF2-40B4-BE49-F238E27FC236}">
                <a16:creationId xmlns:a16="http://schemas.microsoft.com/office/drawing/2014/main" id="{6F6597F1-B317-4188-AFA7-EF8B2B8DD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4412" y="201083"/>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6725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CFAFC8-06E6-4FD4-AB36-F2B3B4CE41A4}"/>
              </a:ext>
            </a:extLst>
          </p:cNvPr>
          <p:cNvSpPr>
            <a:spLocks noGrp="1"/>
          </p:cNvSpPr>
          <p:nvPr>
            <p:ph type="title"/>
          </p:nvPr>
        </p:nvSpPr>
        <p:spPr>
          <a:xfrm>
            <a:off x="838200" y="365125"/>
            <a:ext cx="10515600" cy="512237"/>
          </a:xfrm>
        </p:spPr>
        <p:txBody>
          <a:bodyPr>
            <a:normAutofit fontScale="90000"/>
          </a:bodyPr>
          <a:lstStyle/>
          <a:p>
            <a:r>
              <a:rPr lang="it-IT" dirty="0"/>
              <a:t>Criteri di centralizzazione</a:t>
            </a:r>
          </a:p>
        </p:txBody>
      </p:sp>
      <p:sp>
        <p:nvSpPr>
          <p:cNvPr id="3" name="Segnaposto contenuto 2">
            <a:extLst>
              <a:ext uri="{FF2B5EF4-FFF2-40B4-BE49-F238E27FC236}">
                <a16:creationId xmlns:a16="http://schemas.microsoft.com/office/drawing/2014/main" id="{89F63DAD-2C0B-4BB4-85E8-7BF6B719D613}"/>
              </a:ext>
            </a:extLst>
          </p:cNvPr>
          <p:cNvSpPr>
            <a:spLocks noGrp="1"/>
          </p:cNvSpPr>
          <p:nvPr>
            <p:ph idx="1"/>
          </p:nvPr>
        </p:nvSpPr>
        <p:spPr>
          <a:xfrm>
            <a:off x="838200" y="1706137"/>
            <a:ext cx="10515600" cy="4786738"/>
          </a:xfrm>
        </p:spPr>
        <p:txBody>
          <a:bodyPr>
            <a:normAutofit/>
          </a:bodyPr>
          <a:lstStyle/>
          <a:p>
            <a:pPr marL="0" indent="0" algn="just">
              <a:lnSpc>
                <a:spcPct val="107000"/>
              </a:lnSpc>
              <a:spcAft>
                <a:spcPts val="800"/>
              </a:spcAft>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Sulla base di quanto esposto rispetto alla ridistribuzione della casistica, occorre definire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criteri di centralizzazione condivisi</a:t>
            </a:r>
            <a:r>
              <a:rPr lang="it-IT" sz="1800" dirty="0">
                <a:latin typeface="Calibri" panose="020F0502020204030204" pitchFamily="34" charset="0"/>
                <a:ea typeface="Calibri" panose="020F0502020204030204" pitchFamily="34" charset="0"/>
                <a:cs typeface="Times New Roman" panose="02020603050405020304" pitchFamily="18" charset="0"/>
              </a:rPr>
              <a:t>, al fine di indirizzare </a:t>
            </a:r>
            <a:r>
              <a:rPr lang="it-IT" sz="1800" dirty="0">
                <a:effectLst/>
                <a:latin typeface="Calibri" panose="020F0502020204030204" pitchFamily="34" charset="0"/>
                <a:ea typeface="Calibri" panose="020F0502020204030204" pitchFamily="34" charset="0"/>
                <a:cs typeface="Times New Roman" panose="02020603050405020304" pitchFamily="18" charset="0"/>
              </a:rPr>
              <a:t>il team extra-ospedaliero, la centrale operativa del 118 e i Pronto Soccorso della Rete Ortopedica Metropolitana nella decisione della destinazione del paziente. </a:t>
            </a:r>
          </a:p>
          <a:p>
            <a:pPr marL="0" indent="0" algn="just">
              <a:lnSpc>
                <a:spcPct val="107000"/>
              </a:lnSpc>
              <a:spcAft>
                <a:spcPts val="800"/>
              </a:spcAft>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Si definiscono:</a:t>
            </a:r>
          </a:p>
          <a:p>
            <a:pPr algn="just">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“criteri di non idoneità” gli scenari clinici per i quali ci sia indicazione al trasferimento presso altra sede</a:t>
            </a:r>
            <a:r>
              <a:rPr lang="it-IT" sz="1800" dirty="0">
                <a:latin typeface="Calibri" panose="020F0502020204030204" pitchFamily="34" charset="0"/>
                <a:ea typeface="Calibri" panose="020F0502020204030204" pitchFamily="34" charset="0"/>
                <a:cs typeface="Times New Roman" panose="02020603050405020304" pitchFamily="18" charset="0"/>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“criteri di idoneità prioritaria” gli scenari per cui il centro rappresenta la sede principale di trattamento (ove ve ne fosse più di una per lo stesso scenario, vale di norma il criterio di afferenza territoriale).</a:t>
            </a:r>
          </a:p>
          <a:p>
            <a:pPr marL="0" indent="0" algn="just">
              <a:lnSpc>
                <a:spcPct val="107000"/>
              </a:lnSpc>
              <a:spcAft>
                <a:spcPts val="800"/>
              </a:spcAft>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Si ribadisce che i seguenti criteri non prendono in considerazione i traumi “</a:t>
            </a:r>
            <a:r>
              <a:rPr lang="it-IT" sz="1800" i="1" dirty="0">
                <a:effectLst/>
                <a:latin typeface="Calibri" panose="020F0502020204030204" pitchFamily="34" charset="0"/>
                <a:ea typeface="Calibri" panose="020F0502020204030204" pitchFamily="34" charset="0"/>
                <a:cs typeface="Times New Roman" panose="02020603050405020304" pitchFamily="18" charset="0"/>
              </a:rPr>
              <a:t>gravi</a:t>
            </a:r>
            <a:r>
              <a:rPr lang="it-IT" sz="1800" dirty="0">
                <a:effectLst/>
                <a:latin typeface="Calibri" panose="020F0502020204030204" pitchFamily="34" charset="0"/>
                <a:ea typeface="Calibri" panose="020F0502020204030204" pitchFamily="34" charset="0"/>
                <a:cs typeface="Times New Roman" panose="02020603050405020304" pitchFamily="18" charset="0"/>
              </a:rPr>
              <a:t>”, in quanto già gestiti nell’ambito del SIAT Orientale (Sistema Integrato di Assistenze al Trauma – aree di Bologna, Modena, Ferrara).</a:t>
            </a:r>
          </a:p>
        </p:txBody>
      </p:sp>
      <p:pic>
        <p:nvPicPr>
          <p:cNvPr id="4" name="Picture 5">
            <a:extLst>
              <a:ext uri="{FF2B5EF4-FFF2-40B4-BE49-F238E27FC236}">
                <a16:creationId xmlns:a16="http://schemas.microsoft.com/office/drawing/2014/main" id="{6F6597F1-B317-4188-AFA7-EF8B2B8DD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4412" y="201083"/>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8518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CFAFC8-06E6-4FD4-AB36-F2B3B4CE41A4}"/>
              </a:ext>
            </a:extLst>
          </p:cNvPr>
          <p:cNvSpPr>
            <a:spLocks noGrp="1"/>
          </p:cNvSpPr>
          <p:nvPr>
            <p:ph type="title"/>
          </p:nvPr>
        </p:nvSpPr>
        <p:spPr>
          <a:xfrm>
            <a:off x="838200" y="365125"/>
            <a:ext cx="10515600" cy="512237"/>
          </a:xfrm>
        </p:spPr>
        <p:txBody>
          <a:bodyPr>
            <a:normAutofit fontScale="90000"/>
          </a:bodyPr>
          <a:lstStyle/>
          <a:p>
            <a:r>
              <a:rPr lang="it-IT" dirty="0"/>
              <a:t>Criteri di centralizzazione – Spoke IOR</a:t>
            </a:r>
          </a:p>
        </p:txBody>
      </p:sp>
      <p:graphicFrame>
        <p:nvGraphicFramePr>
          <p:cNvPr id="7" name="Segnaposto contenuto 6">
            <a:extLst>
              <a:ext uri="{FF2B5EF4-FFF2-40B4-BE49-F238E27FC236}">
                <a16:creationId xmlns:a16="http://schemas.microsoft.com/office/drawing/2014/main" id="{839B9448-809D-4AD8-8639-26E26C1702CF}"/>
              </a:ext>
            </a:extLst>
          </p:cNvPr>
          <p:cNvGraphicFramePr>
            <a:graphicFrameLocks noGrp="1"/>
          </p:cNvGraphicFramePr>
          <p:nvPr>
            <p:ph idx="1"/>
            <p:extLst>
              <p:ext uri="{D42A27DB-BD31-4B8C-83A1-F6EECF244321}">
                <p14:modId xmlns:p14="http://schemas.microsoft.com/office/powerpoint/2010/main" val="1963448225"/>
              </p:ext>
            </p:extLst>
          </p:nvPr>
        </p:nvGraphicFramePr>
        <p:xfrm>
          <a:off x="1964733" y="1517614"/>
          <a:ext cx="8289544" cy="4824751"/>
        </p:xfrm>
        <a:graphic>
          <a:graphicData uri="http://schemas.openxmlformats.org/drawingml/2006/table">
            <a:tbl>
              <a:tblPr firstRow="1" firstCol="1" bandRow="1"/>
              <a:tblGrid>
                <a:gridCol w="8289544">
                  <a:extLst>
                    <a:ext uri="{9D8B030D-6E8A-4147-A177-3AD203B41FA5}">
                      <a16:colId xmlns:a16="http://schemas.microsoft.com/office/drawing/2014/main" val="246968073"/>
                    </a:ext>
                  </a:extLst>
                </a:gridCol>
              </a:tblGrid>
              <a:tr h="359707">
                <a:tc>
                  <a:txBody>
                    <a:bodyPr/>
                    <a:lstStyle/>
                    <a:p>
                      <a:pPr algn="ctr">
                        <a:lnSpc>
                          <a:spcPct val="107000"/>
                        </a:lnSpc>
                        <a:spcAft>
                          <a:spcPts val="800"/>
                        </a:spcAft>
                      </a:pPr>
                      <a:r>
                        <a:rPr lang="it-IT"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OSPEDALE IOR c/o Piattaforma</a:t>
                      </a:r>
                      <a:endParaRPr lang="it-IT"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260645909"/>
                  </a:ext>
                </a:extLst>
              </a:tr>
              <a:tr h="3039514">
                <a:tc>
                  <a:txBody>
                    <a:bodyPr/>
                    <a:lstStyle/>
                    <a:p>
                      <a:pPr>
                        <a:lnSpc>
                          <a:spcPct val="107000"/>
                        </a:lnSpc>
                        <a:spcAft>
                          <a:spcPts val="800"/>
                        </a:spcAft>
                      </a:pPr>
                      <a:r>
                        <a:rPr lang="it-IT"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Criteri di non idoneità:</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it-IT"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Politraumi/trauma grave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it-IT"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Fratture vertebrali instabili (cervicali, dorso– lombari) e Fratture (mieliche) con </a:t>
                      </a:r>
                      <a:r>
                        <a:rPr lang="it-IT" sz="16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impending</a:t>
                      </a:r>
                      <a:r>
                        <a:rPr lang="it-IT"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neurologico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it-IT"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Traumi complessi del polso e della mano (con lesione neurologica o vascolare, amputazione/</a:t>
                      </a:r>
                      <a:r>
                        <a:rPr lang="it-IT" sz="16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subambutazione</a:t>
                      </a:r>
                      <a:r>
                        <a:rPr lang="it-IT"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mano)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it-IT"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Urgenze vertebrali oncologiche infettive e degenerative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it-IT"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Urgenze relative a Patologie infettive e neoplasie secondarie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it-IT"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Urgenze legate a Neoplasie primitive ossee e parti molli</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it-IT"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Pazienti con trauma e concomitanti problematiche internistiche non gestibili in ambiente </a:t>
                      </a:r>
                      <a:r>
                        <a:rPr lang="it-IT" sz="16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monospecialistico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it-IT" sz="1600" dirty="0">
                          <a:effectLst/>
                          <a:latin typeface="Calibri" panose="020F0502020204030204" pitchFamily="34" charset="0"/>
                          <a:ea typeface="Calibri" panose="020F0502020204030204" pitchFamily="34" charset="0"/>
                          <a:cs typeface="Calibri" panose="020F0502020204030204" pitchFamily="34"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3363077321"/>
                  </a:ext>
                </a:extLst>
              </a:tr>
              <a:tr h="1142406">
                <a:tc>
                  <a:txBody>
                    <a:bodyPr/>
                    <a:lstStyle/>
                    <a:p>
                      <a:pPr>
                        <a:lnSpc>
                          <a:spcPct val="107000"/>
                        </a:lnSpc>
                        <a:spcAft>
                          <a:spcPts val="800"/>
                        </a:spcAft>
                      </a:pPr>
                      <a:r>
                        <a:rPr lang="it-IT"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Criteri di idoneità:</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it-IT"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Traumi di diverso grado di complessità, fatti salvi i criteri di non idoneità</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600" dirty="0">
                          <a:effectLst/>
                          <a:latin typeface="Calibri" panose="020F0502020204030204" pitchFamily="34" charset="0"/>
                          <a:ea typeface="Calibri" panose="020F0502020204030204" pitchFamily="34" charset="0"/>
                          <a:cs typeface="Calibri" panose="020F0502020204030204" pitchFamily="34"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60675565"/>
                  </a:ext>
                </a:extLst>
              </a:tr>
            </a:tbl>
          </a:graphicData>
        </a:graphic>
      </p:graphicFrame>
      <p:pic>
        <p:nvPicPr>
          <p:cNvPr id="4" name="Picture 5">
            <a:extLst>
              <a:ext uri="{FF2B5EF4-FFF2-40B4-BE49-F238E27FC236}">
                <a16:creationId xmlns:a16="http://schemas.microsoft.com/office/drawing/2014/main" id="{6F6597F1-B317-4188-AFA7-EF8B2B8DD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4412" y="201083"/>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2353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CFAFC8-06E6-4FD4-AB36-F2B3B4CE41A4}"/>
              </a:ext>
            </a:extLst>
          </p:cNvPr>
          <p:cNvSpPr>
            <a:spLocks noGrp="1"/>
          </p:cNvSpPr>
          <p:nvPr>
            <p:ph type="title"/>
          </p:nvPr>
        </p:nvSpPr>
        <p:spPr>
          <a:xfrm>
            <a:off x="838200" y="365125"/>
            <a:ext cx="10515600" cy="512237"/>
          </a:xfrm>
        </p:spPr>
        <p:txBody>
          <a:bodyPr>
            <a:normAutofit fontScale="90000"/>
          </a:bodyPr>
          <a:lstStyle/>
          <a:p>
            <a:r>
              <a:rPr lang="it-IT" dirty="0"/>
              <a:t>Volumi</a:t>
            </a:r>
          </a:p>
        </p:txBody>
      </p:sp>
      <p:sp>
        <p:nvSpPr>
          <p:cNvPr id="3" name="Segnaposto contenuto 2">
            <a:extLst>
              <a:ext uri="{FF2B5EF4-FFF2-40B4-BE49-F238E27FC236}">
                <a16:creationId xmlns:a16="http://schemas.microsoft.com/office/drawing/2014/main" id="{89F63DAD-2C0B-4BB4-85E8-7BF6B719D613}"/>
              </a:ext>
            </a:extLst>
          </p:cNvPr>
          <p:cNvSpPr>
            <a:spLocks noGrp="1"/>
          </p:cNvSpPr>
          <p:nvPr>
            <p:ph idx="1"/>
          </p:nvPr>
        </p:nvSpPr>
        <p:spPr>
          <a:xfrm>
            <a:off x="838200" y="1203647"/>
            <a:ext cx="10515600" cy="1166330"/>
          </a:xfrm>
        </p:spPr>
        <p:txBody>
          <a:bodyPr>
            <a:normAutofit/>
          </a:bodyPr>
          <a:lstStyle/>
          <a:p>
            <a:pPr marL="0" indent="0" algn="just">
              <a:lnSpc>
                <a:spcPct val="107000"/>
              </a:lnSpc>
              <a:spcAft>
                <a:spcPts val="800"/>
              </a:spcAft>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La tabella che segue riporta la ridistribuzione complessiva sviluppata sulla base dei dati 2019 utilizzando i macro-criteri di centralizzazione riportati </a:t>
            </a:r>
            <a:r>
              <a:rPr lang="it-IT" sz="1800" dirty="0">
                <a:latin typeface="Calibri" panose="020F0502020204030204" pitchFamily="34" charset="0"/>
                <a:ea typeface="Calibri" panose="020F0502020204030204" pitchFamily="34" charset="0"/>
                <a:cs typeface="Times New Roman" panose="02020603050405020304" pitchFamily="18" charset="0"/>
              </a:rPr>
              <a:t>nel </a:t>
            </a:r>
            <a:r>
              <a:rPr lang="it-IT" sz="1800" dirty="0">
                <a:effectLst/>
                <a:latin typeface="Calibri" panose="020F0502020204030204" pitchFamily="34" charset="0"/>
                <a:ea typeface="Calibri" panose="020F0502020204030204" pitchFamily="34" charset="0"/>
                <a:cs typeface="Times New Roman" panose="02020603050405020304" pitchFamily="18" charset="0"/>
              </a:rPr>
              <a:t>documento al fine di stimare l’impatto tra i nodi della rete e la necessità di risorse. Sono esclusi i traumi “</a:t>
            </a:r>
            <a:r>
              <a:rPr lang="it-IT" sz="1800" i="1" dirty="0">
                <a:effectLst/>
                <a:latin typeface="Calibri" panose="020F0502020204030204" pitchFamily="34" charset="0"/>
                <a:ea typeface="Calibri" panose="020F0502020204030204" pitchFamily="34" charset="0"/>
                <a:cs typeface="Times New Roman" panose="02020603050405020304" pitchFamily="18" charset="0"/>
              </a:rPr>
              <a:t>gravi</a:t>
            </a:r>
            <a:r>
              <a:rPr lang="it-IT" sz="1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5">
            <a:extLst>
              <a:ext uri="{FF2B5EF4-FFF2-40B4-BE49-F238E27FC236}">
                <a16:creationId xmlns:a16="http://schemas.microsoft.com/office/drawing/2014/main" id="{6F6597F1-B317-4188-AFA7-EF8B2B8DD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4412" y="201083"/>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ella 4">
            <a:extLst>
              <a:ext uri="{FF2B5EF4-FFF2-40B4-BE49-F238E27FC236}">
                <a16:creationId xmlns:a16="http://schemas.microsoft.com/office/drawing/2014/main" id="{860C4DF6-CD50-487A-AB41-2508DEB5A325}"/>
              </a:ext>
            </a:extLst>
          </p:cNvPr>
          <p:cNvGraphicFramePr>
            <a:graphicFrameLocks noGrp="1"/>
          </p:cNvGraphicFramePr>
          <p:nvPr>
            <p:extLst>
              <p:ext uri="{D42A27DB-BD31-4B8C-83A1-F6EECF244321}">
                <p14:modId xmlns:p14="http://schemas.microsoft.com/office/powerpoint/2010/main" val="3041771547"/>
              </p:ext>
            </p:extLst>
          </p:nvPr>
        </p:nvGraphicFramePr>
        <p:xfrm>
          <a:off x="2082152" y="2644367"/>
          <a:ext cx="7444403" cy="3009986"/>
        </p:xfrm>
        <a:graphic>
          <a:graphicData uri="http://schemas.openxmlformats.org/drawingml/2006/table">
            <a:tbl>
              <a:tblPr firstRow="1" firstCol="1" bandRow="1"/>
              <a:tblGrid>
                <a:gridCol w="974863">
                  <a:extLst>
                    <a:ext uri="{9D8B030D-6E8A-4147-A177-3AD203B41FA5}">
                      <a16:colId xmlns:a16="http://schemas.microsoft.com/office/drawing/2014/main" val="86879532"/>
                    </a:ext>
                  </a:extLst>
                </a:gridCol>
                <a:gridCol w="1293908">
                  <a:extLst>
                    <a:ext uri="{9D8B030D-6E8A-4147-A177-3AD203B41FA5}">
                      <a16:colId xmlns:a16="http://schemas.microsoft.com/office/drawing/2014/main" val="2095513579"/>
                    </a:ext>
                  </a:extLst>
                </a:gridCol>
                <a:gridCol w="1293908">
                  <a:extLst>
                    <a:ext uri="{9D8B030D-6E8A-4147-A177-3AD203B41FA5}">
                      <a16:colId xmlns:a16="http://schemas.microsoft.com/office/drawing/2014/main" val="3993888738"/>
                    </a:ext>
                  </a:extLst>
                </a:gridCol>
                <a:gridCol w="1293908">
                  <a:extLst>
                    <a:ext uri="{9D8B030D-6E8A-4147-A177-3AD203B41FA5}">
                      <a16:colId xmlns:a16="http://schemas.microsoft.com/office/drawing/2014/main" val="3640691434"/>
                    </a:ext>
                  </a:extLst>
                </a:gridCol>
                <a:gridCol w="1293908">
                  <a:extLst>
                    <a:ext uri="{9D8B030D-6E8A-4147-A177-3AD203B41FA5}">
                      <a16:colId xmlns:a16="http://schemas.microsoft.com/office/drawing/2014/main" val="2995281988"/>
                    </a:ext>
                  </a:extLst>
                </a:gridCol>
                <a:gridCol w="1293908">
                  <a:extLst>
                    <a:ext uri="{9D8B030D-6E8A-4147-A177-3AD203B41FA5}">
                      <a16:colId xmlns:a16="http://schemas.microsoft.com/office/drawing/2014/main" val="3300130233"/>
                    </a:ext>
                  </a:extLst>
                </a:gridCol>
              </a:tblGrid>
              <a:tr h="539014">
                <a:tc>
                  <a:txBody>
                    <a:bodyPr/>
                    <a:lstStyle/>
                    <a:p>
                      <a:pPr>
                        <a:lnSpc>
                          <a:spcPct val="107000"/>
                        </a:lnSpc>
                        <a:spcAft>
                          <a:spcPts val="800"/>
                        </a:spcAft>
                      </a:pPr>
                      <a:r>
                        <a:rPr lang="it-IT"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nSpc>
                          <a:spcPct val="107000"/>
                        </a:lnSpc>
                        <a:spcAft>
                          <a:spcPts val="800"/>
                        </a:spcAft>
                      </a:pPr>
                      <a:r>
                        <a:rPr lang="it-IT"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lnSpc>
                          <a:spcPct val="107000"/>
                        </a:lnSpc>
                        <a:spcAft>
                          <a:spcPts val="800"/>
                        </a:spcAft>
                      </a:pPr>
                      <a:r>
                        <a:rPr lang="it-IT" sz="14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Casistica 2019</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F75B5"/>
                    </a:solidFill>
                  </a:tcPr>
                </a:tc>
                <a:tc>
                  <a:txBody>
                    <a:bodyPr/>
                    <a:lstStyle/>
                    <a:p>
                      <a:pPr algn="ctr">
                        <a:lnSpc>
                          <a:spcPct val="107000"/>
                        </a:lnSpc>
                        <a:spcAft>
                          <a:spcPts val="800"/>
                        </a:spcAft>
                      </a:pPr>
                      <a:r>
                        <a:rPr lang="it-IT" sz="14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Ridistribuzione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F75B5"/>
                    </a:solidFill>
                  </a:tcPr>
                </a:tc>
                <a:tc>
                  <a:txBody>
                    <a:bodyPr/>
                    <a:lstStyle/>
                    <a:p>
                      <a:pPr algn="ctr">
                        <a:lnSpc>
                          <a:spcPct val="107000"/>
                        </a:lnSpc>
                        <a:spcAft>
                          <a:spcPts val="800"/>
                        </a:spcAft>
                      </a:pPr>
                      <a:r>
                        <a:rPr lang="it-IT" sz="14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delta</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F75B5"/>
                    </a:solidFill>
                  </a:tcPr>
                </a:tc>
                <a:tc>
                  <a:txBody>
                    <a:bodyPr/>
                    <a:lstStyle/>
                    <a:p>
                      <a:pPr algn="ctr">
                        <a:lnSpc>
                          <a:spcPct val="107000"/>
                        </a:lnSpc>
                        <a:spcAft>
                          <a:spcPts val="800"/>
                        </a:spcAft>
                      </a:pPr>
                      <a:r>
                        <a:rPr lang="it-IT" sz="14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Delta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F75B5"/>
                    </a:solidFill>
                  </a:tcPr>
                </a:tc>
                <a:extLst>
                  <a:ext uri="{0D108BD9-81ED-4DB2-BD59-A6C34878D82A}">
                    <a16:rowId xmlns:a16="http://schemas.microsoft.com/office/drawing/2014/main" val="2439012208"/>
                  </a:ext>
                </a:extLst>
              </a:tr>
              <a:tr h="539014">
                <a:tc rowSpan="2">
                  <a:txBody>
                    <a:bodyPr/>
                    <a:lstStyle/>
                    <a:p>
                      <a:pP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IOR</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p>
                      <a:pP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Via Pupilli + Bentivoglio</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2244</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rowSpan="2">
                  <a:txBody>
                    <a:bodyPr/>
                    <a:lstStyle/>
                    <a:p>
                      <a:pPr algn="ctr">
                        <a:lnSpc>
                          <a:spcPct val="107000"/>
                        </a:lnSpc>
                        <a:spcAft>
                          <a:spcPts val="800"/>
                        </a:spcAft>
                      </a:pPr>
                      <a:r>
                        <a:rPr lang="it-IT"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3174</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rowSpan="2">
                  <a:txBody>
                    <a:bodyPr/>
                    <a:lstStyle/>
                    <a:p>
                      <a:pPr algn="ctr">
                        <a:lnSpc>
                          <a:spcPct val="107000"/>
                        </a:lnSpc>
                        <a:spcAft>
                          <a:spcPts val="800"/>
                        </a:spcAft>
                      </a:pPr>
                      <a:r>
                        <a:rPr lang="it-IT"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+930</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rowSpan="2">
                  <a:txBody>
                    <a:bodyPr/>
                    <a:lstStyle/>
                    <a:p>
                      <a:pPr algn="ctr">
                        <a:lnSpc>
                          <a:spcPct val="107000"/>
                        </a:lnSpc>
                        <a:spcAft>
                          <a:spcPts val="800"/>
                        </a:spcAft>
                      </a:pPr>
                      <a:r>
                        <a:rPr lang="it-IT"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+141%</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extLst>
                  <a:ext uri="{0D108BD9-81ED-4DB2-BD59-A6C34878D82A}">
                    <a16:rowId xmlns:a16="http://schemas.microsoft.com/office/drawing/2014/main" val="894411139"/>
                  </a:ext>
                </a:extLst>
              </a:tr>
              <a:tr h="321993">
                <a:tc vMerge="1">
                  <a:txBody>
                    <a:bodyPr/>
                    <a:lstStyle/>
                    <a:p>
                      <a:endParaRPr lang="it-IT"/>
                    </a:p>
                  </a:txBody>
                  <a:tcPr/>
                </a:tc>
                <a:tc>
                  <a:txBody>
                    <a:bodyPr/>
                    <a:lstStyle/>
                    <a:p>
                      <a:pP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Spoke</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p>
                      <a:pPr algn="ctr">
                        <a:lnSpc>
                          <a:spcPct val="107000"/>
                        </a:lnSpc>
                        <a:spcAft>
                          <a:spcPts val="800"/>
                        </a:spcAft>
                      </a:pPr>
                      <a:r>
                        <a:rPr lang="it-IT"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vMerge="1">
                  <a:txBody>
                    <a:bodyPr/>
                    <a:lstStyle/>
                    <a:p>
                      <a:endParaRPr lang="it-IT"/>
                    </a:p>
                  </a:txBody>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2909617548"/>
                  </a:ext>
                </a:extLst>
              </a:tr>
              <a:tr h="321993">
                <a:tc gridSpan="2">
                  <a:txBody>
                    <a:bodyPr/>
                    <a:lstStyle/>
                    <a:p>
                      <a:pP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OSPEDALE MAGGIORE</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hMerge="1">
                  <a:txBody>
                    <a:bodyPr/>
                    <a:lstStyle/>
                    <a:p>
                      <a:endParaRPr lang="it-IT"/>
                    </a:p>
                  </a:txBody>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1798</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949</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a:lnSpc>
                          <a:spcPct val="107000"/>
                        </a:lnSpc>
                        <a:spcAft>
                          <a:spcPts val="800"/>
                        </a:spcAft>
                      </a:pPr>
                      <a:r>
                        <a:rPr lang="it-IT"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-849</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1951072959"/>
                  </a:ext>
                </a:extLst>
              </a:tr>
              <a:tr h="321993">
                <a:tc gridSpan="2">
                  <a:txBody>
                    <a:bodyPr/>
                    <a:lstStyle/>
                    <a:p>
                      <a:pP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S.ORSOLA-MALPIGHI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hMerge="1">
                  <a:txBody>
                    <a:bodyPr/>
                    <a:lstStyle/>
                    <a:p>
                      <a:endParaRPr lang="it-IT"/>
                    </a:p>
                  </a:txBody>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998</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940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p>
                      <a:pPr algn="ctr">
                        <a:lnSpc>
                          <a:spcPct val="107000"/>
                        </a:lnSpc>
                        <a:spcAft>
                          <a:spcPts val="800"/>
                        </a:spcAft>
                      </a:pPr>
                      <a:r>
                        <a:rPr lang="it-IT"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extLst>
                  <a:ext uri="{0D108BD9-81ED-4DB2-BD59-A6C34878D82A}">
                    <a16:rowId xmlns:a16="http://schemas.microsoft.com/office/drawing/2014/main" val="552070515"/>
                  </a:ext>
                </a:extLst>
              </a:tr>
              <a:tr h="321993">
                <a:tc gridSpan="2">
                  <a:txBody>
                    <a:bodyPr/>
                    <a:lstStyle/>
                    <a:p>
                      <a:pP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OSPEDALE IMOLA</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hMerge="1">
                  <a:txBody>
                    <a:bodyPr/>
                    <a:lstStyle/>
                    <a:p>
                      <a:endParaRPr lang="it-IT"/>
                    </a:p>
                  </a:txBody>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607</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algn="ctr">
                        <a:lnSpc>
                          <a:spcPct val="107000"/>
                        </a:lnSpc>
                        <a:spcAft>
                          <a:spcPts val="800"/>
                        </a:spcAft>
                      </a:pPr>
                      <a:r>
                        <a:rPr lang="it-IT"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2231939970"/>
                  </a:ext>
                </a:extLst>
              </a:tr>
              <a:tr h="321993">
                <a:tc gridSpan="2">
                  <a:txBody>
                    <a:bodyPr/>
                    <a:lstStyle/>
                    <a:p>
                      <a:pP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OSPEDALE PORRETTA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hMerge="1">
                  <a:txBody>
                    <a:bodyPr/>
                    <a:lstStyle/>
                    <a:p>
                      <a:endParaRPr lang="it-IT"/>
                    </a:p>
                  </a:txBody>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195</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194</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p>
                      <a:pPr algn="ctr">
                        <a:lnSpc>
                          <a:spcPct val="107000"/>
                        </a:lnSpc>
                        <a:spcAft>
                          <a:spcPts val="800"/>
                        </a:spcAft>
                      </a:pPr>
                      <a:r>
                        <a:rPr lang="it-IT"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tc>
                  <a:txBody>
                    <a:bodyPr/>
                    <a:lstStyle/>
                    <a:p>
                      <a:pPr algn="ctr">
                        <a:lnSpc>
                          <a:spcPct val="107000"/>
                        </a:lnSpc>
                        <a:spcAft>
                          <a:spcPts val="800"/>
                        </a:spcAft>
                      </a:pPr>
                      <a:r>
                        <a:rPr lang="it-IT"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BF7"/>
                    </a:solidFill>
                  </a:tcPr>
                </a:tc>
                <a:extLst>
                  <a:ext uri="{0D108BD9-81ED-4DB2-BD59-A6C34878D82A}">
                    <a16:rowId xmlns:a16="http://schemas.microsoft.com/office/drawing/2014/main" val="3135565453"/>
                  </a:ext>
                </a:extLst>
              </a:tr>
              <a:tr h="321993">
                <a:tc gridSpan="2">
                  <a:txBody>
                    <a:bodyPr/>
                    <a:lstStyle/>
                    <a:p>
                      <a:pPr algn="ctr">
                        <a:lnSpc>
                          <a:spcPct val="107000"/>
                        </a:lnSpc>
                        <a:spcAft>
                          <a:spcPts val="800"/>
                        </a:spcAft>
                      </a:pPr>
                      <a:r>
                        <a:rPr lang="it-IT" sz="14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Totale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546A"/>
                    </a:solidFill>
                  </a:tcPr>
                </a:tc>
                <a:tc hMerge="1">
                  <a:txBody>
                    <a:bodyPr/>
                    <a:lstStyle/>
                    <a:p>
                      <a:endParaRPr lang="it-IT"/>
                    </a:p>
                  </a:txBody>
                  <a:tcPr/>
                </a:tc>
                <a:tc>
                  <a:txBody>
                    <a:bodyPr/>
                    <a:lstStyle/>
                    <a:p>
                      <a:pPr algn="ctr">
                        <a:lnSpc>
                          <a:spcPct val="107000"/>
                        </a:lnSpc>
                        <a:spcAft>
                          <a:spcPts val="800"/>
                        </a:spcAft>
                      </a:pPr>
                      <a:r>
                        <a:rPr lang="it-IT" sz="14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5865</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546A"/>
                    </a:solidFill>
                  </a:tcPr>
                </a:tc>
                <a:tc>
                  <a:txBody>
                    <a:bodyPr/>
                    <a:lstStyle/>
                    <a:p>
                      <a:pPr algn="ctr">
                        <a:lnSpc>
                          <a:spcPct val="107000"/>
                        </a:lnSpc>
                        <a:spcAft>
                          <a:spcPts val="800"/>
                        </a:spcAft>
                      </a:pPr>
                      <a:r>
                        <a:rPr lang="it-IT" sz="14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5865</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546A"/>
                    </a:solidFill>
                  </a:tcPr>
                </a:tc>
                <a:tc>
                  <a:txBody>
                    <a:bodyPr/>
                    <a:lstStyle/>
                    <a:p>
                      <a:pPr algn="ctr">
                        <a:lnSpc>
                          <a:spcPct val="107000"/>
                        </a:lnSpc>
                        <a:spcAft>
                          <a:spcPts val="800"/>
                        </a:spcAft>
                      </a:pPr>
                      <a:r>
                        <a:rPr lang="it-IT" sz="14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546A"/>
                    </a:solidFill>
                  </a:tcPr>
                </a:tc>
                <a:tc>
                  <a:txBody>
                    <a:bodyPr/>
                    <a:lstStyle/>
                    <a:p>
                      <a:pPr algn="ctr">
                        <a:lnSpc>
                          <a:spcPct val="107000"/>
                        </a:lnSpc>
                        <a:spcAft>
                          <a:spcPts val="800"/>
                        </a:spcAft>
                      </a:pPr>
                      <a:r>
                        <a:rPr lang="it-IT" sz="14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546A"/>
                    </a:solidFill>
                  </a:tcPr>
                </a:tc>
                <a:extLst>
                  <a:ext uri="{0D108BD9-81ED-4DB2-BD59-A6C34878D82A}">
                    <a16:rowId xmlns:a16="http://schemas.microsoft.com/office/drawing/2014/main" val="3377733428"/>
                  </a:ext>
                </a:extLst>
              </a:tr>
            </a:tbl>
          </a:graphicData>
        </a:graphic>
      </p:graphicFrame>
    </p:spTree>
    <p:extLst>
      <p:ext uri="{BB962C8B-B14F-4D97-AF65-F5344CB8AC3E}">
        <p14:creationId xmlns:p14="http://schemas.microsoft.com/office/powerpoint/2010/main" val="34645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3275E5-5133-0BD7-D6D8-F8C5E40F11A7}"/>
              </a:ext>
            </a:extLst>
          </p:cNvPr>
          <p:cNvSpPr>
            <a:spLocks noGrp="1"/>
          </p:cNvSpPr>
          <p:nvPr>
            <p:ph type="title"/>
          </p:nvPr>
        </p:nvSpPr>
        <p:spPr/>
        <p:txBody>
          <a:bodyPr/>
          <a:lstStyle/>
          <a:p>
            <a:r>
              <a:rPr lang="it-IT" dirty="0"/>
              <a:t>Avvio </a:t>
            </a:r>
          </a:p>
        </p:txBody>
      </p:sp>
      <p:sp>
        <p:nvSpPr>
          <p:cNvPr id="3" name="Segnaposto contenuto 2">
            <a:extLst>
              <a:ext uri="{FF2B5EF4-FFF2-40B4-BE49-F238E27FC236}">
                <a16:creationId xmlns:a16="http://schemas.microsoft.com/office/drawing/2014/main" id="{F3331039-95D5-9AAC-2E80-15AF21ABA69E}"/>
              </a:ext>
            </a:extLst>
          </p:cNvPr>
          <p:cNvSpPr>
            <a:spLocks noGrp="1"/>
          </p:cNvSpPr>
          <p:nvPr>
            <p:ph idx="1"/>
          </p:nvPr>
        </p:nvSpPr>
        <p:spPr/>
        <p:txBody>
          <a:bodyPr/>
          <a:lstStyle/>
          <a:p>
            <a:r>
              <a:rPr lang="it-IT" dirty="0"/>
              <a:t>Ai fini dell’avvio dell’attività è prevista la sottoscrizione di un accordo tra le 4 Aziende dell’Area Metropolitana</a:t>
            </a:r>
          </a:p>
          <a:p>
            <a:r>
              <a:rPr lang="it-IT" dirty="0"/>
              <a:t>Successivamente alla sottoscrizione potrà essere avviata una fase «transitoria» per il tempo necessario all’espletamento della procedura di individuazione della piattaforma e per l’acquisizione delle risorse umane necessarie. In tale periodo si prevede un progressivo incremento della casistica trasferita fino ai numeri previsti a regime.</a:t>
            </a:r>
          </a:p>
          <a:p>
            <a:r>
              <a:rPr lang="it-IT" dirty="0"/>
              <a:t>Ad oggi si può prevedere l’avvio della fase transitoria entro il mese di </a:t>
            </a:r>
            <a:r>
              <a:rPr lang="it-IT"/>
              <a:t>novembre 2022 e </a:t>
            </a:r>
            <a:r>
              <a:rPr lang="it-IT" dirty="0"/>
              <a:t>l’avvio a regime dal mese di </a:t>
            </a:r>
            <a:r>
              <a:rPr lang="it-IT"/>
              <a:t>marzo 2023.</a:t>
            </a:r>
            <a:endParaRPr lang="it-IT" dirty="0"/>
          </a:p>
        </p:txBody>
      </p:sp>
    </p:spTree>
    <p:extLst>
      <p:ext uri="{BB962C8B-B14F-4D97-AF65-F5344CB8AC3E}">
        <p14:creationId xmlns:p14="http://schemas.microsoft.com/office/powerpoint/2010/main" val="2429911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9F63DAD-2C0B-4BB4-85E8-7BF6B719D613}"/>
              </a:ext>
            </a:extLst>
          </p:cNvPr>
          <p:cNvSpPr>
            <a:spLocks noGrp="1"/>
          </p:cNvSpPr>
          <p:nvPr>
            <p:ph idx="1"/>
          </p:nvPr>
        </p:nvSpPr>
        <p:spPr>
          <a:xfrm>
            <a:off x="838200" y="1231641"/>
            <a:ext cx="10515600" cy="2481716"/>
          </a:xfrm>
        </p:spPr>
        <p:txBody>
          <a:bodyPr>
            <a:normAutofit/>
          </a:bodyPr>
          <a:lstStyle/>
          <a:p>
            <a:pPr marL="0" indent="0" algn="just">
              <a:buNone/>
            </a:pPr>
            <a:r>
              <a:rPr lang="it-IT" sz="2000" b="1" dirty="0">
                <a:effectLst/>
                <a:latin typeface="Calibri" panose="020F0502020204030204" pitchFamily="34" charset="0"/>
                <a:ea typeface="Calibri" panose="020F0502020204030204" pitchFamily="34" charset="0"/>
                <a:cs typeface="Times New Roman" panose="02020603050405020304" pitchFamily="18" charset="0"/>
              </a:rPr>
              <a:t>Nell’area metropolitana bolognese la rete traumatologica ha sempre mostrato elevati livelli di criticità</a:t>
            </a:r>
            <a:r>
              <a:rPr lang="it-IT" sz="2000" dirty="0">
                <a:effectLst/>
                <a:latin typeface="Calibri" panose="020F0502020204030204" pitchFamily="34" charset="0"/>
                <a:ea typeface="Calibri" panose="020F0502020204030204" pitchFamily="34" charset="0"/>
                <a:cs typeface="Times New Roman" panose="02020603050405020304" pitchFamily="18" charset="0"/>
              </a:rPr>
              <a:t>, tanto che negli anni sono stati ripetuti tentativi di riorganizzazione.</a:t>
            </a:r>
          </a:p>
          <a:p>
            <a:pPr marL="0" indent="0" algn="just">
              <a:lnSpc>
                <a:spcPct val="107000"/>
              </a:lnSpc>
              <a:spcAft>
                <a:spcPts val="800"/>
              </a:spcAft>
              <a:buNone/>
            </a:pPr>
            <a:r>
              <a:rPr lang="it-IT" sz="2000" dirty="0">
                <a:latin typeface="Calibri" panose="020F0502020204030204" pitchFamily="34" charset="0"/>
                <a:ea typeface="Calibri" panose="020F0502020204030204" pitchFamily="34" charset="0"/>
                <a:cs typeface="Times New Roman" panose="02020603050405020304" pitchFamily="18" charset="0"/>
              </a:rPr>
              <a:t>Nonostante per la </a:t>
            </a:r>
            <a:r>
              <a:rPr lang="it-IT" sz="2000" dirty="0">
                <a:effectLst/>
                <a:latin typeface="Calibri" panose="020F0502020204030204" pitchFamily="34" charset="0"/>
                <a:ea typeface="Calibri" panose="020F0502020204030204" pitchFamily="34" charset="0"/>
                <a:cs typeface="Times New Roman" panose="02020603050405020304" pitchFamily="18" charset="0"/>
              </a:rPr>
              <a:t>disciplina di Ortopedia e Traumatologia non sono individuati dall’attuale normativa livelli di governance nazionale o regionale, la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Regione Emilia-Romagna ha comunque identificato da diversi anni l’IRCCS Istituto Ortopedico Rizzoli (IOR) come centro di riferimento per la casistica complessa ortopedica</a:t>
            </a:r>
            <a:r>
              <a:rPr lang="it-IT" sz="2000" dirty="0">
                <a:effectLst/>
                <a:latin typeface="Calibri" panose="020F0502020204030204" pitchFamily="34" charset="0"/>
                <a:ea typeface="Calibri" panose="020F0502020204030204" pitchFamily="34" charset="0"/>
                <a:cs typeface="Times New Roman" panose="02020603050405020304" pitchFamily="18" charset="0"/>
              </a:rPr>
              <a:t>, a conferma anche del riconoscimento quale centro Hub di livello nazionale.</a:t>
            </a:r>
          </a:p>
        </p:txBody>
      </p:sp>
      <p:pic>
        <p:nvPicPr>
          <p:cNvPr id="4" name="Picture 5">
            <a:extLst>
              <a:ext uri="{FF2B5EF4-FFF2-40B4-BE49-F238E27FC236}">
                <a16:creationId xmlns:a16="http://schemas.microsoft.com/office/drawing/2014/main" id="{6F6597F1-B317-4188-AFA7-EF8B2B8DD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4412" y="201083"/>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CasellaDiTesto 5">
            <a:extLst>
              <a:ext uri="{FF2B5EF4-FFF2-40B4-BE49-F238E27FC236}">
                <a16:creationId xmlns:a16="http://schemas.microsoft.com/office/drawing/2014/main" id="{014B6D0D-FA12-5F7A-FB2B-D428CCCBBC93}"/>
              </a:ext>
            </a:extLst>
          </p:cNvPr>
          <p:cNvSpPr txBox="1"/>
          <p:nvPr/>
        </p:nvSpPr>
        <p:spPr>
          <a:xfrm>
            <a:off x="838200" y="3968830"/>
            <a:ext cx="10515600" cy="1938992"/>
          </a:xfrm>
          <a:prstGeom prst="rect">
            <a:avLst/>
          </a:prstGeom>
          <a:noFill/>
        </p:spPr>
        <p:txBody>
          <a:bodyPr wrap="square">
            <a:spAutoFit/>
          </a:bodyPr>
          <a:lstStyle/>
          <a:p>
            <a:pPr marL="0" indent="0" algn="just">
              <a:buNone/>
            </a:pPr>
            <a:r>
              <a:rPr lang="it-IT" sz="24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Nel 2021 è stato approvato dalla CTSS di Bologna un </a:t>
            </a:r>
            <a:r>
              <a:rPr lang="it-IT"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progetto di riorganizzazione</a:t>
            </a:r>
            <a:r>
              <a:rPr lang="it-IT" sz="24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che si fondava prioritariamente su due aspetti: la creazione di un </a:t>
            </a:r>
            <a:r>
              <a:rPr lang="it-IT"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coordinamento presso IOR</a:t>
            </a:r>
            <a:r>
              <a:rPr lang="it-IT" sz="24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(operativo dal mese di maggio 2021) e la </a:t>
            </a:r>
            <a:r>
              <a:rPr lang="it-IT"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creazione di spazi aggiuntivi da dedicarsi alla traumatologia</a:t>
            </a:r>
            <a:r>
              <a:rPr lang="it-IT" sz="24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presso OM in quanto Trauma Center, successivamente non attivati anche per il riacutizzarsi della pandemia.</a:t>
            </a:r>
          </a:p>
        </p:txBody>
      </p:sp>
    </p:spTree>
    <p:extLst>
      <p:ext uri="{BB962C8B-B14F-4D97-AF65-F5344CB8AC3E}">
        <p14:creationId xmlns:p14="http://schemas.microsoft.com/office/powerpoint/2010/main" val="1237762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CFAFC8-06E6-4FD4-AB36-F2B3B4CE41A4}"/>
              </a:ext>
            </a:extLst>
          </p:cNvPr>
          <p:cNvSpPr>
            <a:spLocks noGrp="1"/>
          </p:cNvSpPr>
          <p:nvPr>
            <p:ph type="title"/>
          </p:nvPr>
        </p:nvSpPr>
        <p:spPr>
          <a:xfrm>
            <a:off x="838200" y="365125"/>
            <a:ext cx="10515600" cy="512237"/>
          </a:xfrm>
        </p:spPr>
        <p:txBody>
          <a:bodyPr>
            <a:normAutofit fontScale="90000"/>
          </a:bodyPr>
          <a:lstStyle/>
          <a:p>
            <a:r>
              <a:rPr lang="it-IT" dirty="0"/>
              <a:t>Premessa</a:t>
            </a:r>
          </a:p>
        </p:txBody>
      </p:sp>
      <p:sp>
        <p:nvSpPr>
          <p:cNvPr id="3" name="Segnaposto contenuto 2">
            <a:extLst>
              <a:ext uri="{FF2B5EF4-FFF2-40B4-BE49-F238E27FC236}">
                <a16:creationId xmlns:a16="http://schemas.microsoft.com/office/drawing/2014/main" id="{89F63DAD-2C0B-4BB4-85E8-7BF6B719D613}"/>
              </a:ext>
            </a:extLst>
          </p:cNvPr>
          <p:cNvSpPr>
            <a:spLocks noGrp="1"/>
          </p:cNvSpPr>
          <p:nvPr>
            <p:ph idx="1"/>
          </p:nvPr>
        </p:nvSpPr>
        <p:spPr>
          <a:xfrm>
            <a:off x="838200" y="1538868"/>
            <a:ext cx="10515600" cy="4638095"/>
          </a:xfrm>
        </p:spPr>
        <p:txBody>
          <a:bodyPr>
            <a:noAutofit/>
          </a:bodyPr>
          <a:lstStyle/>
          <a:p>
            <a:pPr marL="0" indent="0" algn="just">
              <a:lnSpc>
                <a:spcPct val="107000"/>
              </a:lnSpc>
              <a:spcAft>
                <a:spcPts val="800"/>
              </a:spcAft>
              <a:buNone/>
            </a:pPr>
            <a:r>
              <a:rPr lang="it-IT" sz="2000" dirty="0">
                <a:effectLst/>
                <a:latin typeface="Calibri" panose="020F0502020204030204" pitchFamily="34" charset="0"/>
                <a:ea typeface="Calibri" panose="020F0502020204030204" pitchFamily="34" charset="0"/>
                <a:cs typeface="Times New Roman" panose="02020603050405020304" pitchFamily="18" charset="0"/>
              </a:rPr>
              <a:t>Le Aziende, con il coordinamento della Direzione Generale Sanità della RER, hanno valutato diversi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nuovi</a:t>
            </a:r>
            <a:r>
              <a:rPr lang="it-IT" sz="2000" dirty="0">
                <a:effectLst/>
                <a:latin typeface="Calibri" panose="020F0502020204030204" pitchFamily="34" charset="0"/>
                <a:ea typeface="Calibri" panose="020F0502020204030204" pitchFamily="34" charset="0"/>
                <a:cs typeface="Times New Roman" panose="02020603050405020304" pitchFamily="18" charset="0"/>
              </a:rPr>
              <a:t>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scenari</a:t>
            </a:r>
            <a:r>
              <a:rPr lang="it-IT" sz="2000" b="1" dirty="0">
                <a:latin typeface="Calibri" panose="020F0502020204030204" pitchFamily="34" charset="0"/>
                <a:ea typeface="Calibri" panose="020F0502020204030204" pitchFamily="34" charset="0"/>
                <a:cs typeface="Times New Roman" panose="02020603050405020304" pitchFamily="18" charset="0"/>
              </a:rPr>
              <a:t> di riorganizzazione</a:t>
            </a:r>
            <a:r>
              <a:rPr lang="it-IT" sz="2000" dirty="0">
                <a:latin typeface="Calibri" panose="020F0502020204030204" pitchFamily="34" charset="0"/>
                <a:ea typeface="Calibri" panose="020F0502020204030204" pitchFamily="34" charset="0"/>
                <a:cs typeface="Times New Roman" panose="02020603050405020304" pitchFamily="18" charset="0"/>
              </a:rPr>
              <a:t>, secondo alcune considerazione fondamentali:</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2000" dirty="0">
                <a:effectLst/>
                <a:latin typeface="Calibri" panose="020F0502020204030204" pitchFamily="34" charset="0"/>
                <a:ea typeface="Calibri" panose="020F0502020204030204" pitchFamily="34" charset="0"/>
                <a:cs typeface="Times New Roman" panose="02020603050405020304" pitchFamily="18" charset="0"/>
              </a:rPr>
              <a:t>l’attuale organizzazione della rete traumatologica vede una distribuzione della casistica non coerente né con le mission produttive delle Aziende né con le risorse a loro disposizione;</a:t>
            </a:r>
          </a:p>
          <a:p>
            <a:pPr marL="342900" lvl="0" indent="-342900" algn="just">
              <a:lnSpc>
                <a:spcPct val="107000"/>
              </a:lnSpc>
              <a:buFont typeface="Symbol" panose="05050102010706020507" pitchFamily="18" charset="2"/>
              <a:buChar char=""/>
            </a:pPr>
            <a:r>
              <a:rPr lang="it-IT" sz="2000" dirty="0">
                <a:effectLst/>
                <a:latin typeface="Calibri" panose="020F0502020204030204" pitchFamily="34" charset="0"/>
                <a:ea typeface="Calibri" panose="020F0502020204030204" pitchFamily="34" charset="0"/>
                <a:cs typeface="Times New Roman" panose="02020603050405020304" pitchFamily="18" charset="0"/>
              </a:rPr>
              <a:t>il Gruppo di Coordinamento Operativo non può risolvere la costante criticità in cui versa la rete traumatologica a causa dell’inadeguata dotazione di risorse;</a:t>
            </a:r>
          </a:p>
          <a:p>
            <a:pPr marL="342900" lvl="0" indent="-342900" algn="just">
              <a:lnSpc>
                <a:spcPct val="107000"/>
              </a:lnSpc>
              <a:buFont typeface="Symbol" panose="05050102010706020507" pitchFamily="18" charset="2"/>
              <a:buChar char=""/>
            </a:pPr>
            <a:r>
              <a:rPr lang="it-IT" sz="2000" dirty="0">
                <a:effectLst/>
                <a:latin typeface="Calibri" panose="020F0502020204030204" pitchFamily="34" charset="0"/>
                <a:ea typeface="Calibri" panose="020F0502020204030204" pitchFamily="34" charset="0"/>
                <a:cs typeface="Times New Roman" panose="02020603050405020304" pitchFamily="18" charset="0"/>
              </a:rPr>
              <a:t>si conferma la carenza di PL nella disponibilità della rete traumatologica (40 PL);</a:t>
            </a:r>
          </a:p>
          <a:p>
            <a:pPr marL="342900" lvl="0" indent="-342900" algn="just">
              <a:lnSpc>
                <a:spcPct val="107000"/>
              </a:lnSpc>
              <a:buFont typeface="Symbol" panose="05050102010706020507" pitchFamily="18" charset="2"/>
              <a:buChar char=""/>
            </a:pPr>
            <a:r>
              <a:rPr lang="it-IT" sz="2000" u="sng" dirty="0">
                <a:effectLst/>
                <a:latin typeface="Calibri" panose="020F0502020204030204" pitchFamily="34" charset="0"/>
                <a:ea typeface="Calibri" panose="020F0502020204030204" pitchFamily="34" charset="0"/>
                <a:cs typeface="Times New Roman" panose="02020603050405020304" pitchFamily="18" charset="0"/>
              </a:rPr>
              <a:t>tali letti non possono essere collocati presso alcuna delle strutture pubbliche dell’area metropolitana</a:t>
            </a:r>
            <a:r>
              <a:rPr lang="it-IT" sz="2000" dirty="0">
                <a:effectLst/>
                <a:latin typeface="Calibri" panose="020F0502020204030204" pitchFamily="34" charset="0"/>
                <a:ea typeface="Calibri" panose="020F0502020204030204" pitchFamily="34" charset="0"/>
                <a:cs typeface="Times New Roman" panose="02020603050405020304" pitchFamily="18" charset="0"/>
              </a:rPr>
              <a:t> per mancanza di posti letto e spazi operatori</a:t>
            </a:r>
          </a:p>
        </p:txBody>
      </p:sp>
      <p:pic>
        <p:nvPicPr>
          <p:cNvPr id="4" name="Picture 5">
            <a:extLst>
              <a:ext uri="{FF2B5EF4-FFF2-40B4-BE49-F238E27FC236}">
                <a16:creationId xmlns:a16="http://schemas.microsoft.com/office/drawing/2014/main" id="{6F6597F1-B317-4188-AFA7-EF8B2B8DD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4412" y="201083"/>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5421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CFAFC8-06E6-4FD4-AB36-F2B3B4CE41A4}"/>
              </a:ext>
            </a:extLst>
          </p:cNvPr>
          <p:cNvSpPr>
            <a:spLocks noGrp="1"/>
          </p:cNvSpPr>
          <p:nvPr>
            <p:ph type="title"/>
          </p:nvPr>
        </p:nvSpPr>
        <p:spPr>
          <a:xfrm>
            <a:off x="838200" y="365125"/>
            <a:ext cx="10515600" cy="512237"/>
          </a:xfrm>
        </p:spPr>
        <p:txBody>
          <a:bodyPr>
            <a:normAutofit fontScale="90000"/>
          </a:bodyPr>
          <a:lstStyle/>
          <a:p>
            <a:r>
              <a:rPr lang="it-IT" dirty="0"/>
              <a:t>Premessa</a:t>
            </a:r>
          </a:p>
        </p:txBody>
      </p:sp>
      <p:sp>
        <p:nvSpPr>
          <p:cNvPr id="3" name="Segnaposto contenuto 2">
            <a:extLst>
              <a:ext uri="{FF2B5EF4-FFF2-40B4-BE49-F238E27FC236}">
                <a16:creationId xmlns:a16="http://schemas.microsoft.com/office/drawing/2014/main" id="{89F63DAD-2C0B-4BB4-85E8-7BF6B719D613}"/>
              </a:ext>
            </a:extLst>
          </p:cNvPr>
          <p:cNvSpPr>
            <a:spLocks noGrp="1"/>
          </p:cNvSpPr>
          <p:nvPr>
            <p:ph idx="1"/>
          </p:nvPr>
        </p:nvSpPr>
        <p:spPr>
          <a:xfrm>
            <a:off x="838200" y="1483112"/>
            <a:ext cx="10515600" cy="5009763"/>
          </a:xfrm>
        </p:spPr>
        <p:txBody>
          <a:bodyPr>
            <a:normAutofit/>
          </a:bodyPr>
          <a:lstStyle/>
          <a:p>
            <a:pPr marL="0" indent="0">
              <a:lnSpc>
                <a:spcPct val="107000"/>
              </a:lnSpc>
              <a:spcAft>
                <a:spcPts val="800"/>
              </a:spcAft>
              <a:buNone/>
            </a:pPr>
            <a:r>
              <a:rPr lang="it-IT" sz="2400" dirty="0">
                <a:effectLst/>
                <a:latin typeface="Calibri" panose="020F0502020204030204" pitchFamily="34" charset="0"/>
                <a:ea typeface="Calibri" panose="020F0502020204030204" pitchFamily="34" charset="0"/>
                <a:cs typeface="Times New Roman" panose="02020603050405020304" pitchFamily="18" charset="0"/>
              </a:rPr>
              <a:t>Sulla base di decisione suddetta, si prevede quanto segue:</a:t>
            </a:r>
          </a:p>
          <a:p>
            <a:pPr marL="342900" lvl="0" indent="-342900" algn="just">
              <a:lnSpc>
                <a:spcPct val="107000"/>
              </a:lnSpc>
              <a:buFont typeface="Symbol" panose="05050102010706020507" pitchFamily="18" charset="2"/>
              <a:buChar char=""/>
            </a:pPr>
            <a:r>
              <a:rPr lang="it-IT" sz="2400" dirty="0">
                <a:effectLst/>
                <a:latin typeface="Calibri" panose="020F0502020204030204" pitchFamily="34" charset="0"/>
                <a:ea typeface="Calibri" panose="020F0502020204030204" pitchFamily="34" charset="0"/>
                <a:cs typeface="Times New Roman" panose="02020603050405020304" pitchFamily="18" charset="0"/>
              </a:rPr>
              <a:t>L’individuazione di </a:t>
            </a:r>
            <a:r>
              <a:rPr lang="it-IT" sz="2400" b="1" dirty="0">
                <a:effectLst/>
                <a:latin typeface="Calibri" panose="020F0502020204030204" pitchFamily="34" charset="0"/>
                <a:ea typeface="Calibri" panose="020F0502020204030204" pitchFamily="34" charset="0"/>
                <a:cs typeface="Times New Roman" panose="02020603050405020304" pitchFamily="18" charset="0"/>
              </a:rPr>
              <a:t>un’area ulteriore (PL e SO) dedicata all’attività traumatologica</a:t>
            </a:r>
            <a:r>
              <a:rPr lang="it-IT" sz="2400" dirty="0">
                <a:effectLst/>
                <a:latin typeface="Calibri" panose="020F0502020204030204" pitchFamily="34" charset="0"/>
                <a:ea typeface="Calibri" panose="020F0502020204030204" pitchFamily="34" charset="0"/>
                <a:cs typeface="Times New Roman" panose="02020603050405020304" pitchFamily="18" charset="0"/>
              </a:rPr>
              <a:t>, collocata presso una struttura privata dell’area cittadina di cui IOR garantirà la gestione diretta.</a:t>
            </a:r>
          </a:p>
          <a:p>
            <a:pPr marL="342900" lvl="0" indent="-342900" algn="just">
              <a:lnSpc>
                <a:spcPct val="107000"/>
              </a:lnSpc>
              <a:buFont typeface="Symbol" panose="05050102010706020507" pitchFamily="18" charset="2"/>
              <a:buChar char=""/>
            </a:pPr>
            <a:r>
              <a:rPr lang="it-IT" sz="2400" dirty="0">
                <a:effectLst/>
                <a:latin typeface="Calibri" panose="020F0502020204030204" pitchFamily="34" charset="0"/>
                <a:ea typeface="Calibri" panose="020F0502020204030204" pitchFamily="34" charset="0"/>
                <a:cs typeface="Times New Roman" panose="02020603050405020304" pitchFamily="18" charset="0"/>
              </a:rPr>
              <a:t>La </a:t>
            </a:r>
            <a:r>
              <a:rPr lang="it-IT" sz="2400" b="1" dirty="0">
                <a:effectLst/>
                <a:latin typeface="Calibri" panose="020F0502020204030204" pitchFamily="34" charset="0"/>
                <a:ea typeface="Calibri" panose="020F0502020204030204" pitchFamily="34" charset="0"/>
                <a:cs typeface="Times New Roman" panose="02020603050405020304" pitchFamily="18" charset="0"/>
              </a:rPr>
              <a:t>conferma della funzione IOR di coordinamento</a:t>
            </a:r>
            <a:r>
              <a:rPr lang="it-IT" sz="2400" dirty="0">
                <a:effectLst/>
                <a:latin typeface="Calibri" panose="020F0502020204030204" pitchFamily="34" charset="0"/>
                <a:ea typeface="Calibri" panose="020F0502020204030204" pitchFamily="34" charset="0"/>
                <a:cs typeface="Times New Roman" panose="02020603050405020304" pitchFamily="18" charset="0"/>
              </a:rPr>
              <a:t> della rete traumatologica metropolitana.</a:t>
            </a:r>
          </a:p>
          <a:p>
            <a:pPr marL="342900" lvl="0" indent="-342900" algn="just">
              <a:lnSpc>
                <a:spcPct val="107000"/>
              </a:lnSpc>
              <a:buFont typeface="Symbol" panose="05050102010706020507" pitchFamily="18" charset="2"/>
              <a:buChar char=""/>
            </a:pPr>
            <a:r>
              <a:rPr lang="it-IT" sz="2400" dirty="0">
                <a:effectLst/>
                <a:latin typeface="Calibri" panose="020F0502020204030204" pitchFamily="34" charset="0"/>
                <a:ea typeface="Calibri" panose="020F0502020204030204" pitchFamily="34" charset="0"/>
                <a:cs typeface="Times New Roman" panose="02020603050405020304" pitchFamily="18" charset="0"/>
              </a:rPr>
              <a:t>Il rafforzamento di tale funzione mediante l’istituzione del </a:t>
            </a:r>
            <a:r>
              <a:rPr lang="it-IT" sz="2400" b="1" dirty="0">
                <a:effectLst/>
                <a:latin typeface="Calibri" panose="020F0502020204030204" pitchFamily="34" charset="0"/>
                <a:ea typeface="Calibri" panose="020F0502020204030204" pitchFamily="34" charset="0"/>
                <a:cs typeface="Times New Roman" panose="02020603050405020304" pitchFamily="18" charset="0"/>
              </a:rPr>
              <a:t>Dipartimento Ortopedico Metropolitano</a:t>
            </a:r>
            <a:r>
              <a:rPr lang="it-IT" sz="2400" dirty="0">
                <a:effectLst/>
                <a:latin typeface="Calibri" panose="020F0502020204030204" pitchFamily="34" charset="0"/>
                <a:ea typeface="Calibri" panose="020F0502020204030204" pitchFamily="34" charset="0"/>
                <a:cs typeface="Times New Roman" panose="02020603050405020304" pitchFamily="18" charset="0"/>
              </a:rPr>
              <a:t> e di una </a:t>
            </a:r>
            <a:r>
              <a:rPr lang="it-IT" sz="2400" b="1" dirty="0">
                <a:effectLst/>
                <a:latin typeface="Calibri" panose="020F0502020204030204" pitchFamily="34" charset="0"/>
                <a:ea typeface="Calibri" panose="020F0502020204030204" pitchFamily="34" charset="0"/>
                <a:cs typeface="Times New Roman" panose="02020603050405020304" pitchFamily="18" charset="0"/>
              </a:rPr>
              <a:t>SC di Traumatologia e Ortopedia di Urgenza</a:t>
            </a:r>
            <a:r>
              <a:rPr lang="it-IT" sz="2400" dirty="0">
                <a:effectLst/>
                <a:latin typeface="Calibri" panose="020F0502020204030204" pitchFamily="34" charset="0"/>
                <a:ea typeface="Calibri" panose="020F0502020204030204" pitchFamily="34" charset="0"/>
                <a:cs typeface="Times New Roman" panose="02020603050405020304" pitchFamily="18" charset="0"/>
              </a:rPr>
              <a:t>.</a:t>
            </a:r>
          </a:p>
        </p:txBody>
      </p:sp>
      <p:pic>
        <p:nvPicPr>
          <p:cNvPr id="4" name="Picture 5">
            <a:extLst>
              <a:ext uri="{FF2B5EF4-FFF2-40B4-BE49-F238E27FC236}">
                <a16:creationId xmlns:a16="http://schemas.microsoft.com/office/drawing/2014/main" id="{6F6597F1-B317-4188-AFA7-EF8B2B8DD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4412" y="201083"/>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6862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CFAFC8-06E6-4FD4-AB36-F2B3B4CE41A4}"/>
              </a:ext>
            </a:extLst>
          </p:cNvPr>
          <p:cNvSpPr>
            <a:spLocks noGrp="1"/>
          </p:cNvSpPr>
          <p:nvPr>
            <p:ph type="title"/>
          </p:nvPr>
        </p:nvSpPr>
        <p:spPr>
          <a:xfrm>
            <a:off x="838200" y="365125"/>
            <a:ext cx="10515600" cy="512237"/>
          </a:xfrm>
        </p:spPr>
        <p:txBody>
          <a:bodyPr>
            <a:normAutofit fontScale="90000"/>
          </a:bodyPr>
          <a:lstStyle/>
          <a:p>
            <a:r>
              <a:rPr lang="it-IT" dirty="0"/>
              <a:t>Premessa</a:t>
            </a:r>
          </a:p>
        </p:txBody>
      </p:sp>
      <p:sp>
        <p:nvSpPr>
          <p:cNvPr id="3" name="Segnaposto contenuto 2">
            <a:extLst>
              <a:ext uri="{FF2B5EF4-FFF2-40B4-BE49-F238E27FC236}">
                <a16:creationId xmlns:a16="http://schemas.microsoft.com/office/drawing/2014/main" id="{89F63DAD-2C0B-4BB4-85E8-7BF6B719D613}"/>
              </a:ext>
            </a:extLst>
          </p:cNvPr>
          <p:cNvSpPr>
            <a:spLocks noGrp="1"/>
          </p:cNvSpPr>
          <p:nvPr>
            <p:ph idx="1"/>
          </p:nvPr>
        </p:nvSpPr>
        <p:spPr>
          <a:xfrm>
            <a:off x="838200" y="1739590"/>
            <a:ext cx="10515600" cy="4753285"/>
          </a:xfrm>
        </p:spPr>
        <p:txBody>
          <a:bodyPr>
            <a:normAutofit/>
          </a:bodyPr>
          <a:lstStyle/>
          <a:p>
            <a:pPr marL="0" indent="0" algn="just">
              <a:lnSpc>
                <a:spcPct val="107000"/>
              </a:lnSpc>
              <a:spcAft>
                <a:spcPts val="800"/>
              </a:spcAft>
              <a:buNone/>
            </a:pPr>
            <a:r>
              <a:rPr lang="it-IT"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Le Direzioni delle aziende hanno quindi concordato di procedere </a:t>
            </a:r>
            <a:r>
              <a:rPr lang="it-IT"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nella progettualità con uno scenario che prevede </a:t>
            </a:r>
            <a:r>
              <a:rPr lang="it-IT" sz="2000" u="sng" dirty="0">
                <a:effectLst/>
                <a:latin typeface="Calibri" panose="020F0502020204030204" pitchFamily="34" charset="0"/>
                <a:ea typeface="Calibri" panose="020F0502020204030204" pitchFamily="34" charset="0"/>
                <a:cs typeface="Times New Roman" panose="02020603050405020304" pitchFamily="18" charset="0"/>
              </a:rPr>
              <a:t>l’utilizzo di una </a:t>
            </a:r>
            <a:r>
              <a:rPr lang="it-IT" sz="2000" b="1" u="sng" dirty="0">
                <a:effectLst/>
                <a:latin typeface="Calibri" panose="020F0502020204030204" pitchFamily="34" charset="0"/>
                <a:ea typeface="Calibri" panose="020F0502020204030204" pitchFamily="34" charset="0"/>
                <a:cs typeface="Times New Roman" panose="02020603050405020304" pitchFamily="18" charset="0"/>
              </a:rPr>
              <a:t>struttura esterna a gestione IOR</a:t>
            </a:r>
            <a:r>
              <a:rPr lang="it-IT" sz="2000" u="sng" dirty="0">
                <a:effectLst/>
                <a:latin typeface="Calibri" panose="020F0502020204030204" pitchFamily="34" charset="0"/>
                <a:ea typeface="Calibri" panose="020F0502020204030204" pitchFamily="34" charset="0"/>
                <a:cs typeface="Times New Roman" panose="02020603050405020304" pitchFamily="18" charset="0"/>
              </a:rPr>
              <a:t>.</a:t>
            </a:r>
            <a:r>
              <a:rPr lang="it-IT" sz="20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r>
              <a:rPr lang="it-IT" sz="2000" dirty="0">
                <a:effectLst/>
                <a:latin typeface="Calibri" panose="020F0502020204030204" pitchFamily="34" charset="0"/>
                <a:ea typeface="Calibri" panose="020F0502020204030204" pitchFamily="34" charset="0"/>
                <a:cs typeface="Times New Roman" panose="02020603050405020304" pitchFamily="18" charset="0"/>
              </a:rPr>
              <a:t>Questa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nuova struttura Spoke IOR gestirà una quota della casistica traumatologica metropolitana, </a:t>
            </a:r>
            <a:r>
              <a:rPr lang="it-IT" sz="2000" dirty="0">
                <a:effectLst/>
                <a:latin typeface="Calibri" panose="020F0502020204030204" pitchFamily="34" charset="0"/>
                <a:ea typeface="Calibri" panose="020F0502020204030204" pitchFamily="34" charset="0"/>
                <a:cs typeface="Times New Roman" panose="02020603050405020304" pitchFamily="18" charset="0"/>
              </a:rPr>
              <a:t>ad esclusione del trauma grave,</a:t>
            </a:r>
            <a:r>
              <a:rPr lang="it-IT" sz="2000" b="1" dirty="0">
                <a:effectLst/>
                <a:latin typeface="Calibri" panose="020F0502020204030204" pitchFamily="34" charset="0"/>
                <a:ea typeface="Calibri" panose="020F0502020204030204" pitchFamily="34" charset="0"/>
                <a:cs typeface="Times New Roman" panose="02020603050405020304" pitchFamily="18" charset="0"/>
              </a:rPr>
              <a:t> secondo criteri di centralizzazione prestabiliti, che andrà reindirizzata dai PS delle quattro aziende</a:t>
            </a:r>
            <a:r>
              <a:rPr lang="it-IT" sz="20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it-IT" sz="2000" b="1" dirty="0">
                <a:effectLst/>
                <a:latin typeface="Calibri" panose="020F0502020204030204" pitchFamily="34" charset="0"/>
                <a:ea typeface="Calibri" panose="020F0502020204030204" pitchFamily="34" charset="0"/>
                <a:cs typeface="Times New Roman" panose="02020603050405020304" pitchFamily="18" charset="0"/>
              </a:rPr>
              <a:t>La casistica di maggior complessità</a:t>
            </a:r>
            <a:r>
              <a:rPr lang="it-IT" sz="2000" dirty="0">
                <a:effectLst/>
                <a:latin typeface="Calibri" panose="020F0502020204030204" pitchFamily="34" charset="0"/>
                <a:ea typeface="Calibri" panose="020F0502020204030204" pitchFamily="34" charset="0"/>
                <a:cs typeface="Times New Roman" panose="02020603050405020304" pitchFamily="18" charset="0"/>
              </a:rPr>
              <a:t>, in particolare quelle di interesse specialistico con Hub corrispondenti (pazienti pediatrici, oncologici, orto-geriatria, arto superiore complesso, ecc.),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resterà di competenza delle rispettive aziende, a seconda delle loro mission produttive </a:t>
            </a:r>
            <a:r>
              <a:rPr lang="it-IT" sz="2000" dirty="0">
                <a:effectLst/>
                <a:latin typeface="Calibri" panose="020F0502020204030204" pitchFamily="34" charset="0"/>
                <a:ea typeface="Calibri" panose="020F0502020204030204" pitchFamily="34" charset="0"/>
                <a:cs typeface="Times New Roman" panose="02020603050405020304" pitchFamily="18" charset="0"/>
              </a:rPr>
              <a:t>e delle competenze/tecnologie a disposizione presso le stesse.</a:t>
            </a:r>
          </a:p>
        </p:txBody>
      </p:sp>
      <p:pic>
        <p:nvPicPr>
          <p:cNvPr id="4" name="Picture 5">
            <a:extLst>
              <a:ext uri="{FF2B5EF4-FFF2-40B4-BE49-F238E27FC236}">
                <a16:creationId xmlns:a16="http://schemas.microsoft.com/office/drawing/2014/main" id="{6F6597F1-B317-4188-AFA7-EF8B2B8DD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4412" y="201083"/>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716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CFAFC8-06E6-4FD4-AB36-F2B3B4CE41A4}"/>
              </a:ext>
            </a:extLst>
          </p:cNvPr>
          <p:cNvSpPr>
            <a:spLocks noGrp="1"/>
          </p:cNvSpPr>
          <p:nvPr>
            <p:ph type="title"/>
          </p:nvPr>
        </p:nvSpPr>
        <p:spPr>
          <a:xfrm>
            <a:off x="838200" y="365125"/>
            <a:ext cx="10515600" cy="512237"/>
          </a:xfrm>
        </p:spPr>
        <p:txBody>
          <a:bodyPr>
            <a:normAutofit fontScale="90000"/>
          </a:bodyPr>
          <a:lstStyle/>
          <a:p>
            <a:r>
              <a:rPr lang="it-IT" dirty="0"/>
              <a:t>Descrizione dello scenario</a:t>
            </a:r>
          </a:p>
        </p:txBody>
      </p:sp>
      <p:sp>
        <p:nvSpPr>
          <p:cNvPr id="3" name="Segnaposto contenuto 2">
            <a:extLst>
              <a:ext uri="{FF2B5EF4-FFF2-40B4-BE49-F238E27FC236}">
                <a16:creationId xmlns:a16="http://schemas.microsoft.com/office/drawing/2014/main" id="{89F63DAD-2C0B-4BB4-85E8-7BF6B719D613}"/>
              </a:ext>
            </a:extLst>
          </p:cNvPr>
          <p:cNvSpPr>
            <a:spLocks noGrp="1"/>
          </p:cNvSpPr>
          <p:nvPr>
            <p:ph idx="1"/>
          </p:nvPr>
        </p:nvSpPr>
        <p:spPr>
          <a:xfrm>
            <a:off x="838200" y="1041405"/>
            <a:ext cx="10515600" cy="956154"/>
          </a:xfrm>
        </p:spPr>
        <p:txBody>
          <a:bodyPr>
            <a:normAutofit/>
          </a:bodyPr>
          <a:lstStyle/>
          <a:p>
            <a:pPr marL="0" indent="0">
              <a:lnSpc>
                <a:spcPct val="107000"/>
              </a:lnSpc>
              <a:spcAft>
                <a:spcPts val="800"/>
              </a:spcAft>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Nella tabella che segue è rappresentata la ridistribuzione dei posti letto dedicati alla traumatologia, allocando presso lo Spoke IOR 40 letti.</a:t>
            </a:r>
          </a:p>
          <a:p>
            <a:pPr marL="0" indent="0">
              <a:lnSpc>
                <a:spcPct val="107000"/>
              </a:lnSpc>
              <a:spcAft>
                <a:spcPts val="800"/>
              </a:spcAft>
              <a:buNone/>
            </a:pP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5">
            <a:extLst>
              <a:ext uri="{FF2B5EF4-FFF2-40B4-BE49-F238E27FC236}">
                <a16:creationId xmlns:a16="http://schemas.microsoft.com/office/drawing/2014/main" id="{6F6597F1-B317-4188-AFA7-EF8B2B8DD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4664" y="228675"/>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10" name="Gruppo 9">
            <a:extLst>
              <a:ext uri="{FF2B5EF4-FFF2-40B4-BE49-F238E27FC236}">
                <a16:creationId xmlns:a16="http://schemas.microsoft.com/office/drawing/2014/main" id="{A11B7D1D-D72B-3627-1BB5-1342B3ABF2A5}"/>
              </a:ext>
            </a:extLst>
          </p:cNvPr>
          <p:cNvGrpSpPr/>
          <p:nvPr/>
        </p:nvGrpSpPr>
        <p:grpSpPr>
          <a:xfrm>
            <a:off x="4104492" y="1996537"/>
            <a:ext cx="5567122" cy="2737341"/>
            <a:chOff x="4104492" y="1996537"/>
            <a:chExt cx="5567122" cy="2737341"/>
          </a:xfrm>
        </p:grpSpPr>
        <p:pic>
          <p:nvPicPr>
            <p:cNvPr id="8" name="Immagine 7">
              <a:extLst>
                <a:ext uri="{FF2B5EF4-FFF2-40B4-BE49-F238E27FC236}">
                  <a16:creationId xmlns:a16="http://schemas.microsoft.com/office/drawing/2014/main" id="{AE4B585C-96F9-EC40-2DA5-EA77C4039503}"/>
                </a:ext>
              </a:extLst>
            </p:cNvPr>
            <p:cNvPicPr>
              <a:picLocks noChangeAspect="1"/>
            </p:cNvPicPr>
            <p:nvPr/>
          </p:nvPicPr>
          <p:blipFill>
            <a:blip r:embed="rId3"/>
            <a:stretch>
              <a:fillRect/>
            </a:stretch>
          </p:blipFill>
          <p:spPr>
            <a:xfrm>
              <a:off x="4104492" y="1996537"/>
              <a:ext cx="3968840" cy="2737341"/>
            </a:xfrm>
            <a:prstGeom prst="rect">
              <a:avLst/>
            </a:prstGeom>
          </p:spPr>
        </p:pic>
        <p:pic>
          <p:nvPicPr>
            <p:cNvPr id="9" name="Immagine 8">
              <a:extLst>
                <a:ext uri="{FF2B5EF4-FFF2-40B4-BE49-F238E27FC236}">
                  <a16:creationId xmlns:a16="http://schemas.microsoft.com/office/drawing/2014/main" id="{C7005818-FA60-74EB-647B-08CF11EC3DA7}"/>
                </a:ext>
              </a:extLst>
            </p:cNvPr>
            <p:cNvPicPr>
              <a:picLocks noChangeAspect="1"/>
            </p:cNvPicPr>
            <p:nvPr/>
          </p:nvPicPr>
          <p:blipFill>
            <a:blip r:embed="rId4"/>
            <a:stretch>
              <a:fillRect/>
            </a:stretch>
          </p:blipFill>
          <p:spPr>
            <a:xfrm>
              <a:off x="8080420" y="1997559"/>
              <a:ext cx="1591194" cy="2731245"/>
            </a:xfrm>
            <a:prstGeom prst="rect">
              <a:avLst/>
            </a:prstGeom>
          </p:spPr>
        </p:pic>
      </p:grpSp>
    </p:spTree>
    <p:extLst>
      <p:ext uri="{BB962C8B-B14F-4D97-AF65-F5344CB8AC3E}">
        <p14:creationId xmlns:p14="http://schemas.microsoft.com/office/powerpoint/2010/main" val="3083484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CBE248A4-BBD5-51F3-A3E2-EC0289283AA7}"/>
              </a:ext>
            </a:extLst>
          </p:cNvPr>
          <p:cNvSpPr txBox="1">
            <a:spLocks noGrp="1"/>
          </p:cNvSpPr>
          <p:nvPr>
            <p:ph idx="1"/>
          </p:nvPr>
        </p:nvSpPr>
        <p:spPr>
          <a:xfrm>
            <a:off x="838200" y="1103971"/>
            <a:ext cx="10515600" cy="489457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None/>
            </a:pPr>
            <a:r>
              <a:rPr lang="it-IT"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I 40 posti letto ortopedici della nuova struttura dovranno essere accreditati come posti letto codice 036 IOR. </a:t>
            </a:r>
            <a:r>
              <a:rPr lang="it-IT" sz="2400" b="1" u="sng"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Tali letti dovranno essere riassegnati allo IOR da una revisione del numero di posti letto di tutte le aziende dell’area metropolitana.</a:t>
            </a:r>
            <a:endParaRPr lang="it-IT"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2400" dirty="0">
                <a:effectLst/>
                <a:latin typeface="Calibri" panose="020F0502020204030204" pitchFamily="34" charset="0"/>
                <a:ea typeface="Calibri" panose="020F0502020204030204" pitchFamily="34" charset="0"/>
                <a:cs typeface="Times New Roman" panose="02020603050405020304" pitchFamily="18" charset="0"/>
              </a:rPr>
              <a:t>La gestione di tale struttura Spoke sarà in carico all’Istituto Ortopedico Rizzoli. L’afferenza del personale medico ed assistenziale impegnato presso la struttura, sarà IOR.</a:t>
            </a:r>
          </a:p>
          <a:p>
            <a:pPr marL="0" indent="0" algn="just">
              <a:lnSpc>
                <a:spcPct val="107000"/>
              </a:lnSpc>
              <a:spcAft>
                <a:spcPts val="800"/>
              </a:spcAft>
              <a:buNone/>
            </a:pPr>
            <a:r>
              <a:rPr lang="it-IT" sz="2400" dirty="0">
                <a:latin typeface="Calibri" panose="020F0502020204030204" pitchFamily="34" charset="0"/>
                <a:ea typeface="Calibri" panose="020F0502020204030204" pitchFamily="34" charset="0"/>
                <a:cs typeface="Times New Roman" panose="02020603050405020304" pitchFamily="18" charset="0"/>
              </a:rPr>
              <a:t>Dovrà essere indetta procedura di gara al fine di acquisire la piattaforma da un soggetto privato presente nel territorio.</a:t>
            </a:r>
          </a:p>
          <a:p>
            <a:pPr marL="0" indent="0" algn="just">
              <a:lnSpc>
                <a:spcPct val="107000"/>
              </a:lnSpc>
              <a:spcAft>
                <a:spcPts val="800"/>
              </a:spcAft>
              <a:buNone/>
            </a:pP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5">
            <a:extLst>
              <a:ext uri="{FF2B5EF4-FFF2-40B4-BE49-F238E27FC236}">
                <a16:creationId xmlns:a16="http://schemas.microsoft.com/office/drawing/2014/main" id="{70E0C157-41BE-0B35-CC4E-036F217967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4412" y="201083"/>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032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CFAFC8-06E6-4FD4-AB36-F2B3B4CE41A4}"/>
              </a:ext>
            </a:extLst>
          </p:cNvPr>
          <p:cNvSpPr>
            <a:spLocks noGrp="1"/>
          </p:cNvSpPr>
          <p:nvPr>
            <p:ph type="title"/>
          </p:nvPr>
        </p:nvSpPr>
        <p:spPr>
          <a:xfrm>
            <a:off x="838200" y="365125"/>
            <a:ext cx="10515600" cy="512237"/>
          </a:xfrm>
        </p:spPr>
        <p:txBody>
          <a:bodyPr>
            <a:normAutofit fontScale="90000"/>
          </a:bodyPr>
          <a:lstStyle/>
          <a:p>
            <a:r>
              <a:rPr lang="it-IT" dirty="0"/>
              <a:t>Proposta organizzativa</a:t>
            </a:r>
          </a:p>
        </p:txBody>
      </p:sp>
      <p:sp>
        <p:nvSpPr>
          <p:cNvPr id="3" name="Segnaposto contenuto 2">
            <a:extLst>
              <a:ext uri="{FF2B5EF4-FFF2-40B4-BE49-F238E27FC236}">
                <a16:creationId xmlns:a16="http://schemas.microsoft.com/office/drawing/2014/main" id="{89F63DAD-2C0B-4BB4-85E8-7BF6B719D613}"/>
              </a:ext>
            </a:extLst>
          </p:cNvPr>
          <p:cNvSpPr>
            <a:spLocks noGrp="1"/>
          </p:cNvSpPr>
          <p:nvPr>
            <p:ph idx="1"/>
          </p:nvPr>
        </p:nvSpPr>
        <p:spPr>
          <a:xfrm>
            <a:off x="838200" y="1041404"/>
            <a:ext cx="10515600" cy="5451471"/>
          </a:xfrm>
        </p:spPr>
        <p:txBody>
          <a:bodyPr>
            <a:normAutofit/>
          </a:bodyPr>
          <a:lstStyle/>
          <a:p>
            <a:pPr marL="0" indent="0" algn="just">
              <a:lnSpc>
                <a:spcPct val="107000"/>
              </a:lnSpc>
              <a:spcAft>
                <a:spcPts val="800"/>
              </a:spcAft>
              <a:buNone/>
            </a:pPr>
            <a:r>
              <a:rPr lang="it-IT" sz="1800" b="1" u="sng" dirty="0">
                <a:effectLst/>
                <a:latin typeface="Calibri" panose="020F0502020204030204" pitchFamily="34" charset="0"/>
                <a:ea typeface="Calibri" panose="020F0502020204030204" pitchFamily="34" charset="0"/>
                <a:cs typeface="Times New Roman" panose="02020603050405020304" pitchFamily="18" charset="0"/>
              </a:rPr>
              <a:t>Attività chirurgica</a:t>
            </a:r>
          </a:p>
          <a:p>
            <a:pPr algn="just">
              <a:lnSpc>
                <a:spcPct val="107000"/>
              </a:lnSpc>
            </a:pPr>
            <a:r>
              <a:rPr lang="it-IT" sz="1800" b="1" dirty="0">
                <a:effectLst/>
                <a:latin typeface="Calibri" panose="020F0502020204030204" pitchFamily="34" charset="0"/>
                <a:ea typeface="Calibri" panose="020F0502020204030204" pitchFamily="34" charset="0"/>
                <a:cs typeface="Times New Roman" panose="02020603050405020304" pitchFamily="18" charset="0"/>
              </a:rPr>
              <a:t>Degenza media prevista pari a circa 7 giorni</a:t>
            </a:r>
            <a:r>
              <a:rPr lang="it-IT" sz="1800" dirty="0">
                <a:effectLst/>
                <a:latin typeface="Calibri" panose="020F0502020204030204" pitchFamily="34" charset="0"/>
                <a:ea typeface="Calibri" panose="020F0502020204030204" pitchFamily="34" charset="0"/>
                <a:cs typeface="Times New Roman" panose="02020603050405020304" pitchFamily="18" charset="0"/>
              </a:rPr>
              <a:t> (dato storico traumatologia IOR 2021).</a:t>
            </a:r>
          </a:p>
          <a:p>
            <a:pPr algn="just">
              <a:lnSpc>
                <a:spcPct val="107000"/>
              </a:lnSpc>
            </a:pPr>
            <a:r>
              <a:rPr lang="it-IT" sz="1800" b="1" u="sng" dirty="0">
                <a:effectLst/>
                <a:latin typeface="Calibri" panose="020F0502020204030204" pitchFamily="34" charset="0"/>
                <a:ea typeface="Calibri" panose="020F0502020204030204" pitchFamily="34" charset="0"/>
                <a:cs typeface="Times New Roman" panose="02020603050405020304" pitchFamily="18" charset="0"/>
              </a:rPr>
              <a:t>40 risorse letto</a:t>
            </a:r>
            <a:r>
              <a:rPr lang="it-IT" sz="1800" dirty="0">
                <a:effectLst/>
                <a:latin typeface="Calibri" panose="020F0502020204030204" pitchFamily="34" charset="0"/>
                <a:ea typeface="Calibri" panose="020F0502020204030204" pitchFamily="34" charset="0"/>
                <a:cs typeface="Times New Roman" panose="02020603050405020304" pitchFamily="18" charset="0"/>
              </a:rPr>
              <a:t> con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occupazione media del 90%</a:t>
            </a:r>
            <a:r>
              <a:rPr lang="it-IT" sz="1800" b="1" dirty="0">
                <a:latin typeface="Calibri" panose="020F0502020204030204" pitchFamily="34" charset="0"/>
                <a:ea typeface="Calibri" panose="020F0502020204030204" pitchFamily="34" charset="0"/>
                <a:cs typeface="Times New Roman" panose="02020603050405020304" pitchFamily="18" charset="0"/>
              </a:rPr>
              <a:t> </a:t>
            </a:r>
            <a:r>
              <a:rPr lang="it-IT" sz="1800" dirty="0">
                <a:latin typeface="Calibri" panose="020F0502020204030204" pitchFamily="34" charset="0"/>
                <a:ea typeface="Calibri" panose="020F0502020204030204" pitchFamily="34" charset="0"/>
                <a:cs typeface="Times New Roman" panose="02020603050405020304" pitchFamily="18" charset="0"/>
              </a:rPr>
              <a:t>(</a:t>
            </a:r>
            <a:r>
              <a:rPr lang="it-IT" sz="1800" dirty="0">
                <a:effectLst/>
                <a:latin typeface="Calibri" panose="020F0502020204030204" pitchFamily="34" charset="0"/>
                <a:ea typeface="Calibri" panose="020F0502020204030204" pitchFamily="34" charset="0"/>
                <a:cs typeface="Times New Roman" panose="02020603050405020304" pitchFamily="18" charset="0"/>
              </a:rPr>
              <a:t>con margine del 10% per eventuale iperafflusso nei PS metropolitani), ovvero massimo di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36</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ricoveri settimanali </a:t>
            </a:r>
            <a:r>
              <a:rPr lang="it-IT" sz="1800" dirty="0">
                <a:effectLst/>
                <a:latin typeface="Calibri" panose="020F0502020204030204" pitchFamily="34" charset="0"/>
                <a:ea typeface="Calibri" panose="020F0502020204030204" pitchFamily="34" charset="0"/>
                <a:cs typeface="Times New Roman" panose="02020603050405020304" pitchFamily="18" charset="0"/>
              </a:rPr>
              <a:t>(circa 5 trasferimenti/ricoveri giornalieri).</a:t>
            </a:r>
          </a:p>
          <a:p>
            <a:pPr algn="just">
              <a:lnSpc>
                <a:spcPct val="107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Questo comporta un fabbisogno di attività chirurgica pari a </a:t>
            </a:r>
            <a:r>
              <a:rPr lang="it-IT" sz="1800" b="1" u="sng" dirty="0">
                <a:effectLst/>
                <a:latin typeface="Calibri" panose="020F0502020204030204" pitchFamily="34" charset="0"/>
                <a:ea typeface="Calibri" panose="020F0502020204030204" pitchFamily="34" charset="0"/>
                <a:cs typeface="Times New Roman" panose="02020603050405020304" pitchFamily="18" charset="0"/>
              </a:rPr>
              <a:t>36 interventi settimanali</a:t>
            </a:r>
            <a:r>
              <a:rPr lang="it-IT" sz="18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Prevedendo </a:t>
            </a:r>
            <a:r>
              <a:rPr lang="it-IT" sz="1800" b="1" u="sng" dirty="0">
                <a:effectLst/>
                <a:latin typeface="Calibri" panose="020F0502020204030204" pitchFamily="34" charset="0"/>
                <a:ea typeface="Calibri" panose="020F0502020204030204" pitchFamily="34" charset="0"/>
                <a:cs typeface="Times New Roman" panose="02020603050405020304" pitchFamily="18" charset="0"/>
              </a:rPr>
              <a:t>attività chirurgica 6 giorni su 7</a:t>
            </a:r>
            <a:r>
              <a:rPr lang="it-IT" sz="1800" dirty="0">
                <a:effectLst/>
                <a:latin typeface="Calibri" panose="020F0502020204030204" pitchFamily="34" charset="0"/>
                <a:ea typeface="Calibri" panose="020F0502020204030204" pitchFamily="34" charset="0"/>
                <a:cs typeface="Times New Roman" panose="02020603050405020304" pitchFamily="18" charset="0"/>
              </a:rPr>
              <a:t> (sabato compreso).</a:t>
            </a:r>
          </a:p>
          <a:p>
            <a:pPr algn="just">
              <a:lnSpc>
                <a:spcPct val="107000"/>
              </a:lnSpc>
            </a:pPr>
            <a:r>
              <a:rPr lang="it-IT" sz="1800" dirty="0">
                <a:latin typeface="Calibri" panose="020F0502020204030204" pitchFamily="34" charset="0"/>
                <a:ea typeface="Calibri" panose="020F0502020204030204" pitchFamily="34" charset="0"/>
                <a:cs typeface="Times New Roman" panose="02020603050405020304" pitchFamily="18" charset="0"/>
              </a:rPr>
              <a:t>P</a:t>
            </a:r>
            <a:r>
              <a:rPr lang="it-IT" sz="1800" dirty="0">
                <a:effectLst/>
                <a:latin typeface="Calibri" panose="020F0502020204030204" pitchFamily="34" charset="0"/>
                <a:ea typeface="Calibri" panose="020F0502020204030204" pitchFamily="34" charset="0"/>
                <a:cs typeface="Times New Roman" panose="02020603050405020304" pitchFamily="18" charset="0"/>
              </a:rPr>
              <a:t>er lo smaltimento dei 36 interventi preventivati sono necessari 18 SLOT a settimana. Ipotizzando un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flusso</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irregolare della traumatologia</a:t>
            </a:r>
            <a:r>
              <a:rPr lang="it-IT" sz="1800" dirty="0">
                <a:effectLst/>
                <a:latin typeface="Calibri" panose="020F0502020204030204" pitchFamily="34" charset="0"/>
                <a:ea typeface="Calibri" panose="020F0502020204030204" pitchFamily="34" charset="0"/>
                <a:cs typeface="Times New Roman" panose="02020603050405020304" pitchFamily="18" charset="0"/>
              </a:rPr>
              <a:t>, problematiche gestionali, aumento della complessità della casistica nonché la necessità di garantire attività il sabato, è auspicabile una programmazione di </a:t>
            </a:r>
            <a:r>
              <a:rPr lang="it-IT" sz="1800" b="1" u="sng" dirty="0">
                <a:effectLst/>
                <a:latin typeface="Calibri" panose="020F0502020204030204" pitchFamily="34" charset="0"/>
                <a:ea typeface="Calibri" panose="020F0502020204030204" pitchFamily="34" charset="0"/>
                <a:cs typeface="Times New Roman" panose="02020603050405020304" pitchFamily="18" charset="0"/>
              </a:rPr>
              <a:t>20 SLOT settimanali</a:t>
            </a:r>
            <a:r>
              <a:rPr lang="it-IT" sz="1800" dirty="0">
                <a:effectLst/>
                <a:latin typeface="Calibri" panose="020F0502020204030204" pitchFamily="34" charset="0"/>
                <a:ea typeface="Calibri" panose="020F0502020204030204" pitchFamily="34" charset="0"/>
                <a:cs typeface="Times New Roman" panose="02020603050405020304" pitchFamily="18" charset="0"/>
              </a:rPr>
              <a:t>.</a:t>
            </a:r>
            <a:endParaRPr lang="it-IT" sz="4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5">
            <a:extLst>
              <a:ext uri="{FF2B5EF4-FFF2-40B4-BE49-F238E27FC236}">
                <a16:creationId xmlns:a16="http://schemas.microsoft.com/office/drawing/2014/main" id="{6F6597F1-B317-4188-AFA7-EF8B2B8DD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4412" y="201083"/>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2703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CFAFC8-06E6-4FD4-AB36-F2B3B4CE41A4}"/>
              </a:ext>
            </a:extLst>
          </p:cNvPr>
          <p:cNvSpPr>
            <a:spLocks noGrp="1"/>
          </p:cNvSpPr>
          <p:nvPr>
            <p:ph type="title"/>
          </p:nvPr>
        </p:nvSpPr>
        <p:spPr>
          <a:xfrm>
            <a:off x="838200" y="365125"/>
            <a:ext cx="10515600" cy="512237"/>
          </a:xfrm>
        </p:spPr>
        <p:txBody>
          <a:bodyPr>
            <a:normAutofit fontScale="90000"/>
          </a:bodyPr>
          <a:lstStyle/>
          <a:p>
            <a:r>
              <a:rPr lang="it-IT" dirty="0"/>
              <a:t>Proposta organizzativa</a:t>
            </a:r>
          </a:p>
        </p:txBody>
      </p:sp>
      <p:sp>
        <p:nvSpPr>
          <p:cNvPr id="3" name="Segnaposto contenuto 2">
            <a:extLst>
              <a:ext uri="{FF2B5EF4-FFF2-40B4-BE49-F238E27FC236}">
                <a16:creationId xmlns:a16="http://schemas.microsoft.com/office/drawing/2014/main" id="{89F63DAD-2C0B-4BB4-85E8-7BF6B719D613}"/>
              </a:ext>
            </a:extLst>
          </p:cNvPr>
          <p:cNvSpPr>
            <a:spLocks noGrp="1"/>
          </p:cNvSpPr>
          <p:nvPr>
            <p:ph idx="1"/>
          </p:nvPr>
        </p:nvSpPr>
        <p:spPr>
          <a:xfrm>
            <a:off x="838200" y="2107580"/>
            <a:ext cx="10515600" cy="4385295"/>
          </a:xfrm>
        </p:spPr>
        <p:txBody>
          <a:bodyPr>
            <a:normAutofit/>
          </a:bodyPr>
          <a:lstStyle/>
          <a:p>
            <a:pPr marL="0" indent="0" algn="just">
              <a:lnSpc>
                <a:spcPct val="107000"/>
              </a:lnSpc>
              <a:spcAft>
                <a:spcPts val="800"/>
              </a:spcAft>
              <a:buNone/>
            </a:pPr>
            <a:r>
              <a:rPr lang="it-IT" sz="18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Afferenza del personale</a:t>
            </a:r>
          </a:p>
          <a:p>
            <a:pPr marL="0" indent="0" algn="just">
              <a:lnSpc>
                <a:spcPct val="107000"/>
              </a:lnSpc>
              <a:spcAft>
                <a:spcPts val="800"/>
              </a:spcAft>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In merito alla composizione ed afferenza del personale, lo scenario che prevede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solo personale afferente allo IOR sia per la dirigenza</a:t>
            </a:r>
            <a:r>
              <a:rPr lang="it-IT" sz="1800" dirty="0">
                <a:effectLst/>
                <a:latin typeface="Calibri" panose="020F0502020204030204" pitchFamily="34" charset="0"/>
                <a:ea typeface="Calibri" panose="020F0502020204030204" pitchFamily="34" charset="0"/>
                <a:cs typeface="Times New Roman" panose="02020603050405020304" pitchFamily="18" charset="0"/>
              </a:rPr>
              <a:t> – in particolare ortopedici e anestesisti –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che per il comparto</a:t>
            </a:r>
            <a:r>
              <a:rPr lang="it-IT" sz="1800" dirty="0">
                <a:effectLst/>
                <a:latin typeface="Calibri" panose="020F0502020204030204" pitchFamily="34" charset="0"/>
                <a:ea typeface="Calibri" panose="020F0502020204030204" pitchFamily="34" charset="0"/>
                <a:cs typeface="Times New Roman" panose="02020603050405020304" pitchFamily="18" charset="0"/>
              </a:rPr>
              <a:t> – in particolare infermieri e fisioterapisti - corrisponde allo scenario con le migliori caratteristiche di qualità dell’assistenza, sicurezza dei percorsi nonché efficienza gestionale in termini di degenza media ed efficienza di sala.</a:t>
            </a:r>
          </a:p>
          <a:p>
            <a:pPr marL="0" indent="0" algn="just">
              <a:lnSpc>
                <a:spcPct val="107000"/>
              </a:lnSpc>
              <a:spcAft>
                <a:spcPts val="800"/>
              </a:spcAft>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5">
            <a:extLst>
              <a:ext uri="{FF2B5EF4-FFF2-40B4-BE49-F238E27FC236}">
                <a16:creationId xmlns:a16="http://schemas.microsoft.com/office/drawing/2014/main" id="{6F6597F1-B317-4188-AFA7-EF8B2B8DDF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4412" y="201083"/>
            <a:ext cx="2737433" cy="51223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981329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1093</TotalTime>
  <Words>1440</Words>
  <Application>Microsoft Office PowerPoint</Application>
  <PresentationFormat>Widescreen</PresentationFormat>
  <Paragraphs>106</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Calibri</vt:lpstr>
      <vt:lpstr>Calibri Light</vt:lpstr>
      <vt:lpstr>Symbol</vt:lpstr>
      <vt:lpstr>Tema di Office</vt:lpstr>
      <vt:lpstr>Realizzazione di uno spoke IOR nell’ambito della rete traumatologica  Metropolitana</vt:lpstr>
      <vt:lpstr>Presentazione standard di PowerPoint</vt:lpstr>
      <vt:lpstr>Premessa</vt:lpstr>
      <vt:lpstr>Premessa</vt:lpstr>
      <vt:lpstr>Premessa</vt:lpstr>
      <vt:lpstr>Descrizione dello scenario</vt:lpstr>
      <vt:lpstr>Presentazione standard di PowerPoint</vt:lpstr>
      <vt:lpstr>Proposta organizzativa</vt:lpstr>
      <vt:lpstr>Proposta organizzativa</vt:lpstr>
      <vt:lpstr>Impatto della riorganizzazione</vt:lpstr>
      <vt:lpstr>Criteri di centralizzazione</vt:lpstr>
      <vt:lpstr>Criteri di centralizzazione – Spoke IOR</vt:lpstr>
      <vt:lpstr>Volumi</vt:lpstr>
      <vt:lpstr>Avvio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Rete traumatologica metropolitana</dc:title>
  <dc:creator>dirsan</dc:creator>
  <cp:lastModifiedBy>Damen</cp:lastModifiedBy>
  <cp:revision>117</cp:revision>
  <dcterms:created xsi:type="dcterms:W3CDTF">2021-06-03T08:42:52Z</dcterms:created>
  <dcterms:modified xsi:type="dcterms:W3CDTF">2022-10-27T15:48:07Z</dcterms:modified>
</cp:coreProperties>
</file>