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Lst>
  <p:sldIdLst>
    <p:sldId id="256" r:id="rId2"/>
    <p:sldId id="287" r:id="rId3"/>
    <p:sldId id="260" r:id="rId4"/>
    <p:sldId id="284" r:id="rId5"/>
    <p:sldId id="285" r:id="rId6"/>
    <p:sldId id="261" r:id="rId7"/>
    <p:sldId id="262" r:id="rId8"/>
    <p:sldId id="263" r:id="rId9"/>
    <p:sldId id="264" r:id="rId10"/>
    <p:sldId id="282" r:id="rId11"/>
    <p:sldId id="286" r:id="rId12"/>
    <p:sldId id="265" r:id="rId13"/>
    <p:sldId id="292" r:id="rId14"/>
    <p:sldId id="266" r:id="rId15"/>
    <p:sldId id="280" r:id="rId16"/>
    <p:sldId id="268" r:id="rId17"/>
    <p:sldId id="269" r:id="rId18"/>
    <p:sldId id="289" r:id="rId19"/>
    <p:sldId id="290" r:id="rId20"/>
    <p:sldId id="288" r:id="rId21"/>
    <p:sldId id="270" r:id="rId22"/>
    <p:sldId id="273" r:id="rId23"/>
    <p:sldId id="291" r:id="rId24"/>
    <p:sldId id="271" r:id="rId25"/>
    <p:sldId id="272" r:id="rId26"/>
    <p:sldId id="274" r:id="rId27"/>
    <p:sldId id="277" r:id="rId28"/>
    <p:sldId id="275" r:id="rId29"/>
    <p:sldId id="293" r:id="rId30"/>
    <p:sldId id="283" r:id="rId3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96187" autoAdjust="0"/>
  </p:normalViewPr>
  <p:slideViewPr>
    <p:cSldViewPr snapToGrid="0">
      <p:cViewPr varScale="1">
        <p:scale>
          <a:sx n="76" d="100"/>
          <a:sy n="76" d="100"/>
        </p:scale>
        <p:origin x="90" y="70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059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9057FFA7-D10E-4E8D-95E5-CED6073A0DC5}" type="datetimeFigureOut">
              <a:rPr lang="it-IT" smtClean="0"/>
              <a:t>23/06/2022</a:t>
            </a:fld>
            <a:endParaRPr lang="it-IT"/>
          </a:p>
        </p:txBody>
      </p:sp>
      <p:sp>
        <p:nvSpPr>
          <p:cNvPr id="5" name="Footer Placeholder 4"/>
          <p:cNvSpPr>
            <a:spLocks noGrp="1"/>
          </p:cNvSpPr>
          <p:nvPr>
            <p:ph type="ftr" sz="quarter" idx="11"/>
          </p:nvPr>
        </p:nvSpPr>
        <p:spPr/>
        <p:txBody>
          <a:bodyPr/>
          <a:lstStyle/>
          <a:p>
            <a:endParaRPr lang="it-I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7B17BC4-98F9-40E8-BB4C-DE284C7FD79F}" type="slidenum">
              <a:rPr lang="it-IT" smtClean="0"/>
              <a:t>‹N›</a:t>
            </a:fld>
            <a:endParaRPr lang="it-IT"/>
          </a:p>
        </p:txBody>
      </p:sp>
    </p:spTree>
    <p:extLst>
      <p:ext uri="{BB962C8B-B14F-4D97-AF65-F5344CB8AC3E}">
        <p14:creationId xmlns:p14="http://schemas.microsoft.com/office/powerpoint/2010/main" val="1416462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9057FFA7-D10E-4E8D-95E5-CED6073A0DC5}" type="datetimeFigureOut">
              <a:rPr lang="it-IT" smtClean="0"/>
              <a:t>23/06/2022</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7B17BC4-98F9-40E8-BB4C-DE284C7FD79F}" type="slidenum">
              <a:rPr lang="it-IT" smtClean="0"/>
              <a:t>‹N›</a:t>
            </a:fld>
            <a:endParaRPr lang="it-IT"/>
          </a:p>
        </p:txBody>
      </p:sp>
    </p:spTree>
    <p:extLst>
      <p:ext uri="{BB962C8B-B14F-4D97-AF65-F5344CB8AC3E}">
        <p14:creationId xmlns:p14="http://schemas.microsoft.com/office/powerpoint/2010/main" val="3302309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9057FFA7-D10E-4E8D-95E5-CED6073A0DC5}" type="datetimeFigureOut">
              <a:rPr lang="it-IT" smtClean="0"/>
              <a:t>23/06/2022</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7B17BC4-98F9-40E8-BB4C-DE284C7FD79F}" type="slidenum">
              <a:rPr lang="it-IT" smtClean="0"/>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125794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9057FFA7-D10E-4E8D-95E5-CED6073A0DC5}" type="datetimeFigureOut">
              <a:rPr lang="it-IT" smtClean="0"/>
              <a:t>23/06/2022</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7B17BC4-98F9-40E8-BB4C-DE284C7FD79F}" type="slidenum">
              <a:rPr lang="it-IT" smtClean="0"/>
              <a:t>‹N›</a:t>
            </a:fld>
            <a:endParaRPr lang="it-IT"/>
          </a:p>
        </p:txBody>
      </p:sp>
    </p:spTree>
    <p:extLst>
      <p:ext uri="{BB962C8B-B14F-4D97-AF65-F5344CB8AC3E}">
        <p14:creationId xmlns:p14="http://schemas.microsoft.com/office/powerpoint/2010/main" val="26450618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9057FFA7-D10E-4E8D-95E5-CED6073A0DC5}" type="datetimeFigureOut">
              <a:rPr lang="it-IT" smtClean="0"/>
              <a:t>23/06/2022</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7B17BC4-98F9-40E8-BB4C-DE284C7FD79F}" type="slidenum">
              <a:rPr lang="it-IT" smtClean="0"/>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709547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9057FFA7-D10E-4E8D-95E5-CED6073A0DC5}" type="datetimeFigureOut">
              <a:rPr lang="it-IT" smtClean="0"/>
              <a:t>23/06/2022</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7B17BC4-98F9-40E8-BB4C-DE284C7FD79F}" type="slidenum">
              <a:rPr lang="it-IT" smtClean="0"/>
              <a:t>‹N›</a:t>
            </a:fld>
            <a:endParaRPr lang="it-IT"/>
          </a:p>
        </p:txBody>
      </p:sp>
    </p:spTree>
    <p:extLst>
      <p:ext uri="{BB962C8B-B14F-4D97-AF65-F5344CB8AC3E}">
        <p14:creationId xmlns:p14="http://schemas.microsoft.com/office/powerpoint/2010/main" val="1949609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9057FFA7-D10E-4E8D-95E5-CED6073A0DC5}" type="datetimeFigureOut">
              <a:rPr lang="it-IT" smtClean="0"/>
              <a:t>23/06/2022</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7B17BC4-98F9-40E8-BB4C-DE284C7FD79F}" type="slidenum">
              <a:rPr lang="it-IT" smtClean="0"/>
              <a:t>‹N›</a:t>
            </a:fld>
            <a:endParaRPr lang="it-IT"/>
          </a:p>
        </p:txBody>
      </p:sp>
    </p:spTree>
    <p:extLst>
      <p:ext uri="{BB962C8B-B14F-4D97-AF65-F5344CB8AC3E}">
        <p14:creationId xmlns:p14="http://schemas.microsoft.com/office/powerpoint/2010/main" val="2802395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9057FFA7-D10E-4E8D-95E5-CED6073A0DC5}" type="datetimeFigureOut">
              <a:rPr lang="it-IT" smtClean="0"/>
              <a:t>23/06/2022</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7B17BC4-98F9-40E8-BB4C-DE284C7FD79F}" type="slidenum">
              <a:rPr lang="it-IT" smtClean="0"/>
              <a:t>‹N›</a:t>
            </a:fld>
            <a:endParaRPr lang="it-IT"/>
          </a:p>
        </p:txBody>
      </p:sp>
    </p:spTree>
    <p:extLst>
      <p:ext uri="{BB962C8B-B14F-4D97-AF65-F5344CB8AC3E}">
        <p14:creationId xmlns:p14="http://schemas.microsoft.com/office/powerpoint/2010/main" val="893056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9057FFA7-D10E-4E8D-95E5-CED6073A0DC5}" type="datetimeFigureOut">
              <a:rPr lang="it-IT" smtClean="0"/>
              <a:t>23/06/2022</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7B17BC4-98F9-40E8-BB4C-DE284C7FD79F}" type="slidenum">
              <a:rPr lang="it-IT" smtClean="0"/>
              <a:t>‹N›</a:t>
            </a:fld>
            <a:endParaRPr lang="it-IT"/>
          </a:p>
        </p:txBody>
      </p:sp>
    </p:spTree>
    <p:extLst>
      <p:ext uri="{BB962C8B-B14F-4D97-AF65-F5344CB8AC3E}">
        <p14:creationId xmlns:p14="http://schemas.microsoft.com/office/powerpoint/2010/main" val="1832828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9057FFA7-D10E-4E8D-95E5-CED6073A0DC5}" type="datetimeFigureOut">
              <a:rPr lang="it-IT" smtClean="0"/>
              <a:t>23/06/2022</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7B17BC4-98F9-40E8-BB4C-DE284C7FD79F}" type="slidenum">
              <a:rPr lang="it-IT" smtClean="0"/>
              <a:t>‹N›</a:t>
            </a:fld>
            <a:endParaRPr lang="it-IT"/>
          </a:p>
        </p:txBody>
      </p:sp>
    </p:spTree>
    <p:extLst>
      <p:ext uri="{BB962C8B-B14F-4D97-AF65-F5344CB8AC3E}">
        <p14:creationId xmlns:p14="http://schemas.microsoft.com/office/powerpoint/2010/main" val="232256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9057FFA7-D10E-4E8D-95E5-CED6073A0DC5}" type="datetimeFigureOut">
              <a:rPr lang="it-IT" smtClean="0"/>
              <a:t>23/06/2022</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7B17BC4-98F9-40E8-BB4C-DE284C7FD79F}" type="slidenum">
              <a:rPr lang="it-IT" smtClean="0"/>
              <a:t>‹N›</a:t>
            </a:fld>
            <a:endParaRPr lang="it-IT"/>
          </a:p>
        </p:txBody>
      </p:sp>
    </p:spTree>
    <p:extLst>
      <p:ext uri="{BB962C8B-B14F-4D97-AF65-F5344CB8AC3E}">
        <p14:creationId xmlns:p14="http://schemas.microsoft.com/office/powerpoint/2010/main" val="1110031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9057FFA7-D10E-4E8D-95E5-CED6073A0DC5}" type="datetimeFigureOut">
              <a:rPr lang="it-IT" smtClean="0"/>
              <a:t>23/06/2022</a:t>
            </a:fld>
            <a:endParaRPr lang="it-IT"/>
          </a:p>
        </p:txBody>
      </p:sp>
      <p:sp>
        <p:nvSpPr>
          <p:cNvPr id="8" name="Footer Placeholder 7"/>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7B17BC4-98F9-40E8-BB4C-DE284C7FD79F}" type="slidenum">
              <a:rPr lang="it-IT" smtClean="0"/>
              <a:t>‹N›</a:t>
            </a:fld>
            <a:endParaRPr lang="it-IT"/>
          </a:p>
        </p:txBody>
      </p:sp>
    </p:spTree>
    <p:extLst>
      <p:ext uri="{BB962C8B-B14F-4D97-AF65-F5344CB8AC3E}">
        <p14:creationId xmlns:p14="http://schemas.microsoft.com/office/powerpoint/2010/main" val="661547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9057FFA7-D10E-4E8D-95E5-CED6073A0DC5}" type="datetimeFigureOut">
              <a:rPr lang="it-IT" smtClean="0"/>
              <a:t>23/06/2022</a:t>
            </a:fld>
            <a:endParaRPr lang="it-IT"/>
          </a:p>
        </p:txBody>
      </p:sp>
      <p:sp>
        <p:nvSpPr>
          <p:cNvPr id="4" name="Footer Placeholder 3"/>
          <p:cNvSpPr>
            <a:spLocks noGrp="1"/>
          </p:cNvSpPr>
          <p:nvPr>
            <p:ph type="ftr" sz="quarter" idx="11"/>
          </p:nvPr>
        </p:nvSpPr>
        <p:spPr/>
        <p:txBody>
          <a:bodyPr/>
          <a:lstStyle/>
          <a:p>
            <a:endParaRPr lang="it-I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7B17BC4-98F9-40E8-BB4C-DE284C7FD79F}" type="slidenum">
              <a:rPr lang="it-IT" smtClean="0"/>
              <a:t>‹N›</a:t>
            </a:fld>
            <a:endParaRPr lang="it-IT"/>
          </a:p>
        </p:txBody>
      </p:sp>
    </p:spTree>
    <p:extLst>
      <p:ext uri="{BB962C8B-B14F-4D97-AF65-F5344CB8AC3E}">
        <p14:creationId xmlns:p14="http://schemas.microsoft.com/office/powerpoint/2010/main" val="1873910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57FFA7-D10E-4E8D-95E5-CED6073A0DC5}" type="datetimeFigureOut">
              <a:rPr lang="it-IT" smtClean="0"/>
              <a:t>23/06/2022</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7B17BC4-98F9-40E8-BB4C-DE284C7FD79F}" type="slidenum">
              <a:rPr lang="it-IT" smtClean="0"/>
              <a:t>‹N›</a:t>
            </a:fld>
            <a:endParaRPr lang="it-IT"/>
          </a:p>
        </p:txBody>
      </p:sp>
    </p:spTree>
    <p:extLst>
      <p:ext uri="{BB962C8B-B14F-4D97-AF65-F5344CB8AC3E}">
        <p14:creationId xmlns:p14="http://schemas.microsoft.com/office/powerpoint/2010/main" val="730901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9057FFA7-D10E-4E8D-95E5-CED6073A0DC5}" type="datetimeFigureOut">
              <a:rPr lang="it-IT" smtClean="0"/>
              <a:t>23/06/2022</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7B17BC4-98F9-40E8-BB4C-DE284C7FD79F}" type="slidenum">
              <a:rPr lang="it-IT" smtClean="0"/>
              <a:t>‹N›</a:t>
            </a:fld>
            <a:endParaRPr lang="it-IT"/>
          </a:p>
        </p:txBody>
      </p:sp>
    </p:spTree>
    <p:extLst>
      <p:ext uri="{BB962C8B-B14F-4D97-AF65-F5344CB8AC3E}">
        <p14:creationId xmlns:p14="http://schemas.microsoft.com/office/powerpoint/2010/main" val="3640260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9057FFA7-D10E-4E8D-95E5-CED6073A0DC5}" type="datetimeFigureOut">
              <a:rPr lang="it-IT" smtClean="0"/>
              <a:t>23/06/2022</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7B17BC4-98F9-40E8-BB4C-DE284C7FD79F}" type="slidenum">
              <a:rPr lang="it-IT" smtClean="0"/>
              <a:t>‹N›</a:t>
            </a:fld>
            <a:endParaRPr lang="it-IT"/>
          </a:p>
        </p:txBody>
      </p:sp>
    </p:spTree>
    <p:extLst>
      <p:ext uri="{BB962C8B-B14F-4D97-AF65-F5344CB8AC3E}">
        <p14:creationId xmlns:p14="http://schemas.microsoft.com/office/powerpoint/2010/main" val="2282748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a:solidFill>
            <a:schemeClr val="accent1">
              <a:lumMod val="75000"/>
              <a:alpha val="40000"/>
            </a:schemeClr>
          </a:solidFill>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oup 9"/>
          <p:cNvGrpSpPr/>
          <p:nvPr/>
        </p:nvGrpSpPr>
        <p:grpSpPr>
          <a:xfrm>
            <a:off x="27221" y="-30"/>
            <a:ext cx="2356674" cy="6853283"/>
            <a:chOff x="6627813" y="195452"/>
            <a:chExt cx="1952625" cy="5678299"/>
          </a:xfrm>
          <a:solidFill>
            <a:schemeClr val="accent1"/>
          </a:solidFill>
        </p:grpSpPr>
        <p:sp>
          <p:nvSpPr>
            <p:cNvPr id="11" name="Freeform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ctangle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057FFA7-D10E-4E8D-95E5-CED6073A0DC5}" type="datetimeFigureOut">
              <a:rPr lang="it-IT" smtClean="0"/>
              <a:t>23/06/2022</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7B17BC4-98F9-40E8-BB4C-DE284C7FD79F}" type="slidenum">
              <a:rPr lang="it-IT" smtClean="0"/>
              <a:t>‹N›</a:t>
            </a:fld>
            <a:endParaRPr lang="it-IT"/>
          </a:p>
        </p:txBody>
      </p:sp>
    </p:spTree>
    <p:extLst>
      <p:ext uri="{BB962C8B-B14F-4D97-AF65-F5344CB8AC3E}">
        <p14:creationId xmlns:p14="http://schemas.microsoft.com/office/powerpoint/2010/main" val="2124566465"/>
      </p:ext>
    </p:extLst>
  </p:cSld>
  <p:clrMap bg1="dk1" tx1="lt1" bg2="dk2" tx2="lt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798" r:id="rId13"/>
    <p:sldLayoutId id="2147483799" r:id="rId14"/>
    <p:sldLayoutId id="2147483800" r:id="rId15"/>
    <p:sldLayoutId id="214748380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0" y="0"/>
            <a:ext cx="12192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a:normAutofit/>
          </a:bodyPr>
          <a:lstStyle/>
          <a:p>
            <a:pPr algn="ctr"/>
            <a:r>
              <a:rPr lang="it-IT" b="1" i="1" dirty="0">
                <a:ln w="13462">
                  <a:solidFill>
                    <a:schemeClr val="bg1"/>
                  </a:solidFill>
                  <a:prstDash val="solid"/>
                </a:ln>
                <a:solidFill>
                  <a:schemeClr val="bg1"/>
                </a:solidFill>
              </a:rPr>
              <a:t/>
            </a:r>
            <a:br>
              <a:rPr lang="it-IT" b="1" i="1" dirty="0">
                <a:ln w="13462">
                  <a:solidFill>
                    <a:schemeClr val="bg1"/>
                  </a:solidFill>
                  <a:prstDash val="solid"/>
                </a:ln>
                <a:solidFill>
                  <a:schemeClr val="bg1"/>
                </a:solidFill>
              </a:rPr>
            </a:br>
            <a:r>
              <a:rPr lang="it-IT" b="1" i="1" dirty="0" smtClean="0">
                <a:ln w="13462">
                  <a:solidFill>
                    <a:schemeClr val="bg1"/>
                  </a:solidFill>
                  <a:prstDash val="solid"/>
                </a:ln>
                <a:solidFill>
                  <a:schemeClr val="bg1"/>
                </a:solidFill>
              </a:rPr>
              <a:t/>
            </a:r>
            <a:br>
              <a:rPr lang="it-IT" b="1" i="1" dirty="0" smtClean="0">
                <a:ln w="13462">
                  <a:solidFill>
                    <a:schemeClr val="bg1"/>
                  </a:solidFill>
                  <a:prstDash val="solid"/>
                </a:ln>
                <a:solidFill>
                  <a:schemeClr val="bg1"/>
                </a:solidFill>
              </a:rPr>
            </a:br>
            <a:r>
              <a:rPr lang="it-IT" b="1" i="1" dirty="0">
                <a:ln w="13462">
                  <a:solidFill>
                    <a:schemeClr val="bg1"/>
                  </a:solidFill>
                  <a:prstDash val="solid"/>
                </a:ln>
                <a:solidFill>
                  <a:schemeClr val="bg1"/>
                </a:solidFill>
              </a:rPr>
              <a:t/>
            </a:r>
            <a:br>
              <a:rPr lang="it-IT" b="1" i="1" dirty="0">
                <a:ln w="13462">
                  <a:solidFill>
                    <a:schemeClr val="bg1"/>
                  </a:solidFill>
                  <a:prstDash val="solid"/>
                </a:ln>
                <a:solidFill>
                  <a:schemeClr val="bg1"/>
                </a:solidFill>
              </a:rPr>
            </a:br>
            <a:r>
              <a:rPr lang="it-IT" b="1" i="1" dirty="0" smtClean="0">
                <a:ln w="13462">
                  <a:solidFill>
                    <a:schemeClr val="bg1"/>
                  </a:solidFill>
                  <a:prstDash val="solid"/>
                </a:ln>
                <a:solidFill>
                  <a:schemeClr val="bg1"/>
                </a:solidFill>
                <a:effectLst>
                  <a:outerShdw blurRad="38100" dist="38100" dir="2700000" algn="tl">
                    <a:srgbClr val="000000">
                      <a:alpha val="43137"/>
                    </a:srgbClr>
                  </a:outerShdw>
                </a:effectLst>
              </a:rPr>
              <a:t>ONCOLOGIA INTERAZIENDALE METROPOLITANA:</a:t>
            </a:r>
            <a:br>
              <a:rPr lang="it-IT" b="1" i="1" dirty="0" smtClean="0">
                <a:ln w="13462">
                  <a:solidFill>
                    <a:schemeClr val="bg1"/>
                  </a:solidFill>
                  <a:prstDash val="solid"/>
                </a:ln>
                <a:solidFill>
                  <a:schemeClr val="bg1"/>
                </a:solidFill>
                <a:effectLst>
                  <a:outerShdw blurRad="38100" dist="38100" dir="2700000" algn="tl">
                    <a:srgbClr val="000000">
                      <a:alpha val="43137"/>
                    </a:srgbClr>
                  </a:outerShdw>
                </a:effectLst>
              </a:rPr>
            </a:br>
            <a:r>
              <a:rPr lang="it-IT" b="1" i="1" dirty="0" smtClean="0">
                <a:ln w="13462">
                  <a:solidFill>
                    <a:schemeClr val="bg1"/>
                  </a:solidFill>
                  <a:prstDash val="solid"/>
                </a:ln>
                <a:solidFill>
                  <a:schemeClr val="bg1"/>
                </a:solidFill>
                <a:effectLst>
                  <a:outerShdw blurRad="38100" dist="38100" dir="2700000" algn="tl">
                    <a:srgbClr val="000000">
                      <a:alpha val="43137"/>
                    </a:srgbClr>
                  </a:outerShdw>
                </a:effectLst>
              </a:rPr>
              <a:t/>
            </a:r>
            <a:br>
              <a:rPr lang="it-IT" b="1" i="1" dirty="0" smtClean="0">
                <a:ln w="13462">
                  <a:solidFill>
                    <a:schemeClr val="bg1"/>
                  </a:solidFill>
                  <a:prstDash val="solid"/>
                </a:ln>
                <a:solidFill>
                  <a:schemeClr val="bg1"/>
                </a:solidFill>
                <a:effectLst>
                  <a:outerShdw blurRad="38100" dist="38100" dir="2700000" algn="tl">
                    <a:srgbClr val="000000">
                      <a:alpha val="43137"/>
                    </a:srgbClr>
                  </a:outerShdw>
                </a:effectLst>
              </a:rPr>
            </a:br>
            <a:r>
              <a:rPr lang="it-IT" sz="4000" b="1" i="1" u="sng" dirty="0" smtClean="0">
                <a:ln w="13462">
                  <a:solidFill>
                    <a:schemeClr val="bg1"/>
                  </a:solidFill>
                  <a:prstDash val="solid"/>
                </a:ln>
                <a:solidFill>
                  <a:schemeClr val="bg1"/>
                </a:solidFill>
                <a:effectLst>
                  <a:outerShdw blurRad="38100" dist="38100" dir="2700000" algn="tl">
                    <a:srgbClr val="000000">
                      <a:alpha val="43137"/>
                    </a:srgbClr>
                  </a:outerShdw>
                </a:effectLst>
              </a:rPr>
              <a:t>l’evoluzione del progetto.</a:t>
            </a:r>
            <a:r>
              <a:rPr lang="it-IT" b="1" i="1" dirty="0" smtClean="0">
                <a:ln w="13462">
                  <a:solidFill>
                    <a:schemeClr val="bg1"/>
                  </a:solidFill>
                  <a:prstDash val="solid"/>
                </a:ln>
                <a:solidFill>
                  <a:schemeClr val="bg1"/>
                </a:solidFill>
              </a:rPr>
              <a:t/>
            </a:r>
            <a:br>
              <a:rPr lang="it-IT" b="1" i="1" dirty="0" smtClean="0">
                <a:ln w="13462">
                  <a:solidFill>
                    <a:schemeClr val="bg1"/>
                  </a:solidFill>
                  <a:prstDash val="solid"/>
                </a:ln>
                <a:solidFill>
                  <a:schemeClr val="bg1"/>
                </a:solidFill>
              </a:rPr>
            </a:br>
            <a:r>
              <a:rPr lang="it-IT" b="1" i="1" dirty="0">
                <a:ln w="13462">
                  <a:solidFill>
                    <a:schemeClr val="bg1"/>
                  </a:solidFill>
                  <a:prstDash val="solid"/>
                </a:ln>
                <a:solidFill>
                  <a:schemeClr val="bg1"/>
                </a:solidFill>
              </a:rPr>
              <a:t/>
            </a:r>
            <a:br>
              <a:rPr lang="it-IT" b="1" i="1" dirty="0">
                <a:ln w="13462">
                  <a:solidFill>
                    <a:schemeClr val="bg1"/>
                  </a:solidFill>
                  <a:prstDash val="solid"/>
                </a:ln>
                <a:solidFill>
                  <a:schemeClr val="bg1"/>
                </a:solidFill>
              </a:rPr>
            </a:br>
            <a:r>
              <a:rPr lang="it-IT" b="1" i="1" dirty="0" smtClean="0">
                <a:ln w="13462">
                  <a:solidFill>
                    <a:schemeClr val="bg1"/>
                  </a:solidFill>
                  <a:prstDash val="solid"/>
                </a:ln>
                <a:solidFill>
                  <a:schemeClr val="bg1"/>
                </a:solidFill>
              </a:rPr>
              <a:t/>
            </a:r>
            <a:br>
              <a:rPr lang="it-IT" b="1" i="1" dirty="0" smtClean="0">
                <a:ln w="13462">
                  <a:solidFill>
                    <a:schemeClr val="bg1"/>
                  </a:solidFill>
                  <a:prstDash val="solid"/>
                </a:ln>
                <a:solidFill>
                  <a:schemeClr val="bg1"/>
                </a:solidFill>
              </a:rPr>
            </a:br>
            <a:endParaRPr lang="it-IT" b="1" i="1" dirty="0">
              <a:ln w="13462">
                <a:solidFill>
                  <a:schemeClr val="bg1"/>
                </a:solidFill>
                <a:prstDash val="solid"/>
              </a:ln>
              <a:solidFill>
                <a:schemeClr val="bg1"/>
              </a:solidFill>
            </a:endParaRPr>
          </a:p>
        </p:txBody>
      </p:sp>
      <p:sp>
        <p:nvSpPr>
          <p:cNvPr id="3" name="CasellaDiTesto 2"/>
          <p:cNvSpPr txBox="1"/>
          <p:nvPr/>
        </p:nvSpPr>
        <p:spPr>
          <a:xfrm>
            <a:off x="741123" y="4434214"/>
            <a:ext cx="10534389" cy="707886"/>
          </a:xfrm>
          <a:prstGeom prst="rect">
            <a:avLst/>
          </a:prstGeom>
          <a:noFill/>
        </p:spPr>
        <p:txBody>
          <a:bodyPr wrap="square" rtlCol="0">
            <a:spAutoFit/>
          </a:bodyPr>
          <a:lstStyle/>
          <a:p>
            <a:pPr algn="ctr"/>
            <a:r>
              <a:rPr lang="it-IT" sz="4000" b="1" i="1" dirty="0" smtClean="0">
                <a:solidFill>
                  <a:schemeClr val="bg1"/>
                </a:solidFill>
                <a:effectLst>
                  <a:outerShdw blurRad="38100" dist="38100" dir="2700000" algn="tl">
                    <a:srgbClr val="000000">
                      <a:alpha val="43137"/>
                    </a:srgbClr>
                  </a:outerShdw>
                </a:effectLst>
              </a:rPr>
              <a:t>Dott. Antonio Maestri</a:t>
            </a:r>
          </a:p>
        </p:txBody>
      </p:sp>
    </p:spTree>
    <p:extLst>
      <p:ext uri="{BB962C8B-B14F-4D97-AF65-F5344CB8AC3E}">
        <p14:creationId xmlns:p14="http://schemas.microsoft.com/office/powerpoint/2010/main" val="394597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0" y="0"/>
            <a:ext cx="12192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a:normAutofit fontScale="90000"/>
          </a:bodyPr>
          <a:lstStyle/>
          <a:p>
            <a:r>
              <a:rPr lang="it-IT" dirty="0" smtClean="0">
                <a:solidFill>
                  <a:schemeClr val="bg1"/>
                </a:solidFill>
              </a:rPr>
              <a:t>                                      </a:t>
            </a:r>
            <a:r>
              <a:rPr lang="it-IT" sz="4400" b="1" i="1" u="sng" dirty="0" smtClean="0">
                <a:solidFill>
                  <a:schemeClr val="bg1"/>
                </a:solidFill>
                <a:effectLst>
                  <a:outerShdw blurRad="38100" dist="38100" dir="2700000" algn="tl">
                    <a:srgbClr val="000000">
                      <a:alpha val="43137"/>
                    </a:srgbClr>
                  </a:outerShdw>
                </a:effectLst>
              </a:rPr>
              <a:t>CONTESTO</a:t>
            </a:r>
            <a:r>
              <a:rPr lang="it-IT" dirty="0" smtClean="0">
                <a:solidFill>
                  <a:schemeClr val="bg1"/>
                </a:solidFill>
              </a:rPr>
              <a:t/>
            </a:r>
            <a:br>
              <a:rPr lang="it-IT" dirty="0" smtClean="0">
                <a:solidFill>
                  <a:schemeClr val="bg1"/>
                </a:solidFill>
              </a:rPr>
            </a:br>
            <a:r>
              <a:rPr lang="it-IT" dirty="0">
                <a:solidFill>
                  <a:schemeClr val="bg1"/>
                </a:solidFill>
              </a:rPr>
              <a:t/>
            </a:r>
            <a:br>
              <a:rPr lang="it-IT" dirty="0">
                <a:solidFill>
                  <a:schemeClr val="bg1"/>
                </a:solidFill>
              </a:rPr>
            </a:br>
            <a:r>
              <a:rPr lang="it-IT" sz="3100" dirty="0">
                <a:solidFill>
                  <a:schemeClr val="bg1"/>
                </a:solidFill>
              </a:rPr>
              <a:t>• </a:t>
            </a:r>
            <a:r>
              <a:rPr lang="it-IT" sz="3100" spc="-300" dirty="0">
                <a:solidFill>
                  <a:schemeClr val="bg1"/>
                </a:solidFill>
              </a:rPr>
              <a:t>Maggiore complessità tecnologica nella fase diagnostica (diagnostica</a:t>
            </a:r>
            <a:br>
              <a:rPr lang="it-IT" sz="3100" spc="-300" dirty="0">
                <a:solidFill>
                  <a:schemeClr val="bg1"/>
                </a:solidFill>
              </a:rPr>
            </a:br>
            <a:r>
              <a:rPr lang="it-IT" sz="3100" spc="-300" dirty="0">
                <a:solidFill>
                  <a:schemeClr val="bg1"/>
                </a:solidFill>
              </a:rPr>
              <a:t>per immagini, biologia molecolare</a:t>
            </a:r>
            <a:r>
              <a:rPr lang="it-IT" sz="3100" spc="-300" dirty="0" smtClean="0">
                <a:solidFill>
                  <a:schemeClr val="bg1"/>
                </a:solidFill>
              </a:rPr>
              <a:t>)</a:t>
            </a:r>
            <a:br>
              <a:rPr lang="it-IT" sz="3100" spc="-300" dirty="0" smtClean="0">
                <a:solidFill>
                  <a:schemeClr val="bg1"/>
                </a:solidFill>
              </a:rPr>
            </a:br>
            <a:r>
              <a:rPr lang="it-IT" sz="3100" dirty="0">
                <a:solidFill>
                  <a:schemeClr val="bg1"/>
                </a:solidFill>
              </a:rPr>
              <a:t/>
            </a:r>
            <a:br>
              <a:rPr lang="it-IT" sz="3100" dirty="0">
                <a:solidFill>
                  <a:schemeClr val="bg1"/>
                </a:solidFill>
              </a:rPr>
            </a:br>
            <a:r>
              <a:rPr lang="it-IT" sz="3100" dirty="0">
                <a:solidFill>
                  <a:schemeClr val="bg1"/>
                </a:solidFill>
              </a:rPr>
              <a:t>• Maggiore complessità tecnologica in alcune fasi terapeutiche</a:t>
            </a:r>
            <a:br>
              <a:rPr lang="it-IT" sz="3100" dirty="0">
                <a:solidFill>
                  <a:schemeClr val="bg1"/>
                </a:solidFill>
              </a:rPr>
            </a:br>
            <a:r>
              <a:rPr lang="it-IT" sz="3100" dirty="0">
                <a:solidFill>
                  <a:schemeClr val="bg1"/>
                </a:solidFill>
              </a:rPr>
              <a:t>(chirurgia, radioterapia</a:t>
            </a:r>
            <a:r>
              <a:rPr lang="it-IT" sz="3100" dirty="0" smtClean="0">
                <a:solidFill>
                  <a:schemeClr val="bg1"/>
                </a:solidFill>
              </a:rPr>
              <a:t>)</a:t>
            </a:r>
            <a:br>
              <a:rPr lang="it-IT" sz="3100" dirty="0" smtClean="0">
                <a:solidFill>
                  <a:schemeClr val="bg1"/>
                </a:solidFill>
              </a:rPr>
            </a:br>
            <a:r>
              <a:rPr lang="it-IT" sz="3100" dirty="0">
                <a:solidFill>
                  <a:schemeClr val="bg1"/>
                </a:solidFill>
              </a:rPr>
              <a:t/>
            </a:r>
            <a:br>
              <a:rPr lang="it-IT" sz="3100" dirty="0">
                <a:solidFill>
                  <a:schemeClr val="bg1"/>
                </a:solidFill>
              </a:rPr>
            </a:br>
            <a:r>
              <a:rPr lang="it-IT" sz="3100" dirty="0">
                <a:solidFill>
                  <a:schemeClr val="bg1"/>
                </a:solidFill>
              </a:rPr>
              <a:t>• Invecchiamento della </a:t>
            </a:r>
            <a:r>
              <a:rPr lang="it-IT" sz="3100" dirty="0" smtClean="0">
                <a:solidFill>
                  <a:schemeClr val="bg1"/>
                </a:solidFill>
              </a:rPr>
              <a:t>popolazione</a:t>
            </a:r>
            <a:br>
              <a:rPr lang="it-IT" sz="3100" dirty="0" smtClean="0">
                <a:solidFill>
                  <a:schemeClr val="bg1"/>
                </a:solidFill>
              </a:rPr>
            </a:br>
            <a:r>
              <a:rPr lang="it-IT" sz="3100" dirty="0">
                <a:solidFill>
                  <a:schemeClr val="bg1"/>
                </a:solidFill>
              </a:rPr>
              <a:t/>
            </a:r>
            <a:br>
              <a:rPr lang="it-IT" sz="3100" dirty="0">
                <a:solidFill>
                  <a:schemeClr val="bg1"/>
                </a:solidFill>
              </a:rPr>
            </a:br>
            <a:r>
              <a:rPr lang="it-IT" sz="3100" dirty="0">
                <a:solidFill>
                  <a:schemeClr val="bg1"/>
                </a:solidFill>
              </a:rPr>
              <a:t>• Aumento del numero delle famiglie con un solo </a:t>
            </a:r>
            <a:r>
              <a:rPr lang="it-IT" sz="3100" dirty="0" smtClean="0">
                <a:solidFill>
                  <a:schemeClr val="bg1"/>
                </a:solidFill>
              </a:rPr>
              <a:t>componente</a:t>
            </a:r>
            <a:br>
              <a:rPr lang="it-IT" sz="3100" dirty="0" smtClean="0">
                <a:solidFill>
                  <a:schemeClr val="bg1"/>
                </a:solidFill>
              </a:rPr>
            </a:br>
            <a:r>
              <a:rPr lang="it-IT" sz="3100" dirty="0">
                <a:solidFill>
                  <a:schemeClr val="bg1"/>
                </a:solidFill>
              </a:rPr>
              <a:t/>
            </a:r>
            <a:br>
              <a:rPr lang="it-IT" sz="3100" dirty="0">
                <a:solidFill>
                  <a:schemeClr val="bg1"/>
                </a:solidFill>
              </a:rPr>
            </a:br>
            <a:r>
              <a:rPr lang="it-IT" sz="3100" dirty="0">
                <a:solidFill>
                  <a:schemeClr val="bg1"/>
                </a:solidFill>
              </a:rPr>
              <a:t>• Maggiore sopravvivenza con allungamento della fase di</a:t>
            </a:r>
            <a:br>
              <a:rPr lang="it-IT" sz="3100" dirty="0">
                <a:solidFill>
                  <a:schemeClr val="bg1"/>
                </a:solidFill>
              </a:rPr>
            </a:br>
            <a:r>
              <a:rPr lang="it-IT" sz="3100" dirty="0" smtClean="0">
                <a:solidFill>
                  <a:schemeClr val="bg1"/>
                </a:solidFill>
              </a:rPr>
              <a:t>cronicizzazione </a:t>
            </a:r>
            <a:r>
              <a:rPr lang="it-IT" sz="3100" dirty="0">
                <a:solidFill>
                  <a:schemeClr val="bg1"/>
                </a:solidFill>
              </a:rPr>
              <a:t>della malattia oncologica</a:t>
            </a:r>
            <a:r>
              <a:rPr lang="it-IT" dirty="0"/>
              <a:t/>
            </a:r>
            <a:br>
              <a:rPr lang="it-IT" dirty="0"/>
            </a:br>
            <a:endParaRPr lang="it-IT"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40960056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0" y="0"/>
            <a:ext cx="12192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a:normAutofit fontScale="90000"/>
          </a:bodyPr>
          <a:lstStyle/>
          <a:p>
            <a:r>
              <a:rPr lang="it-IT" sz="4800" b="1" i="1" spc="-150" dirty="0" smtClean="0">
                <a:solidFill>
                  <a:schemeClr val="bg1"/>
                </a:solidFill>
                <a:effectLst>
                  <a:outerShdw blurRad="38100" dist="38100" dir="2700000" algn="tl">
                    <a:srgbClr val="000000">
                      <a:alpha val="43137"/>
                    </a:srgbClr>
                  </a:outerShdw>
                </a:effectLst>
              </a:rPr>
              <a:t>             </a:t>
            </a:r>
            <a:r>
              <a:rPr lang="it-IT" sz="4800" b="1" i="1" u="sng" spc="-150" dirty="0" smtClean="0">
                <a:solidFill>
                  <a:schemeClr val="bg1"/>
                </a:solidFill>
                <a:effectLst>
                  <a:outerShdw blurRad="38100" dist="38100" dir="2700000" algn="tl">
                    <a:srgbClr val="000000">
                      <a:alpha val="43137"/>
                    </a:srgbClr>
                  </a:outerShdw>
                </a:effectLst>
              </a:rPr>
              <a:t>BACKGROUND ISTITUZIONALE</a:t>
            </a:r>
            <a:br>
              <a:rPr lang="it-IT" sz="4800" b="1" i="1" u="sng" spc="-150" dirty="0" smtClean="0">
                <a:solidFill>
                  <a:schemeClr val="bg1"/>
                </a:solidFill>
                <a:effectLst>
                  <a:outerShdw blurRad="38100" dist="38100" dir="2700000" algn="tl">
                    <a:srgbClr val="000000">
                      <a:alpha val="43137"/>
                    </a:srgbClr>
                  </a:outerShdw>
                </a:effectLst>
              </a:rPr>
            </a:br>
            <a:r>
              <a:rPr lang="it-IT" sz="4800" b="1" i="1" u="sng" spc="-150" dirty="0" smtClean="0">
                <a:solidFill>
                  <a:schemeClr val="bg1"/>
                </a:solidFill>
                <a:effectLst>
                  <a:outerShdw blurRad="38100" dist="38100" dir="2700000" algn="tl">
                    <a:srgbClr val="000000">
                      <a:alpha val="43137"/>
                    </a:srgbClr>
                  </a:outerShdw>
                </a:effectLst>
              </a:rPr>
              <a:t/>
            </a:r>
            <a:br>
              <a:rPr lang="it-IT" sz="4800" b="1" i="1" u="sng" spc="-150" dirty="0" smtClean="0">
                <a:solidFill>
                  <a:schemeClr val="bg1"/>
                </a:solidFill>
                <a:effectLst>
                  <a:outerShdw blurRad="38100" dist="38100" dir="2700000" algn="tl">
                    <a:srgbClr val="000000">
                      <a:alpha val="43137"/>
                    </a:srgbClr>
                  </a:outerShdw>
                </a:effectLst>
              </a:rPr>
            </a:br>
            <a:r>
              <a:rPr lang="it-IT" b="1" i="1" spc="-150" dirty="0" smtClean="0">
                <a:solidFill>
                  <a:schemeClr val="bg1"/>
                </a:solidFill>
                <a:effectLst>
                  <a:outerShdw blurRad="38100" dist="38100" dir="2700000" algn="tl">
                    <a:srgbClr val="000000">
                      <a:alpha val="43137"/>
                    </a:srgbClr>
                  </a:outerShdw>
                </a:effectLst>
              </a:rPr>
              <a:t/>
            </a:r>
            <a:br>
              <a:rPr lang="it-IT" b="1" i="1" spc="-150" dirty="0" smtClean="0">
                <a:solidFill>
                  <a:schemeClr val="bg1"/>
                </a:solidFill>
                <a:effectLst>
                  <a:outerShdw blurRad="38100" dist="38100" dir="2700000" algn="tl">
                    <a:srgbClr val="000000">
                      <a:alpha val="43137"/>
                    </a:srgbClr>
                  </a:outerShdw>
                </a:effectLst>
              </a:rPr>
            </a:br>
            <a:r>
              <a:rPr lang="it-IT" b="1" i="1" spc="-150" dirty="0" smtClean="0">
                <a:solidFill>
                  <a:schemeClr val="bg1"/>
                </a:solidFill>
                <a:effectLst>
                  <a:outerShdw blurRad="38100" dist="38100" dir="2700000" algn="tl">
                    <a:srgbClr val="000000">
                      <a:alpha val="43137"/>
                    </a:srgbClr>
                  </a:outerShdw>
                </a:effectLst>
              </a:rPr>
              <a:t>2020 (FEBBRAIO): Approvazione Oncologia Interaziendale di Bologna da parte della CTSSM.</a:t>
            </a:r>
            <a:br>
              <a:rPr lang="it-IT" b="1" i="1" spc="-150" dirty="0" smtClean="0">
                <a:solidFill>
                  <a:schemeClr val="bg1"/>
                </a:solidFill>
                <a:effectLst>
                  <a:outerShdw blurRad="38100" dist="38100" dir="2700000" algn="tl">
                    <a:srgbClr val="000000">
                      <a:alpha val="43137"/>
                    </a:srgbClr>
                  </a:outerShdw>
                </a:effectLst>
              </a:rPr>
            </a:br>
            <a:r>
              <a:rPr lang="it-IT" b="1" i="1" spc="-150" dirty="0" smtClean="0">
                <a:solidFill>
                  <a:schemeClr val="bg1"/>
                </a:solidFill>
                <a:effectLst>
                  <a:outerShdw blurRad="38100" dist="38100" dir="2700000" algn="tl">
                    <a:srgbClr val="000000">
                      <a:alpha val="43137"/>
                    </a:srgbClr>
                  </a:outerShdw>
                </a:effectLst>
              </a:rPr>
              <a:t/>
            </a:r>
            <a:br>
              <a:rPr lang="it-IT" b="1" i="1" spc="-150" dirty="0" smtClean="0">
                <a:solidFill>
                  <a:schemeClr val="bg1"/>
                </a:solidFill>
                <a:effectLst>
                  <a:outerShdw blurRad="38100" dist="38100" dir="2700000" algn="tl">
                    <a:srgbClr val="000000">
                      <a:alpha val="43137"/>
                    </a:srgbClr>
                  </a:outerShdw>
                </a:effectLst>
              </a:rPr>
            </a:br>
            <a:r>
              <a:rPr lang="it-IT" b="1" i="1" spc="-150" dirty="0" smtClean="0">
                <a:solidFill>
                  <a:schemeClr val="bg1"/>
                </a:solidFill>
                <a:effectLst>
                  <a:outerShdw blurRad="38100" dist="38100" dir="2700000" algn="tl">
                    <a:srgbClr val="000000">
                      <a:alpha val="43137"/>
                    </a:srgbClr>
                  </a:outerShdw>
                </a:effectLst>
              </a:rPr>
              <a:t>2020 (GIUGNO): Accordo tra AUSL Imola e AUSL Bologna per istituzione UOC Interaziendale di Oncologia Territoriale Metropolitana.</a:t>
            </a:r>
            <a:r>
              <a:rPr lang="it-IT" sz="4800" b="1" i="1" u="sng" spc="-150" dirty="0">
                <a:solidFill>
                  <a:schemeClr val="bg1"/>
                </a:solidFill>
                <a:effectLst>
                  <a:outerShdw blurRad="38100" dist="38100" dir="2700000" algn="tl">
                    <a:srgbClr val="000000">
                      <a:alpha val="43137"/>
                    </a:srgbClr>
                  </a:outerShdw>
                </a:effectLst>
              </a:rPr>
              <a:t/>
            </a:r>
            <a:br>
              <a:rPr lang="it-IT" sz="4800" b="1" i="1" u="sng" spc="-150" dirty="0">
                <a:solidFill>
                  <a:schemeClr val="bg1"/>
                </a:solidFill>
                <a:effectLst>
                  <a:outerShdw blurRad="38100" dist="38100" dir="2700000" algn="tl">
                    <a:srgbClr val="000000">
                      <a:alpha val="43137"/>
                    </a:srgbClr>
                  </a:outerShdw>
                </a:effectLst>
              </a:rPr>
            </a:br>
            <a:r>
              <a:rPr lang="it-IT" sz="4000" i="1" spc="-150" dirty="0" smtClean="0">
                <a:solidFill>
                  <a:schemeClr val="bg1"/>
                </a:solidFill>
              </a:rPr>
              <a:t/>
            </a:r>
            <a:br>
              <a:rPr lang="it-IT" sz="4000" i="1" spc="-150" dirty="0" smtClean="0">
                <a:solidFill>
                  <a:schemeClr val="bg1"/>
                </a:solidFill>
              </a:rPr>
            </a:br>
            <a:r>
              <a:rPr lang="it-IT" sz="4000" i="1" spc="-150" dirty="0">
                <a:solidFill>
                  <a:schemeClr val="bg1"/>
                </a:solidFill>
              </a:rPr>
              <a:t/>
            </a:r>
            <a:br>
              <a:rPr lang="it-IT" sz="4000" i="1" spc="-150" dirty="0">
                <a:solidFill>
                  <a:schemeClr val="bg1"/>
                </a:solidFill>
              </a:rPr>
            </a:br>
            <a:r>
              <a:rPr lang="it-IT" sz="4000" i="1" spc="-150" dirty="0" smtClean="0">
                <a:solidFill>
                  <a:schemeClr val="bg1"/>
                </a:solidFill>
              </a:rPr>
              <a:t/>
            </a:r>
            <a:br>
              <a:rPr lang="it-IT" sz="4000" i="1" spc="-150" dirty="0" smtClean="0">
                <a:solidFill>
                  <a:schemeClr val="bg1"/>
                </a:solidFill>
              </a:rPr>
            </a:br>
            <a:r>
              <a:rPr lang="it-IT" spc="-150" dirty="0"/>
              <a:t/>
            </a:r>
            <a:br>
              <a:rPr lang="it-IT" spc="-150" dirty="0"/>
            </a:br>
            <a:endParaRPr lang="it-IT" b="1" spc="-15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7236497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0" y="0"/>
            <a:ext cx="12192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a:normAutofit/>
          </a:bodyPr>
          <a:lstStyle/>
          <a:p>
            <a:pPr algn="just"/>
            <a:r>
              <a:rPr lang="it-IT" b="1" dirty="0" smtClean="0"/>
              <a:t>			</a:t>
            </a:r>
            <a:br>
              <a:rPr lang="it-IT" b="1" dirty="0" smtClean="0"/>
            </a:br>
            <a:r>
              <a:rPr lang="it-IT" dirty="0"/>
              <a:t/>
            </a:r>
            <a:br>
              <a:rPr lang="it-IT" dirty="0"/>
            </a:br>
            <a:r>
              <a:rPr lang="it-IT" dirty="0">
                <a:solidFill>
                  <a:schemeClr val="bg1"/>
                </a:solidFill>
              </a:rPr>
              <a:t>Con questo razionale, per quanto riguarda l’assistenza oncologica nell’area metropolitana di Bologna, </a:t>
            </a:r>
            <a:r>
              <a:rPr lang="it-IT" dirty="0" smtClean="0">
                <a:solidFill>
                  <a:schemeClr val="bg1"/>
                </a:solidFill>
              </a:rPr>
              <a:t>dal 15,06,2020 prende il via</a:t>
            </a:r>
            <a:r>
              <a:rPr lang="it-IT" dirty="0" smtClean="0">
                <a:solidFill>
                  <a:schemeClr val="bg1"/>
                </a:solidFill>
              </a:rPr>
              <a:t> </a:t>
            </a:r>
            <a:r>
              <a:rPr lang="it-IT" dirty="0">
                <a:solidFill>
                  <a:schemeClr val="bg1"/>
                </a:solidFill>
              </a:rPr>
              <a:t>un nuovo modello di </a:t>
            </a:r>
            <a:r>
              <a:rPr lang="it-IT" dirty="0" err="1">
                <a:solidFill>
                  <a:schemeClr val="bg1"/>
                </a:solidFill>
              </a:rPr>
              <a:t>interaziendalità</a:t>
            </a:r>
            <a:r>
              <a:rPr lang="it-IT" dirty="0">
                <a:solidFill>
                  <a:schemeClr val="bg1"/>
                </a:solidFill>
              </a:rPr>
              <a:t>, con l’unificazione gestionale di due UUOO delle Aziende Territoriali (UOC di Oncologia dell’Azienda USL di Imola e UOSD di Oncologia dell’Azienda USL di Bologna</a:t>
            </a:r>
            <a:r>
              <a:rPr lang="it-IT" dirty="0" smtClean="0">
                <a:solidFill>
                  <a:schemeClr val="bg1"/>
                </a:solidFill>
              </a:rPr>
              <a:t>).</a:t>
            </a:r>
            <a:r>
              <a:rPr lang="it-IT" dirty="0"/>
              <a:t/>
            </a:r>
            <a:br>
              <a:rPr lang="it-IT" dirty="0"/>
            </a:br>
            <a:endParaRPr lang="it-IT"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3" name="Immagine 2"/>
          <p:cNvPicPr>
            <a:picLocks noChangeAspect="1"/>
          </p:cNvPicPr>
          <p:nvPr/>
        </p:nvPicPr>
        <p:blipFill>
          <a:blip r:embed="rId2"/>
          <a:stretch>
            <a:fillRect/>
          </a:stretch>
        </p:blipFill>
        <p:spPr>
          <a:xfrm>
            <a:off x="2960808" y="177695"/>
            <a:ext cx="5596613" cy="1176630"/>
          </a:xfrm>
          <a:prstGeom prst="rect">
            <a:avLst/>
          </a:prstGeom>
        </p:spPr>
      </p:pic>
    </p:spTree>
    <p:extLst>
      <p:ext uri="{BB962C8B-B14F-4D97-AF65-F5344CB8AC3E}">
        <p14:creationId xmlns:p14="http://schemas.microsoft.com/office/powerpoint/2010/main" val="21493907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0" y="0"/>
            <a:ext cx="12192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a:normAutofit/>
          </a:bodyPr>
          <a:lstStyle/>
          <a:p>
            <a:pPr algn="just"/>
            <a:r>
              <a:rPr lang="it-IT" b="1" dirty="0" smtClean="0"/>
              <a:t>			</a:t>
            </a:r>
            <a:br>
              <a:rPr lang="it-IT" b="1" dirty="0" smtClean="0"/>
            </a:br>
            <a:r>
              <a:rPr lang="it-IT" dirty="0"/>
              <a:t/>
            </a:r>
            <a:br>
              <a:rPr lang="it-IT" dirty="0"/>
            </a:br>
            <a:r>
              <a:rPr lang="it-IT" dirty="0"/>
              <a:t/>
            </a:r>
            <a:br>
              <a:rPr lang="it-IT" dirty="0"/>
            </a:br>
            <a:r>
              <a:rPr lang="it-IT" dirty="0" smtClean="0">
                <a:solidFill>
                  <a:schemeClr val="bg1"/>
                </a:solidFill>
              </a:rPr>
              <a:t>Con il pensionamento del Direttore di UOC Oncologia Bellaria (31/12/2021) inizia l’ultima fase del progetto di </a:t>
            </a:r>
            <a:r>
              <a:rPr lang="it-IT" dirty="0" err="1" smtClean="0">
                <a:solidFill>
                  <a:schemeClr val="bg1"/>
                </a:solidFill>
              </a:rPr>
              <a:t>interaziendalità</a:t>
            </a:r>
            <a:r>
              <a:rPr lang="it-IT" dirty="0" smtClean="0">
                <a:solidFill>
                  <a:schemeClr val="bg1"/>
                </a:solidFill>
              </a:rPr>
              <a:t> con la proposta di un unico coordinamento delle varie sedi di attività oncologica sul territorio delle Aziende USL di Bologna e Imola.</a:t>
            </a:r>
            <a:endParaRPr lang="it-IT" b="1" dirty="0">
              <a:ln w="13462">
                <a:solidFill>
                  <a:schemeClr val="bg1"/>
                </a:solidFill>
                <a:prstDash val="solid"/>
              </a:ln>
              <a:solidFill>
                <a:schemeClr val="bg1"/>
              </a:solidFill>
              <a:effectLst>
                <a:outerShdw dist="38100" dir="2700000" algn="bl" rotWithShape="0">
                  <a:schemeClr val="accent5"/>
                </a:outerShdw>
              </a:effectLst>
            </a:endParaRPr>
          </a:p>
        </p:txBody>
      </p:sp>
      <p:pic>
        <p:nvPicPr>
          <p:cNvPr id="3" name="Immagine 2"/>
          <p:cNvPicPr>
            <a:picLocks noChangeAspect="1"/>
          </p:cNvPicPr>
          <p:nvPr/>
        </p:nvPicPr>
        <p:blipFill>
          <a:blip r:embed="rId2"/>
          <a:stretch>
            <a:fillRect/>
          </a:stretch>
        </p:blipFill>
        <p:spPr>
          <a:xfrm>
            <a:off x="2960808" y="177695"/>
            <a:ext cx="5596613" cy="1176630"/>
          </a:xfrm>
          <a:prstGeom prst="rect">
            <a:avLst/>
          </a:prstGeom>
        </p:spPr>
      </p:pic>
    </p:spTree>
    <p:extLst>
      <p:ext uri="{BB962C8B-B14F-4D97-AF65-F5344CB8AC3E}">
        <p14:creationId xmlns:p14="http://schemas.microsoft.com/office/powerpoint/2010/main" val="6328825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0" y="0"/>
            <a:ext cx="12192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a:normAutofit/>
          </a:bodyPr>
          <a:lstStyle/>
          <a:p>
            <a:pPr algn="just"/>
            <a:r>
              <a:rPr lang="it-IT" dirty="0" smtClean="0">
                <a:solidFill>
                  <a:schemeClr val="bg1"/>
                </a:solidFill>
              </a:rPr>
              <a:t/>
            </a:r>
            <a:br>
              <a:rPr lang="it-IT" dirty="0" smtClean="0">
                <a:solidFill>
                  <a:schemeClr val="bg1"/>
                </a:solidFill>
              </a:rPr>
            </a:br>
            <a:r>
              <a:rPr lang="it-IT" dirty="0">
                <a:solidFill>
                  <a:schemeClr val="bg1"/>
                </a:solidFill>
              </a:rPr>
              <a:t/>
            </a:r>
            <a:br>
              <a:rPr lang="it-IT" dirty="0">
                <a:solidFill>
                  <a:schemeClr val="bg1"/>
                </a:solidFill>
              </a:rPr>
            </a:br>
            <a:r>
              <a:rPr lang="it-IT" dirty="0" smtClean="0">
                <a:solidFill>
                  <a:schemeClr val="bg1"/>
                </a:solidFill>
              </a:rPr>
              <a:t/>
            </a:r>
            <a:br>
              <a:rPr lang="it-IT" dirty="0" smtClean="0">
                <a:solidFill>
                  <a:schemeClr val="bg1"/>
                </a:solidFill>
              </a:rPr>
            </a:br>
            <a:r>
              <a:rPr lang="it-IT" dirty="0" smtClean="0">
                <a:solidFill>
                  <a:schemeClr val="bg1"/>
                </a:solidFill>
              </a:rPr>
              <a:t>Questa </a:t>
            </a:r>
            <a:r>
              <a:rPr lang="it-IT" dirty="0">
                <a:solidFill>
                  <a:schemeClr val="bg1"/>
                </a:solidFill>
              </a:rPr>
              <a:t>unificazione non comporterà alcuna modifica delle esistenti sedi di </a:t>
            </a:r>
            <a:r>
              <a:rPr lang="it-IT" dirty="0" err="1">
                <a:solidFill>
                  <a:schemeClr val="bg1"/>
                </a:solidFill>
              </a:rPr>
              <a:t>Day</a:t>
            </a:r>
            <a:r>
              <a:rPr lang="it-IT" dirty="0">
                <a:solidFill>
                  <a:schemeClr val="bg1"/>
                </a:solidFill>
              </a:rPr>
              <a:t> Service </a:t>
            </a:r>
            <a:r>
              <a:rPr lang="it-IT" dirty="0" smtClean="0">
                <a:solidFill>
                  <a:schemeClr val="bg1"/>
                </a:solidFill>
              </a:rPr>
              <a:t>Oncologico e Ambulatorio; </a:t>
            </a:r>
            <a:r>
              <a:rPr lang="it-IT" dirty="0">
                <a:solidFill>
                  <a:schemeClr val="bg1"/>
                </a:solidFill>
              </a:rPr>
              <a:t>anzi l’attuale disponibilità di sedi di somministrazione delle terapie oncologiche potrà essere arricchita attraverso una maggiore integrazione con le attività che si svolgono presso le Case della </a:t>
            </a:r>
            <a:r>
              <a:rPr lang="it-IT" dirty="0" smtClean="0">
                <a:solidFill>
                  <a:schemeClr val="bg1"/>
                </a:solidFill>
              </a:rPr>
              <a:t>Salute presenti nell’Area Metropolitana.</a:t>
            </a:r>
            <a:r>
              <a:rPr lang="it-IT" dirty="0"/>
              <a:t/>
            </a:r>
            <a:br>
              <a:rPr lang="it-IT" dirty="0"/>
            </a:br>
            <a:endParaRPr lang="it-IT"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24325270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0" y="0"/>
            <a:ext cx="12192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a:normAutofit/>
          </a:bodyPr>
          <a:lstStyle/>
          <a:p>
            <a:pPr lvl="0">
              <a:lnSpc>
                <a:spcPct val="100000"/>
              </a:lnSpc>
              <a:spcBef>
                <a:spcPts val="0"/>
              </a:spcBef>
            </a:pPr>
            <a:r>
              <a:rPr lang="it-IT" sz="3200" dirty="0"/>
              <a:t/>
            </a:r>
            <a:br>
              <a:rPr lang="it-IT" sz="3200" dirty="0"/>
            </a:br>
            <a:r>
              <a:rPr lang="it-IT" sz="3200" dirty="0"/>
              <a:t/>
            </a:r>
            <a:br>
              <a:rPr lang="it-IT" sz="3200" dirty="0"/>
            </a:br>
            <a:r>
              <a:rPr lang="it-IT" sz="2700" dirty="0">
                <a:solidFill>
                  <a:schemeClr val="bg1"/>
                </a:solidFill>
                <a:latin typeface="Calibri" panose="020F0502020204030204"/>
              </a:rPr>
              <a:t>Garantire l’invio dei pazienti ai diversi vari centri di riferimento per alcune patologie.</a:t>
            </a:r>
            <a:br>
              <a:rPr lang="it-IT" sz="2700" dirty="0">
                <a:solidFill>
                  <a:schemeClr val="bg1"/>
                </a:solidFill>
                <a:latin typeface="Calibri" panose="020F0502020204030204"/>
              </a:rPr>
            </a:br>
            <a:r>
              <a:rPr lang="it-IT" sz="2700" dirty="0">
                <a:solidFill>
                  <a:schemeClr val="bg1"/>
                </a:solidFill>
                <a:latin typeface="Calibri" panose="020F0502020204030204"/>
              </a:rPr>
              <a:t/>
            </a:r>
            <a:br>
              <a:rPr lang="it-IT" sz="2700" dirty="0">
                <a:solidFill>
                  <a:schemeClr val="bg1"/>
                </a:solidFill>
                <a:latin typeface="Calibri" panose="020F0502020204030204"/>
              </a:rPr>
            </a:br>
            <a:r>
              <a:rPr lang="it-IT" sz="2700" dirty="0">
                <a:solidFill>
                  <a:schemeClr val="bg1"/>
                </a:solidFill>
                <a:latin typeface="Calibri" panose="020F0502020204030204"/>
              </a:rPr>
              <a:t>Garantire un supporto ai centri ad alta specializzazione nel gestire trattamenti oncologici che possono essere affidati ai centri prossimi al territorio di residenza dei pazienti.</a:t>
            </a:r>
            <a:br>
              <a:rPr lang="it-IT" sz="2700" dirty="0">
                <a:solidFill>
                  <a:schemeClr val="bg1"/>
                </a:solidFill>
                <a:latin typeface="Calibri" panose="020F0502020204030204"/>
              </a:rPr>
            </a:br>
            <a:r>
              <a:rPr lang="it-IT" sz="2700" dirty="0">
                <a:solidFill>
                  <a:schemeClr val="bg1"/>
                </a:solidFill>
                <a:latin typeface="Calibri" panose="020F0502020204030204"/>
              </a:rPr>
              <a:t/>
            </a:r>
            <a:br>
              <a:rPr lang="it-IT" sz="2700" dirty="0">
                <a:solidFill>
                  <a:schemeClr val="bg1"/>
                </a:solidFill>
                <a:latin typeface="Calibri" panose="020F0502020204030204"/>
              </a:rPr>
            </a:br>
            <a:r>
              <a:rPr lang="it-IT" sz="2700" dirty="0">
                <a:solidFill>
                  <a:schemeClr val="bg1"/>
                </a:solidFill>
                <a:latin typeface="Calibri" panose="020F0502020204030204"/>
              </a:rPr>
              <a:t>Assicurare a coloro che si trovano in fase avanzata la possibilità di trovare le risposte più appropriate ai loro bisogni il più vicino possibile ai loro luoghi di residenza.</a:t>
            </a:r>
            <a:br>
              <a:rPr lang="it-IT" sz="2700" dirty="0">
                <a:solidFill>
                  <a:schemeClr val="bg1"/>
                </a:solidFill>
                <a:latin typeface="Calibri" panose="020F0502020204030204"/>
              </a:rPr>
            </a:br>
            <a:r>
              <a:rPr lang="it-IT" sz="2700" dirty="0">
                <a:solidFill>
                  <a:schemeClr val="bg1"/>
                </a:solidFill>
                <a:latin typeface="Calibri" panose="020F0502020204030204"/>
              </a:rPr>
              <a:t/>
            </a:r>
            <a:br>
              <a:rPr lang="it-IT" sz="2700" dirty="0">
                <a:solidFill>
                  <a:schemeClr val="bg1"/>
                </a:solidFill>
                <a:latin typeface="Calibri" panose="020F0502020204030204"/>
              </a:rPr>
            </a:br>
            <a:r>
              <a:rPr lang="it-IT" sz="2700" dirty="0">
                <a:solidFill>
                  <a:schemeClr val="bg1"/>
                </a:solidFill>
                <a:latin typeface="Calibri" panose="020F0502020204030204"/>
              </a:rPr>
              <a:t>Favorire su tutta l’area metropolitana l’applicazione omogenea delle migliori pratiche di assistenza oncologica.</a:t>
            </a:r>
            <a:r>
              <a:rPr lang="it-IT" sz="2400" dirty="0">
                <a:solidFill>
                  <a:prstClr val="white"/>
                </a:solidFill>
                <a:latin typeface="Calibri" panose="020F0502020204030204"/>
              </a:rPr>
              <a:t/>
            </a:r>
            <a:br>
              <a:rPr lang="it-IT" sz="2400" dirty="0">
                <a:solidFill>
                  <a:prstClr val="white"/>
                </a:solidFill>
                <a:latin typeface="Calibri" panose="020F0502020204030204"/>
              </a:rPr>
            </a:br>
            <a:endParaRPr lang="it-IT"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3" name="Immagine 2"/>
          <p:cNvPicPr>
            <a:picLocks noChangeAspect="1"/>
          </p:cNvPicPr>
          <p:nvPr/>
        </p:nvPicPr>
        <p:blipFill>
          <a:blip r:embed="rId2"/>
          <a:stretch>
            <a:fillRect/>
          </a:stretch>
        </p:blipFill>
        <p:spPr>
          <a:xfrm>
            <a:off x="871327" y="129018"/>
            <a:ext cx="10223878" cy="963251"/>
          </a:xfrm>
          <a:prstGeom prst="rect">
            <a:avLst/>
          </a:prstGeom>
        </p:spPr>
      </p:pic>
      <p:pic>
        <p:nvPicPr>
          <p:cNvPr id="4" name="Immagine 3"/>
          <p:cNvPicPr>
            <a:picLocks noChangeAspect="1"/>
          </p:cNvPicPr>
          <p:nvPr/>
        </p:nvPicPr>
        <p:blipFill>
          <a:blip r:embed="rId3"/>
          <a:stretch>
            <a:fillRect/>
          </a:stretch>
        </p:blipFill>
        <p:spPr>
          <a:xfrm>
            <a:off x="871327" y="129017"/>
            <a:ext cx="10223878" cy="963251"/>
          </a:xfrm>
          <a:prstGeom prst="rect">
            <a:avLst/>
          </a:prstGeom>
        </p:spPr>
      </p:pic>
    </p:spTree>
    <p:extLst>
      <p:ext uri="{BB962C8B-B14F-4D97-AF65-F5344CB8AC3E}">
        <p14:creationId xmlns:p14="http://schemas.microsoft.com/office/powerpoint/2010/main" val="4165712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0" y="0"/>
            <a:ext cx="12192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a:normAutofit/>
          </a:bodyPr>
          <a:lstStyle/>
          <a:p>
            <a:pPr algn="just"/>
            <a:r>
              <a:rPr lang="it-IT" dirty="0" smtClean="0">
                <a:solidFill>
                  <a:schemeClr val="bg1"/>
                </a:solidFill>
              </a:rPr>
              <a:t/>
            </a:r>
            <a:br>
              <a:rPr lang="it-IT" dirty="0" smtClean="0">
                <a:solidFill>
                  <a:schemeClr val="bg1"/>
                </a:solidFill>
              </a:rPr>
            </a:br>
            <a:r>
              <a:rPr lang="it-IT" dirty="0">
                <a:solidFill>
                  <a:schemeClr val="bg1"/>
                </a:solidFill>
              </a:rPr>
              <a:t/>
            </a:r>
            <a:br>
              <a:rPr lang="it-IT" dirty="0">
                <a:solidFill>
                  <a:schemeClr val="bg1"/>
                </a:solidFill>
              </a:rPr>
            </a:br>
            <a:r>
              <a:rPr lang="it-IT" dirty="0" smtClean="0">
                <a:solidFill>
                  <a:schemeClr val="bg1"/>
                </a:solidFill>
              </a:rPr>
              <a:t/>
            </a:r>
            <a:br>
              <a:rPr lang="it-IT" dirty="0" smtClean="0">
                <a:solidFill>
                  <a:schemeClr val="bg1"/>
                </a:solidFill>
              </a:rPr>
            </a:br>
            <a:r>
              <a:rPr lang="it-IT" dirty="0">
                <a:solidFill>
                  <a:schemeClr val="bg1"/>
                </a:solidFill>
              </a:rPr>
              <a:t/>
            </a:r>
            <a:br>
              <a:rPr lang="it-IT" dirty="0">
                <a:solidFill>
                  <a:schemeClr val="bg1"/>
                </a:solidFill>
              </a:rPr>
            </a:br>
            <a:r>
              <a:rPr lang="it-IT" dirty="0" smtClean="0">
                <a:solidFill>
                  <a:schemeClr val="bg1"/>
                </a:solidFill>
              </a:rPr>
              <a:t>Nei </a:t>
            </a:r>
            <a:r>
              <a:rPr lang="it-IT" dirty="0">
                <a:solidFill>
                  <a:schemeClr val="bg1"/>
                </a:solidFill>
              </a:rPr>
              <a:t>punti che seguono sono sintetizzati i principali obiettivi strategici, articolati nei diversi </a:t>
            </a:r>
            <a:r>
              <a:rPr lang="it-IT" b="1" dirty="0" err="1" smtClean="0">
                <a:solidFill>
                  <a:schemeClr val="bg1"/>
                </a:solidFill>
              </a:rPr>
              <a:t>setting</a:t>
            </a:r>
            <a:r>
              <a:rPr lang="it-IT" b="1" dirty="0" smtClean="0">
                <a:solidFill>
                  <a:schemeClr val="bg1"/>
                </a:solidFill>
              </a:rPr>
              <a:t>:</a:t>
            </a:r>
            <a:r>
              <a:rPr lang="it-IT" dirty="0" smtClean="0">
                <a:solidFill>
                  <a:schemeClr val="bg1"/>
                </a:solidFill>
              </a:rPr>
              <a:t> </a:t>
            </a:r>
            <a:endParaRPr lang="it-IT" b="1" dirty="0">
              <a:ln w="13462">
                <a:solidFill>
                  <a:schemeClr val="bg1"/>
                </a:solidFill>
                <a:prstDash val="solid"/>
              </a:ln>
              <a:solidFill>
                <a:schemeClr val="bg1"/>
              </a:solidFill>
              <a:effectLst>
                <a:outerShdw dist="38100" dir="2700000" algn="bl" rotWithShape="0">
                  <a:schemeClr val="accent5"/>
                </a:outerShdw>
              </a:effectLst>
            </a:endParaRPr>
          </a:p>
        </p:txBody>
      </p:sp>
    </p:spTree>
    <p:extLst>
      <p:ext uri="{BB962C8B-B14F-4D97-AF65-F5344CB8AC3E}">
        <p14:creationId xmlns:p14="http://schemas.microsoft.com/office/powerpoint/2010/main" val="3077114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0" y="0"/>
            <a:ext cx="12192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a:normAutofit/>
          </a:bodyPr>
          <a:lstStyle/>
          <a:p>
            <a:pPr lvl="0"/>
            <a:r>
              <a:rPr lang="it-IT" dirty="0"/>
              <a:t/>
            </a:r>
            <a:br>
              <a:rPr lang="it-IT" dirty="0"/>
            </a:br>
            <a:r>
              <a:rPr lang="it-IT" dirty="0" smtClean="0"/>
              <a:t/>
            </a:r>
            <a:br>
              <a:rPr lang="it-IT" dirty="0" smtClean="0"/>
            </a:br>
            <a:r>
              <a:rPr lang="it-IT" dirty="0" smtClean="0"/>
              <a:t/>
            </a:r>
            <a:br>
              <a:rPr lang="it-IT" dirty="0" smtClean="0"/>
            </a:br>
            <a:r>
              <a:rPr lang="it-IT" dirty="0" smtClean="0">
                <a:solidFill>
                  <a:schemeClr val="bg1"/>
                </a:solidFill>
              </a:rPr>
              <a:t>1)Ospedale Bellaria </a:t>
            </a:r>
            <a:r>
              <a:rPr lang="it-IT" dirty="0">
                <a:solidFill>
                  <a:schemeClr val="bg1"/>
                </a:solidFill>
              </a:rPr>
              <a:t>di </a:t>
            </a:r>
            <a:r>
              <a:rPr lang="it-IT" dirty="0" smtClean="0">
                <a:solidFill>
                  <a:schemeClr val="bg1"/>
                </a:solidFill>
              </a:rPr>
              <a:t>Bologna: sede </a:t>
            </a:r>
            <a:r>
              <a:rPr lang="it-IT" dirty="0" err="1" smtClean="0">
                <a:solidFill>
                  <a:schemeClr val="bg1"/>
                </a:solidFill>
              </a:rPr>
              <a:t>Hub</a:t>
            </a:r>
            <a:r>
              <a:rPr lang="it-IT" dirty="0" smtClean="0">
                <a:solidFill>
                  <a:schemeClr val="bg1"/>
                </a:solidFill>
              </a:rPr>
              <a:t> U.O.C Oncologia Interaziendale del Territorio Metropolitano.</a:t>
            </a:r>
            <a:br>
              <a:rPr lang="it-IT" dirty="0" smtClean="0">
                <a:solidFill>
                  <a:schemeClr val="bg1"/>
                </a:solidFill>
              </a:rPr>
            </a:br>
            <a:r>
              <a:rPr lang="it-IT" dirty="0" smtClean="0">
                <a:solidFill>
                  <a:schemeClr val="bg1"/>
                </a:solidFill>
              </a:rPr>
              <a:t/>
            </a:r>
            <a:br>
              <a:rPr lang="it-IT" dirty="0" smtClean="0">
                <a:solidFill>
                  <a:schemeClr val="bg1"/>
                </a:solidFill>
              </a:rPr>
            </a:br>
            <a:r>
              <a:rPr lang="it-IT" dirty="0" smtClean="0">
                <a:solidFill>
                  <a:schemeClr val="bg1"/>
                </a:solidFill>
              </a:rPr>
              <a:t>2) Ospedale di Imola: sede </a:t>
            </a:r>
            <a:r>
              <a:rPr lang="it-IT" dirty="0" err="1" smtClean="0">
                <a:solidFill>
                  <a:schemeClr val="bg1"/>
                </a:solidFill>
              </a:rPr>
              <a:t>Spoke</a:t>
            </a:r>
            <a:r>
              <a:rPr lang="it-IT" dirty="0" smtClean="0">
                <a:solidFill>
                  <a:schemeClr val="bg1"/>
                </a:solidFill>
              </a:rPr>
              <a:t> area Est .</a:t>
            </a:r>
            <a:br>
              <a:rPr lang="it-IT" dirty="0" smtClean="0">
                <a:solidFill>
                  <a:schemeClr val="bg1"/>
                </a:solidFill>
              </a:rPr>
            </a:br>
            <a:r>
              <a:rPr lang="it-IT" dirty="0" smtClean="0">
                <a:solidFill>
                  <a:schemeClr val="bg1"/>
                </a:solidFill>
              </a:rPr>
              <a:t/>
            </a:r>
            <a:br>
              <a:rPr lang="it-IT" dirty="0" smtClean="0">
                <a:solidFill>
                  <a:schemeClr val="bg1"/>
                </a:solidFill>
              </a:rPr>
            </a:br>
            <a:r>
              <a:rPr lang="it-IT" dirty="0" smtClean="0">
                <a:solidFill>
                  <a:schemeClr val="bg1"/>
                </a:solidFill>
              </a:rPr>
              <a:t>3) Ospedali di Bazzano, Budrio, Loiano, San Giovanni in Persiceto, </a:t>
            </a:r>
            <a:r>
              <a:rPr lang="it-IT" dirty="0" err="1" smtClean="0">
                <a:solidFill>
                  <a:schemeClr val="bg1"/>
                </a:solidFill>
              </a:rPr>
              <a:t>Vegato</a:t>
            </a:r>
            <a:r>
              <a:rPr lang="it-IT" dirty="0" smtClean="0">
                <a:solidFill>
                  <a:schemeClr val="bg1"/>
                </a:solidFill>
              </a:rPr>
              <a:t>, Porretta, Castiglione dei Pepoli: sede </a:t>
            </a:r>
            <a:r>
              <a:rPr lang="it-IT" dirty="0" err="1" smtClean="0">
                <a:solidFill>
                  <a:schemeClr val="bg1"/>
                </a:solidFill>
              </a:rPr>
              <a:t>Spoke</a:t>
            </a:r>
            <a:r>
              <a:rPr lang="it-IT" dirty="0" smtClean="0">
                <a:solidFill>
                  <a:schemeClr val="bg1"/>
                </a:solidFill>
              </a:rPr>
              <a:t> aree Ovest/Nord/Sud.</a:t>
            </a:r>
            <a:r>
              <a:rPr lang="it-IT" dirty="0"/>
              <a:t/>
            </a:r>
            <a:br>
              <a:rPr lang="it-IT" dirty="0"/>
            </a:br>
            <a:endParaRPr lang="it-IT"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3" name="Immagine 2"/>
          <p:cNvPicPr>
            <a:picLocks noChangeAspect="1"/>
          </p:cNvPicPr>
          <p:nvPr/>
        </p:nvPicPr>
        <p:blipFill>
          <a:blip r:embed="rId2"/>
          <a:stretch>
            <a:fillRect/>
          </a:stretch>
        </p:blipFill>
        <p:spPr>
          <a:xfrm>
            <a:off x="3486221" y="209780"/>
            <a:ext cx="4834547" cy="1176630"/>
          </a:xfrm>
          <a:prstGeom prst="rect">
            <a:avLst/>
          </a:prstGeom>
        </p:spPr>
      </p:pic>
    </p:spTree>
    <p:extLst>
      <p:ext uri="{BB962C8B-B14F-4D97-AF65-F5344CB8AC3E}">
        <p14:creationId xmlns:p14="http://schemas.microsoft.com/office/powerpoint/2010/main" val="35218282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0" y="0"/>
            <a:ext cx="12192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a:normAutofit fontScale="90000"/>
          </a:bodyPr>
          <a:lstStyle/>
          <a:p>
            <a:pPr lvl="0"/>
            <a:r>
              <a:rPr lang="it-IT" dirty="0"/>
              <a:t/>
            </a:r>
            <a:br>
              <a:rPr lang="it-IT" dirty="0"/>
            </a:br>
            <a:r>
              <a:rPr lang="it-IT" dirty="0" smtClean="0"/>
              <a:t/>
            </a:r>
            <a:br>
              <a:rPr lang="it-IT" dirty="0" smtClean="0"/>
            </a:br>
            <a:r>
              <a:rPr lang="it-IT" dirty="0" smtClean="0"/>
              <a:t/>
            </a:r>
            <a:br>
              <a:rPr lang="it-IT" dirty="0" smtClean="0"/>
            </a:br>
            <a:r>
              <a:rPr lang="it-IT" dirty="0" smtClean="0">
                <a:solidFill>
                  <a:schemeClr val="bg1"/>
                </a:solidFill>
              </a:rPr>
              <a:t>Presidi ospedalieri ove si svolgono attività di somministrazione farmaci oncologici, attività ambulatoriali e di consulenza:</a:t>
            </a:r>
            <a:br>
              <a:rPr lang="it-IT" dirty="0" smtClean="0">
                <a:solidFill>
                  <a:schemeClr val="bg1"/>
                </a:solidFill>
              </a:rPr>
            </a:br>
            <a:r>
              <a:rPr lang="it-IT" dirty="0" smtClean="0">
                <a:solidFill>
                  <a:schemeClr val="bg1"/>
                </a:solidFill>
              </a:rPr>
              <a:t>- Ospedale Bellaria </a:t>
            </a:r>
            <a:br>
              <a:rPr lang="it-IT" dirty="0" smtClean="0">
                <a:solidFill>
                  <a:schemeClr val="bg1"/>
                </a:solidFill>
              </a:rPr>
            </a:br>
            <a:r>
              <a:rPr lang="it-IT" dirty="0" smtClean="0">
                <a:solidFill>
                  <a:schemeClr val="bg1"/>
                </a:solidFill>
              </a:rPr>
              <a:t>- Ospedale di Imola</a:t>
            </a:r>
            <a:br>
              <a:rPr lang="it-IT" dirty="0" smtClean="0">
                <a:solidFill>
                  <a:schemeClr val="bg1"/>
                </a:solidFill>
              </a:rPr>
            </a:br>
            <a:r>
              <a:rPr lang="it-IT" dirty="0" smtClean="0">
                <a:solidFill>
                  <a:schemeClr val="bg1"/>
                </a:solidFill>
              </a:rPr>
              <a:t>- Ospedale di Budrio</a:t>
            </a:r>
            <a:br>
              <a:rPr lang="it-IT" dirty="0" smtClean="0">
                <a:solidFill>
                  <a:schemeClr val="bg1"/>
                </a:solidFill>
              </a:rPr>
            </a:br>
            <a:r>
              <a:rPr lang="it-IT" dirty="0" smtClean="0">
                <a:solidFill>
                  <a:schemeClr val="bg1"/>
                </a:solidFill>
              </a:rPr>
              <a:t>- Ospedale di Bentivoglio</a:t>
            </a:r>
            <a:br>
              <a:rPr lang="it-IT" dirty="0" smtClean="0">
                <a:solidFill>
                  <a:schemeClr val="bg1"/>
                </a:solidFill>
              </a:rPr>
            </a:br>
            <a:r>
              <a:rPr lang="it-IT" dirty="0" smtClean="0">
                <a:solidFill>
                  <a:schemeClr val="bg1"/>
                </a:solidFill>
              </a:rPr>
              <a:t>- Ospedale di Loiano</a:t>
            </a:r>
            <a:br>
              <a:rPr lang="it-IT" dirty="0" smtClean="0">
                <a:solidFill>
                  <a:schemeClr val="bg1"/>
                </a:solidFill>
              </a:rPr>
            </a:br>
            <a:r>
              <a:rPr lang="it-IT" dirty="0" smtClean="0">
                <a:solidFill>
                  <a:schemeClr val="bg1"/>
                </a:solidFill>
              </a:rPr>
              <a:t>- Ospedale di San Giovanni in Persiceto</a:t>
            </a:r>
            <a:br>
              <a:rPr lang="it-IT" dirty="0" smtClean="0">
                <a:solidFill>
                  <a:schemeClr val="bg1"/>
                </a:solidFill>
              </a:rPr>
            </a:br>
            <a:r>
              <a:rPr lang="it-IT" dirty="0" smtClean="0">
                <a:solidFill>
                  <a:schemeClr val="bg1"/>
                </a:solidFill>
              </a:rPr>
              <a:t>- Ospedale di Vergato</a:t>
            </a:r>
            <a:r>
              <a:rPr lang="it-IT" dirty="0"/>
              <a:t/>
            </a:r>
            <a:br>
              <a:rPr lang="it-IT" dirty="0"/>
            </a:br>
            <a:endParaRPr lang="it-IT"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3" name="Immagine 2"/>
          <p:cNvPicPr>
            <a:picLocks noChangeAspect="1"/>
          </p:cNvPicPr>
          <p:nvPr/>
        </p:nvPicPr>
        <p:blipFill>
          <a:blip r:embed="rId2"/>
          <a:stretch>
            <a:fillRect/>
          </a:stretch>
        </p:blipFill>
        <p:spPr>
          <a:xfrm>
            <a:off x="3486221" y="209780"/>
            <a:ext cx="4834547" cy="1176630"/>
          </a:xfrm>
          <a:prstGeom prst="rect">
            <a:avLst/>
          </a:prstGeom>
        </p:spPr>
      </p:pic>
    </p:spTree>
    <p:extLst>
      <p:ext uri="{BB962C8B-B14F-4D97-AF65-F5344CB8AC3E}">
        <p14:creationId xmlns:p14="http://schemas.microsoft.com/office/powerpoint/2010/main" val="10548960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0" y="0"/>
            <a:ext cx="12192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a:normAutofit/>
          </a:bodyPr>
          <a:lstStyle/>
          <a:p>
            <a:pPr lvl="0"/>
            <a:r>
              <a:rPr lang="it-IT" dirty="0"/>
              <a:t/>
            </a:r>
            <a:br>
              <a:rPr lang="it-IT" dirty="0"/>
            </a:br>
            <a:r>
              <a:rPr lang="it-IT" dirty="0" smtClean="0"/>
              <a:t/>
            </a:r>
            <a:br>
              <a:rPr lang="it-IT" dirty="0" smtClean="0"/>
            </a:br>
            <a:r>
              <a:rPr lang="it-IT" dirty="0" smtClean="0"/>
              <a:t/>
            </a:r>
            <a:br>
              <a:rPr lang="it-IT" dirty="0" smtClean="0"/>
            </a:br>
            <a:r>
              <a:rPr lang="it-IT" dirty="0" smtClean="0">
                <a:solidFill>
                  <a:schemeClr val="bg1"/>
                </a:solidFill>
              </a:rPr>
              <a:t>Presidi ospedalieri ove si svolgono solo attività ambulatoriali e di consulenza:</a:t>
            </a:r>
            <a:br>
              <a:rPr lang="it-IT" dirty="0" smtClean="0">
                <a:solidFill>
                  <a:schemeClr val="bg1"/>
                </a:solidFill>
              </a:rPr>
            </a:br>
            <a:r>
              <a:rPr lang="it-IT" dirty="0" smtClean="0">
                <a:solidFill>
                  <a:schemeClr val="bg1"/>
                </a:solidFill>
              </a:rPr>
              <a:t>- Ospedale di Bazzano</a:t>
            </a:r>
            <a:br>
              <a:rPr lang="it-IT" dirty="0" smtClean="0">
                <a:solidFill>
                  <a:schemeClr val="bg1"/>
                </a:solidFill>
              </a:rPr>
            </a:br>
            <a:r>
              <a:rPr lang="it-IT" dirty="0" smtClean="0">
                <a:solidFill>
                  <a:schemeClr val="bg1"/>
                </a:solidFill>
              </a:rPr>
              <a:t>- Ospedale di Porretta Terme</a:t>
            </a:r>
            <a:br>
              <a:rPr lang="it-IT" dirty="0" smtClean="0">
                <a:solidFill>
                  <a:schemeClr val="bg1"/>
                </a:solidFill>
              </a:rPr>
            </a:br>
            <a:r>
              <a:rPr lang="it-IT" dirty="0" smtClean="0">
                <a:solidFill>
                  <a:schemeClr val="bg1"/>
                </a:solidFill>
              </a:rPr>
              <a:t>- Ospedale di Castiglione dei Pepoli</a:t>
            </a:r>
            <a:br>
              <a:rPr lang="it-IT" dirty="0" smtClean="0">
                <a:solidFill>
                  <a:schemeClr val="bg1"/>
                </a:solidFill>
              </a:rPr>
            </a:br>
            <a:r>
              <a:rPr lang="it-IT" dirty="0"/>
              <a:t/>
            </a:r>
            <a:br>
              <a:rPr lang="it-IT" dirty="0"/>
            </a:br>
            <a:endParaRPr lang="it-IT"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3" name="Immagine 2"/>
          <p:cNvPicPr>
            <a:picLocks noChangeAspect="1"/>
          </p:cNvPicPr>
          <p:nvPr/>
        </p:nvPicPr>
        <p:blipFill>
          <a:blip r:embed="rId2"/>
          <a:stretch>
            <a:fillRect/>
          </a:stretch>
        </p:blipFill>
        <p:spPr>
          <a:xfrm>
            <a:off x="3486221" y="209780"/>
            <a:ext cx="4834547" cy="1176630"/>
          </a:xfrm>
          <a:prstGeom prst="rect">
            <a:avLst/>
          </a:prstGeom>
        </p:spPr>
      </p:pic>
    </p:spTree>
    <p:extLst>
      <p:ext uri="{BB962C8B-B14F-4D97-AF65-F5344CB8AC3E}">
        <p14:creationId xmlns:p14="http://schemas.microsoft.com/office/powerpoint/2010/main" val="35089326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0" y="0"/>
            <a:ext cx="12192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a:normAutofit fontScale="90000"/>
          </a:bodyPr>
          <a:lstStyle/>
          <a:p>
            <a:r>
              <a:rPr lang="it-IT" sz="4800" b="1" i="1" spc="-150" dirty="0" smtClean="0">
                <a:solidFill>
                  <a:schemeClr val="bg1"/>
                </a:solidFill>
                <a:effectLst>
                  <a:outerShdw blurRad="38100" dist="38100" dir="2700000" algn="tl">
                    <a:srgbClr val="000000">
                      <a:alpha val="43137"/>
                    </a:srgbClr>
                  </a:outerShdw>
                </a:effectLst>
              </a:rPr>
              <a:t>             </a:t>
            </a:r>
            <a:r>
              <a:rPr lang="it-IT" sz="4800" b="1" i="1" u="sng" spc="-150" dirty="0" smtClean="0">
                <a:solidFill>
                  <a:schemeClr val="bg1"/>
                </a:solidFill>
                <a:effectLst>
                  <a:outerShdw blurRad="38100" dist="38100" dir="2700000" algn="tl">
                    <a:srgbClr val="000000">
                      <a:alpha val="43137"/>
                    </a:srgbClr>
                  </a:outerShdw>
                </a:effectLst>
              </a:rPr>
              <a:t>BACKGROUND ISTITUZIONALE</a:t>
            </a:r>
            <a:br>
              <a:rPr lang="it-IT" sz="4800" b="1" i="1" u="sng" spc="-150" dirty="0" smtClean="0">
                <a:solidFill>
                  <a:schemeClr val="bg1"/>
                </a:solidFill>
                <a:effectLst>
                  <a:outerShdw blurRad="38100" dist="38100" dir="2700000" algn="tl">
                    <a:srgbClr val="000000">
                      <a:alpha val="43137"/>
                    </a:srgbClr>
                  </a:outerShdw>
                </a:effectLst>
              </a:rPr>
            </a:br>
            <a:r>
              <a:rPr lang="it-IT" sz="4800" b="1" i="1" u="sng" spc="-150" dirty="0" smtClean="0">
                <a:solidFill>
                  <a:schemeClr val="bg1"/>
                </a:solidFill>
                <a:effectLst>
                  <a:outerShdw blurRad="38100" dist="38100" dir="2700000" algn="tl">
                    <a:srgbClr val="000000">
                      <a:alpha val="43137"/>
                    </a:srgbClr>
                  </a:outerShdw>
                </a:effectLst>
              </a:rPr>
              <a:t/>
            </a:r>
            <a:br>
              <a:rPr lang="it-IT" sz="4800" b="1" i="1" u="sng" spc="-150" dirty="0" smtClean="0">
                <a:solidFill>
                  <a:schemeClr val="bg1"/>
                </a:solidFill>
                <a:effectLst>
                  <a:outerShdw blurRad="38100" dist="38100" dir="2700000" algn="tl">
                    <a:srgbClr val="000000">
                      <a:alpha val="43137"/>
                    </a:srgbClr>
                  </a:outerShdw>
                </a:effectLst>
              </a:rPr>
            </a:br>
            <a:r>
              <a:rPr lang="it-IT" b="1" i="1" spc="-150" dirty="0" smtClean="0">
                <a:solidFill>
                  <a:schemeClr val="bg1"/>
                </a:solidFill>
                <a:effectLst>
                  <a:outerShdw blurRad="38100" dist="38100" dir="2700000" algn="tl">
                    <a:srgbClr val="000000">
                      <a:alpha val="43137"/>
                    </a:srgbClr>
                  </a:outerShdw>
                </a:effectLst>
              </a:rPr>
              <a:t>2017: Accordo di programma (CTSSM e Università degli Studi    Bologna).</a:t>
            </a:r>
            <a:br>
              <a:rPr lang="it-IT" b="1" i="1" spc="-150" dirty="0" smtClean="0">
                <a:solidFill>
                  <a:schemeClr val="bg1"/>
                </a:solidFill>
                <a:effectLst>
                  <a:outerShdw blurRad="38100" dist="38100" dir="2700000" algn="tl">
                    <a:srgbClr val="000000">
                      <a:alpha val="43137"/>
                    </a:srgbClr>
                  </a:outerShdw>
                </a:effectLst>
              </a:rPr>
            </a:br>
            <a:r>
              <a:rPr lang="it-IT" b="1" i="1" spc="-150" dirty="0" smtClean="0">
                <a:solidFill>
                  <a:schemeClr val="bg1"/>
                </a:solidFill>
                <a:effectLst>
                  <a:outerShdw blurRad="38100" dist="38100" dir="2700000" algn="tl">
                    <a:srgbClr val="000000">
                      <a:alpha val="43137"/>
                    </a:srgbClr>
                  </a:outerShdw>
                </a:effectLst>
              </a:rPr>
              <a:t>2018: Nucleo Tecnico di Progetto.</a:t>
            </a:r>
            <a:br>
              <a:rPr lang="it-IT" b="1" i="1" spc="-150" dirty="0" smtClean="0">
                <a:solidFill>
                  <a:schemeClr val="bg1"/>
                </a:solidFill>
                <a:effectLst>
                  <a:outerShdw blurRad="38100" dist="38100" dir="2700000" algn="tl">
                    <a:srgbClr val="000000">
                      <a:alpha val="43137"/>
                    </a:srgbClr>
                  </a:outerShdw>
                </a:effectLst>
              </a:rPr>
            </a:br>
            <a:r>
              <a:rPr lang="it-IT" b="1" i="1" spc="-150" dirty="0" smtClean="0">
                <a:solidFill>
                  <a:schemeClr val="bg1"/>
                </a:solidFill>
                <a:effectLst>
                  <a:outerShdw blurRad="38100" dist="38100" dir="2700000" algn="tl">
                    <a:srgbClr val="000000">
                      <a:alpha val="43137"/>
                    </a:srgbClr>
                  </a:outerShdw>
                </a:effectLst>
              </a:rPr>
              <a:t>2019: Progetto di Riorganizzazione dell’Assistenza Oncologica nell’Area Metropolitana di Bologna.</a:t>
            </a:r>
            <a:br>
              <a:rPr lang="it-IT" b="1" i="1" spc="-150" dirty="0" smtClean="0">
                <a:solidFill>
                  <a:schemeClr val="bg1"/>
                </a:solidFill>
                <a:effectLst>
                  <a:outerShdw blurRad="38100" dist="38100" dir="2700000" algn="tl">
                    <a:srgbClr val="000000">
                      <a:alpha val="43137"/>
                    </a:srgbClr>
                  </a:outerShdw>
                </a:effectLst>
              </a:rPr>
            </a:br>
            <a:r>
              <a:rPr lang="it-IT" b="1" i="1" spc="-150" dirty="0" smtClean="0">
                <a:solidFill>
                  <a:schemeClr val="bg1"/>
                </a:solidFill>
                <a:effectLst>
                  <a:outerShdw blurRad="38100" dist="38100" dir="2700000" algn="tl">
                    <a:srgbClr val="000000">
                      <a:alpha val="43137"/>
                    </a:srgbClr>
                  </a:outerShdw>
                </a:effectLst>
              </a:rPr>
              <a:t>2020 (FEBBRAIO): Approvazione Oncologia Interaziendale di Bologna da parte della CTSSM</a:t>
            </a:r>
            <a:br>
              <a:rPr lang="it-IT" b="1" i="1" spc="-150" dirty="0" smtClean="0">
                <a:solidFill>
                  <a:schemeClr val="bg1"/>
                </a:solidFill>
                <a:effectLst>
                  <a:outerShdw blurRad="38100" dist="38100" dir="2700000" algn="tl">
                    <a:srgbClr val="000000">
                      <a:alpha val="43137"/>
                    </a:srgbClr>
                  </a:outerShdw>
                </a:effectLst>
              </a:rPr>
            </a:br>
            <a:r>
              <a:rPr lang="it-IT" b="1" i="1" spc="-150" dirty="0" smtClean="0">
                <a:solidFill>
                  <a:schemeClr val="bg1"/>
                </a:solidFill>
                <a:effectLst>
                  <a:outerShdw blurRad="38100" dist="38100" dir="2700000" algn="tl">
                    <a:srgbClr val="000000">
                      <a:alpha val="43137"/>
                    </a:srgbClr>
                  </a:outerShdw>
                </a:effectLst>
              </a:rPr>
              <a:t>2020 (GIUGNO): Accordo tra AUSL Imola e AUSL Bologna per istituzione UOC Interaziendale di Oncologia Territoriale Metropolitana.</a:t>
            </a:r>
            <a:r>
              <a:rPr lang="it-IT" sz="4800" b="1" i="1" u="sng" spc="-150" dirty="0">
                <a:solidFill>
                  <a:schemeClr val="bg1"/>
                </a:solidFill>
                <a:effectLst>
                  <a:outerShdw blurRad="38100" dist="38100" dir="2700000" algn="tl">
                    <a:srgbClr val="000000">
                      <a:alpha val="43137"/>
                    </a:srgbClr>
                  </a:outerShdw>
                </a:effectLst>
              </a:rPr>
              <a:t/>
            </a:r>
            <a:br>
              <a:rPr lang="it-IT" sz="4800" b="1" i="1" u="sng" spc="-150" dirty="0">
                <a:solidFill>
                  <a:schemeClr val="bg1"/>
                </a:solidFill>
                <a:effectLst>
                  <a:outerShdw blurRad="38100" dist="38100" dir="2700000" algn="tl">
                    <a:srgbClr val="000000">
                      <a:alpha val="43137"/>
                    </a:srgbClr>
                  </a:outerShdw>
                </a:effectLst>
              </a:rPr>
            </a:br>
            <a:r>
              <a:rPr lang="it-IT" sz="4000" i="1" spc="-150" dirty="0" smtClean="0">
                <a:solidFill>
                  <a:schemeClr val="bg1"/>
                </a:solidFill>
              </a:rPr>
              <a:t/>
            </a:r>
            <a:br>
              <a:rPr lang="it-IT" sz="4000" i="1" spc="-150" dirty="0" smtClean="0">
                <a:solidFill>
                  <a:schemeClr val="bg1"/>
                </a:solidFill>
              </a:rPr>
            </a:br>
            <a:r>
              <a:rPr lang="it-IT" sz="4000" i="1" spc="-150" dirty="0">
                <a:solidFill>
                  <a:schemeClr val="bg1"/>
                </a:solidFill>
              </a:rPr>
              <a:t/>
            </a:r>
            <a:br>
              <a:rPr lang="it-IT" sz="4000" i="1" spc="-150" dirty="0">
                <a:solidFill>
                  <a:schemeClr val="bg1"/>
                </a:solidFill>
              </a:rPr>
            </a:br>
            <a:r>
              <a:rPr lang="it-IT" sz="4000" i="1" spc="-150" dirty="0" smtClean="0">
                <a:solidFill>
                  <a:schemeClr val="bg1"/>
                </a:solidFill>
              </a:rPr>
              <a:t/>
            </a:r>
            <a:br>
              <a:rPr lang="it-IT" sz="4000" i="1" spc="-150" dirty="0" smtClean="0">
                <a:solidFill>
                  <a:schemeClr val="bg1"/>
                </a:solidFill>
              </a:rPr>
            </a:br>
            <a:r>
              <a:rPr lang="it-IT" spc="-150" dirty="0"/>
              <a:t/>
            </a:r>
            <a:br>
              <a:rPr lang="it-IT" spc="-150" dirty="0"/>
            </a:br>
            <a:endParaRPr lang="it-IT" b="1" spc="-15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25132492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0" y="0"/>
            <a:ext cx="12192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a:normAutofit fontScale="90000"/>
          </a:bodyPr>
          <a:lstStyle/>
          <a:p>
            <a:pPr lvl="0"/>
            <a:r>
              <a:rPr lang="it-IT" dirty="0"/>
              <a:t/>
            </a:r>
            <a:br>
              <a:rPr lang="it-IT" dirty="0"/>
            </a:br>
            <a:r>
              <a:rPr lang="it-IT" dirty="0" smtClean="0"/>
              <a:t/>
            </a:r>
            <a:br>
              <a:rPr lang="it-IT" dirty="0" smtClean="0"/>
            </a:br>
            <a:r>
              <a:rPr lang="it-IT" dirty="0" smtClean="0"/>
              <a:t/>
            </a:r>
            <a:br>
              <a:rPr lang="it-IT" dirty="0" smtClean="0"/>
            </a:br>
            <a:r>
              <a:rPr lang="it-IT" dirty="0" smtClean="0">
                <a:solidFill>
                  <a:schemeClr val="bg1"/>
                </a:solidFill>
              </a:rPr>
              <a:t>Sviluppo collaborazione con IRCCS Policlinico </a:t>
            </a:r>
            <a:r>
              <a:rPr lang="it-IT" dirty="0" err="1" smtClean="0">
                <a:solidFill>
                  <a:schemeClr val="bg1"/>
                </a:solidFill>
              </a:rPr>
              <a:t>S.Orsola</a:t>
            </a:r>
            <a:r>
              <a:rPr lang="it-IT" dirty="0" smtClean="0">
                <a:solidFill>
                  <a:schemeClr val="bg1"/>
                </a:solidFill>
              </a:rPr>
              <a:t> che prevede diversi argomenti:</a:t>
            </a:r>
            <a:br>
              <a:rPr lang="it-IT" dirty="0" smtClean="0">
                <a:solidFill>
                  <a:schemeClr val="bg1"/>
                </a:solidFill>
              </a:rPr>
            </a:br>
            <a:r>
              <a:rPr lang="it-IT" dirty="0" smtClean="0">
                <a:solidFill>
                  <a:schemeClr val="bg1"/>
                </a:solidFill>
              </a:rPr>
              <a:t>- gestione territoriale pazienti </a:t>
            </a:r>
            <a:r>
              <a:rPr lang="it-IT" dirty="0" err="1" smtClean="0">
                <a:solidFill>
                  <a:schemeClr val="bg1"/>
                </a:solidFill>
              </a:rPr>
              <a:t>oncoematologici</a:t>
            </a:r>
            <a:r>
              <a:rPr lang="it-IT" dirty="0" smtClean="0">
                <a:solidFill>
                  <a:schemeClr val="bg1"/>
                </a:solidFill>
              </a:rPr>
              <a:t/>
            </a:r>
            <a:br>
              <a:rPr lang="it-IT" dirty="0" smtClean="0">
                <a:solidFill>
                  <a:schemeClr val="bg1"/>
                </a:solidFill>
              </a:rPr>
            </a:br>
            <a:r>
              <a:rPr lang="it-IT" dirty="0" smtClean="0">
                <a:solidFill>
                  <a:schemeClr val="bg1"/>
                </a:solidFill>
              </a:rPr>
              <a:t>- affidamento pazienti </a:t>
            </a:r>
            <a:r>
              <a:rPr lang="it-IT" dirty="0" err="1" smtClean="0">
                <a:solidFill>
                  <a:schemeClr val="bg1"/>
                </a:solidFill>
              </a:rPr>
              <a:t>oncoematologici</a:t>
            </a:r>
            <a:r>
              <a:rPr lang="it-IT" dirty="0" smtClean="0">
                <a:solidFill>
                  <a:schemeClr val="bg1"/>
                </a:solidFill>
              </a:rPr>
              <a:t> dal territorio</a:t>
            </a:r>
            <a:br>
              <a:rPr lang="it-IT" dirty="0" smtClean="0">
                <a:solidFill>
                  <a:schemeClr val="bg1"/>
                </a:solidFill>
              </a:rPr>
            </a:br>
            <a:r>
              <a:rPr lang="it-IT" dirty="0" smtClean="0">
                <a:solidFill>
                  <a:schemeClr val="bg1"/>
                </a:solidFill>
              </a:rPr>
              <a:t>- ricerca clinica: arruolamento pazienti del territorio</a:t>
            </a:r>
            <a:br>
              <a:rPr lang="it-IT" dirty="0" smtClean="0">
                <a:solidFill>
                  <a:schemeClr val="bg1"/>
                </a:solidFill>
              </a:rPr>
            </a:br>
            <a:r>
              <a:rPr lang="it-IT" dirty="0" smtClean="0">
                <a:solidFill>
                  <a:schemeClr val="bg1"/>
                </a:solidFill>
              </a:rPr>
              <a:t>- Tumori rari/sarcomi/neuroendocrini: invio dal territorio ai centri di eccellenza.</a:t>
            </a:r>
            <a:br>
              <a:rPr lang="it-IT" dirty="0" smtClean="0">
                <a:solidFill>
                  <a:schemeClr val="bg1"/>
                </a:solidFill>
              </a:rPr>
            </a:br>
            <a:r>
              <a:rPr lang="it-IT" dirty="0" smtClean="0">
                <a:solidFill>
                  <a:schemeClr val="bg1"/>
                </a:solidFill>
              </a:rPr>
              <a:t>- presa in carico territoriale dei pazienti che non necessitano complessità di cure tali da richiedere la permanenza in ambito </a:t>
            </a:r>
            <a:r>
              <a:rPr lang="it-IT" smtClean="0">
                <a:solidFill>
                  <a:schemeClr val="bg1"/>
                </a:solidFill>
              </a:rPr>
              <a:t>ospedaliero cittadino.</a:t>
            </a:r>
            <a:br>
              <a:rPr lang="it-IT" smtClean="0">
                <a:solidFill>
                  <a:schemeClr val="bg1"/>
                </a:solidFill>
              </a:rPr>
            </a:br>
            <a:r>
              <a:rPr lang="it-IT" dirty="0"/>
              <a:t/>
            </a:r>
            <a:br>
              <a:rPr lang="it-IT" dirty="0"/>
            </a:br>
            <a:endParaRPr lang="it-IT"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3" name="Immagine 2"/>
          <p:cNvPicPr>
            <a:picLocks noChangeAspect="1"/>
          </p:cNvPicPr>
          <p:nvPr/>
        </p:nvPicPr>
        <p:blipFill>
          <a:blip r:embed="rId2"/>
          <a:stretch>
            <a:fillRect/>
          </a:stretch>
        </p:blipFill>
        <p:spPr>
          <a:xfrm>
            <a:off x="3486221" y="209780"/>
            <a:ext cx="4834547" cy="1176630"/>
          </a:xfrm>
          <a:prstGeom prst="rect">
            <a:avLst/>
          </a:prstGeom>
        </p:spPr>
      </p:pic>
    </p:spTree>
    <p:extLst>
      <p:ext uri="{BB962C8B-B14F-4D97-AF65-F5344CB8AC3E}">
        <p14:creationId xmlns:p14="http://schemas.microsoft.com/office/powerpoint/2010/main" val="32002579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0" y="0"/>
            <a:ext cx="12192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a:normAutofit/>
          </a:bodyPr>
          <a:lstStyle/>
          <a:p>
            <a:pPr lvl="0" algn="just"/>
            <a:r>
              <a:rPr lang="it-IT" b="1" i="1" u="sng" dirty="0" smtClean="0">
                <a:solidFill>
                  <a:schemeClr val="bg1"/>
                </a:solidFill>
                <a:effectLst>
                  <a:outerShdw blurRad="38100" dist="38100" dir="2700000" algn="tl">
                    <a:srgbClr val="000000">
                      <a:alpha val="43137"/>
                    </a:srgbClr>
                  </a:outerShdw>
                </a:effectLst>
              </a:rPr>
              <a:t>Territorio</a:t>
            </a:r>
            <a:r>
              <a:rPr lang="it-IT" u="sng" dirty="0" smtClean="0">
                <a:solidFill>
                  <a:schemeClr val="bg1"/>
                </a:solidFill>
              </a:rPr>
              <a:t/>
            </a:r>
            <a:br>
              <a:rPr lang="it-IT" u="sng" dirty="0" smtClean="0">
                <a:solidFill>
                  <a:schemeClr val="bg1"/>
                </a:solidFill>
              </a:rPr>
            </a:br>
            <a:r>
              <a:rPr lang="it-IT" dirty="0">
                <a:solidFill>
                  <a:schemeClr val="bg1"/>
                </a:solidFill>
              </a:rPr>
              <a:t/>
            </a:r>
            <a:br>
              <a:rPr lang="it-IT" dirty="0">
                <a:solidFill>
                  <a:schemeClr val="bg1"/>
                </a:solidFill>
              </a:rPr>
            </a:br>
            <a:r>
              <a:rPr lang="it-IT" dirty="0">
                <a:solidFill>
                  <a:schemeClr val="bg1"/>
                </a:solidFill>
              </a:rPr>
              <a:t>S</a:t>
            </a:r>
            <a:r>
              <a:rPr lang="it-IT" dirty="0" smtClean="0">
                <a:solidFill>
                  <a:schemeClr val="bg1"/>
                </a:solidFill>
              </a:rPr>
              <a:t>arà </a:t>
            </a:r>
            <a:r>
              <a:rPr lang="it-IT" dirty="0">
                <a:solidFill>
                  <a:schemeClr val="bg1"/>
                </a:solidFill>
              </a:rPr>
              <a:t>sviluppata la progettazione di una rete metropolitana che garantisca continuità nell’assistenza oncologica ospedale-territorio a livello delle varie sedi con servizi di Oncologia ma anche di nuove strutture (Case </a:t>
            </a:r>
            <a:r>
              <a:rPr lang="it-IT" dirty="0" smtClean="0">
                <a:solidFill>
                  <a:schemeClr val="bg1"/>
                </a:solidFill>
              </a:rPr>
              <a:t>di Comunità) </a:t>
            </a:r>
            <a:r>
              <a:rPr lang="it-IT" dirty="0">
                <a:solidFill>
                  <a:schemeClr val="bg1"/>
                </a:solidFill>
              </a:rPr>
              <a:t>dove somministrare i trattamenti citotossici, controllare gli effetti tossici e programmare i </a:t>
            </a:r>
            <a:r>
              <a:rPr lang="it-IT" dirty="0" err="1">
                <a:solidFill>
                  <a:schemeClr val="bg1"/>
                </a:solidFill>
              </a:rPr>
              <a:t>follow</a:t>
            </a:r>
            <a:r>
              <a:rPr lang="it-IT" dirty="0">
                <a:solidFill>
                  <a:schemeClr val="bg1"/>
                </a:solidFill>
              </a:rPr>
              <a:t> up.</a:t>
            </a:r>
            <a:r>
              <a:rPr lang="it-IT" dirty="0"/>
              <a:t/>
            </a:r>
            <a:br>
              <a:rPr lang="it-IT" dirty="0"/>
            </a:br>
            <a:endParaRPr lang="it-IT"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831470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0" y="0"/>
            <a:ext cx="12192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a:normAutofit/>
          </a:bodyPr>
          <a:lstStyle/>
          <a:p>
            <a:pPr lvl="0"/>
            <a:r>
              <a:rPr lang="it-IT" b="1" i="1" dirty="0" smtClean="0">
                <a:solidFill>
                  <a:schemeClr val="bg1"/>
                </a:solidFill>
                <a:effectLst>
                  <a:outerShdw blurRad="38100" dist="38100" dir="2700000" algn="tl">
                    <a:srgbClr val="000000">
                      <a:alpha val="43137"/>
                    </a:srgbClr>
                  </a:outerShdw>
                </a:effectLst>
              </a:rPr>
              <a:t>											</a:t>
            </a:r>
            <a:r>
              <a:rPr lang="it-IT" b="1" i="1" u="sng" dirty="0" smtClean="0">
                <a:solidFill>
                  <a:schemeClr val="bg1"/>
                </a:solidFill>
                <a:effectLst>
                  <a:outerShdw blurRad="38100" dist="38100" dir="2700000" algn="tl">
                    <a:srgbClr val="000000">
                      <a:alpha val="43137"/>
                    </a:srgbClr>
                  </a:outerShdw>
                </a:effectLst>
              </a:rPr>
              <a:t>Territorio</a:t>
            </a:r>
            <a:r>
              <a:rPr lang="it-IT" u="sng" dirty="0" smtClean="0">
                <a:solidFill>
                  <a:schemeClr val="bg1"/>
                </a:solidFill>
              </a:rPr>
              <a:t/>
            </a:r>
            <a:br>
              <a:rPr lang="it-IT" u="sng" dirty="0" smtClean="0">
                <a:solidFill>
                  <a:schemeClr val="bg1"/>
                </a:solidFill>
              </a:rPr>
            </a:br>
            <a:r>
              <a:rPr lang="it-IT" dirty="0">
                <a:solidFill>
                  <a:schemeClr val="bg1"/>
                </a:solidFill>
              </a:rPr>
              <a:t/>
            </a:r>
            <a:br>
              <a:rPr lang="it-IT" dirty="0">
                <a:solidFill>
                  <a:schemeClr val="bg1"/>
                </a:solidFill>
              </a:rPr>
            </a:br>
            <a:r>
              <a:rPr lang="it-IT" dirty="0">
                <a:solidFill>
                  <a:schemeClr val="bg1"/>
                </a:solidFill>
              </a:rPr>
              <a:t>Occorre sviluppare un modello di telemedicina che consenta l’esecuzione di consulenze oncologiche in pazienti già noti che si rivolgono alle strutture del territorio (farmacie, case </a:t>
            </a:r>
            <a:r>
              <a:rPr lang="it-IT" dirty="0" smtClean="0">
                <a:solidFill>
                  <a:schemeClr val="bg1"/>
                </a:solidFill>
              </a:rPr>
              <a:t>di comunità, ambulatori dei medici di medicina generale). </a:t>
            </a:r>
            <a:r>
              <a:rPr lang="it-IT" dirty="0"/>
              <a:t/>
            </a:r>
            <a:br>
              <a:rPr lang="it-IT" dirty="0"/>
            </a:br>
            <a:endParaRPr lang="it-IT"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17398386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0" y="0"/>
            <a:ext cx="12192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a:normAutofit/>
          </a:bodyPr>
          <a:lstStyle/>
          <a:p>
            <a:pPr lvl="0"/>
            <a:r>
              <a:rPr lang="it-IT" b="1" i="1" dirty="0" smtClean="0">
                <a:solidFill>
                  <a:schemeClr val="bg1"/>
                </a:solidFill>
                <a:effectLst>
                  <a:outerShdw blurRad="38100" dist="38100" dir="2700000" algn="tl">
                    <a:srgbClr val="000000">
                      <a:alpha val="43137"/>
                    </a:srgbClr>
                  </a:outerShdw>
                </a:effectLst>
              </a:rPr>
              <a:t>											</a:t>
            </a:r>
            <a:r>
              <a:rPr lang="it-IT" b="1" i="1" u="sng" dirty="0" smtClean="0">
                <a:solidFill>
                  <a:schemeClr val="bg1"/>
                </a:solidFill>
                <a:effectLst>
                  <a:outerShdw blurRad="38100" dist="38100" dir="2700000" algn="tl">
                    <a:srgbClr val="000000">
                      <a:alpha val="43137"/>
                    </a:srgbClr>
                  </a:outerShdw>
                </a:effectLst>
              </a:rPr>
              <a:t>Territorio</a:t>
            </a:r>
            <a:r>
              <a:rPr lang="it-IT" u="sng" dirty="0" smtClean="0">
                <a:solidFill>
                  <a:schemeClr val="bg1"/>
                </a:solidFill>
              </a:rPr>
              <a:t/>
            </a:r>
            <a:br>
              <a:rPr lang="it-IT" u="sng" dirty="0" smtClean="0">
                <a:solidFill>
                  <a:schemeClr val="bg1"/>
                </a:solidFill>
              </a:rPr>
            </a:br>
            <a:r>
              <a:rPr lang="it-IT" dirty="0">
                <a:solidFill>
                  <a:schemeClr val="bg1"/>
                </a:solidFill>
              </a:rPr>
              <a:t/>
            </a:r>
            <a:br>
              <a:rPr lang="it-IT" dirty="0">
                <a:solidFill>
                  <a:schemeClr val="bg1"/>
                </a:solidFill>
              </a:rPr>
            </a:br>
            <a:r>
              <a:rPr lang="it-IT" dirty="0" smtClean="0">
                <a:solidFill>
                  <a:schemeClr val="bg1"/>
                </a:solidFill>
              </a:rPr>
              <a:t>Attualmente si svolgono attività ambulatoriali in pazienti oncologici nelle case di comunità di:</a:t>
            </a:r>
            <a:br>
              <a:rPr lang="it-IT" dirty="0" smtClean="0">
                <a:solidFill>
                  <a:schemeClr val="bg1"/>
                </a:solidFill>
              </a:rPr>
            </a:br>
            <a:r>
              <a:rPr lang="it-IT" dirty="0" smtClean="0">
                <a:solidFill>
                  <a:schemeClr val="bg1"/>
                </a:solidFill>
              </a:rPr>
              <a:t>- Quartiere </a:t>
            </a:r>
            <a:r>
              <a:rPr lang="it-IT" dirty="0" err="1" smtClean="0">
                <a:solidFill>
                  <a:schemeClr val="bg1"/>
                </a:solidFill>
              </a:rPr>
              <a:t>Navile</a:t>
            </a:r>
            <a:r>
              <a:rPr lang="it-IT" dirty="0" smtClean="0">
                <a:solidFill>
                  <a:schemeClr val="bg1"/>
                </a:solidFill>
              </a:rPr>
              <a:t> (Bologna)</a:t>
            </a:r>
            <a:br>
              <a:rPr lang="it-IT" dirty="0" smtClean="0">
                <a:solidFill>
                  <a:schemeClr val="bg1"/>
                </a:solidFill>
              </a:rPr>
            </a:br>
            <a:r>
              <a:rPr lang="it-IT" dirty="0" smtClean="0">
                <a:solidFill>
                  <a:schemeClr val="bg1"/>
                </a:solidFill>
              </a:rPr>
              <a:t>- Quartiere San Vitale-San Donato (Bologna)</a:t>
            </a:r>
            <a:br>
              <a:rPr lang="it-IT" dirty="0" smtClean="0">
                <a:solidFill>
                  <a:schemeClr val="bg1"/>
                </a:solidFill>
              </a:rPr>
            </a:br>
            <a:r>
              <a:rPr lang="it-IT" dirty="0" smtClean="0">
                <a:solidFill>
                  <a:schemeClr val="bg1"/>
                </a:solidFill>
              </a:rPr>
              <a:t>- San Lazzaro di Savena</a:t>
            </a:r>
            <a:br>
              <a:rPr lang="it-IT" dirty="0" smtClean="0">
                <a:solidFill>
                  <a:schemeClr val="bg1"/>
                </a:solidFill>
              </a:rPr>
            </a:br>
            <a:r>
              <a:rPr lang="it-IT" dirty="0" smtClean="0">
                <a:solidFill>
                  <a:schemeClr val="bg1"/>
                </a:solidFill>
              </a:rPr>
              <a:t>- Casalecchio di Reno</a:t>
            </a:r>
            <a:br>
              <a:rPr lang="it-IT" dirty="0" smtClean="0">
                <a:solidFill>
                  <a:schemeClr val="bg1"/>
                </a:solidFill>
              </a:rPr>
            </a:br>
            <a:r>
              <a:rPr lang="it-IT" dirty="0" smtClean="0">
                <a:solidFill>
                  <a:schemeClr val="bg1"/>
                </a:solidFill>
              </a:rPr>
              <a:t>- Sasso Marconi</a:t>
            </a:r>
            <a:br>
              <a:rPr lang="it-IT" dirty="0" smtClean="0">
                <a:solidFill>
                  <a:schemeClr val="bg1"/>
                </a:solidFill>
              </a:rPr>
            </a:br>
            <a:r>
              <a:rPr lang="it-IT" dirty="0" smtClean="0">
                <a:solidFill>
                  <a:schemeClr val="bg1"/>
                </a:solidFill>
              </a:rPr>
              <a:t>- Castel San Pietro Terme (in corso di progettazione). </a:t>
            </a:r>
            <a:r>
              <a:rPr lang="it-IT" dirty="0"/>
              <a:t/>
            </a:r>
            <a:br>
              <a:rPr lang="it-IT" dirty="0"/>
            </a:br>
            <a:endParaRPr lang="it-IT"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20794168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0" y="0"/>
            <a:ext cx="12192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a:normAutofit/>
          </a:bodyPr>
          <a:lstStyle/>
          <a:p>
            <a:pPr lvl="0" algn="just"/>
            <a:r>
              <a:rPr lang="it-IT" u="sng" dirty="0" smtClean="0"/>
              <a:t/>
            </a:r>
            <a:br>
              <a:rPr lang="it-IT" u="sng" dirty="0" smtClean="0"/>
            </a:br>
            <a:r>
              <a:rPr lang="it-IT" dirty="0"/>
              <a:t/>
            </a:r>
            <a:br>
              <a:rPr lang="it-IT" dirty="0"/>
            </a:br>
            <a:r>
              <a:rPr lang="it-IT" dirty="0" smtClean="0"/>
              <a:t/>
            </a:r>
            <a:br>
              <a:rPr lang="it-IT" dirty="0" smtClean="0"/>
            </a:br>
            <a:r>
              <a:rPr lang="it-IT" spc="-300" dirty="0" smtClean="0">
                <a:solidFill>
                  <a:schemeClr val="bg1"/>
                </a:solidFill>
              </a:rPr>
              <a:t>Deve </a:t>
            </a:r>
            <a:r>
              <a:rPr lang="it-IT" spc="-300" dirty="0">
                <a:solidFill>
                  <a:schemeClr val="bg1"/>
                </a:solidFill>
              </a:rPr>
              <a:t>essere garantita una costante relazione con tale rete per consentire la corretta attivazione delle </a:t>
            </a:r>
            <a:r>
              <a:rPr lang="it-IT" spc="-300" dirty="0" err="1">
                <a:solidFill>
                  <a:schemeClr val="bg1"/>
                </a:solidFill>
              </a:rPr>
              <a:t>simultaneous</a:t>
            </a:r>
            <a:r>
              <a:rPr lang="it-IT" spc="-300" dirty="0">
                <a:solidFill>
                  <a:schemeClr val="bg1"/>
                </a:solidFill>
              </a:rPr>
              <a:t> care e dei percorsi per pazienti terminali; al fine di potenziare la continuità di presa in carico potrebbe essere utile costituire una reperibilità telefonica degli Oncologi a favore dei Colleghi Palliativisti.</a:t>
            </a:r>
            <a:r>
              <a:rPr lang="it-IT" dirty="0"/>
              <a:t/>
            </a:r>
            <a:br>
              <a:rPr lang="it-IT" dirty="0"/>
            </a:br>
            <a:endParaRPr lang="it-IT"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3" name="Immagine 2"/>
          <p:cNvPicPr>
            <a:picLocks noChangeAspect="1"/>
          </p:cNvPicPr>
          <p:nvPr/>
        </p:nvPicPr>
        <p:blipFill>
          <a:blip r:embed="rId2"/>
          <a:stretch>
            <a:fillRect/>
          </a:stretch>
        </p:blipFill>
        <p:spPr>
          <a:xfrm>
            <a:off x="2652134" y="161654"/>
            <a:ext cx="6181880" cy="1176630"/>
          </a:xfrm>
          <a:prstGeom prst="rect">
            <a:avLst/>
          </a:prstGeom>
        </p:spPr>
      </p:pic>
    </p:spTree>
    <p:extLst>
      <p:ext uri="{BB962C8B-B14F-4D97-AF65-F5344CB8AC3E}">
        <p14:creationId xmlns:p14="http://schemas.microsoft.com/office/powerpoint/2010/main" val="32951979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0" y="0"/>
            <a:ext cx="12192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a:normAutofit/>
          </a:bodyPr>
          <a:lstStyle/>
          <a:p>
            <a:pPr algn="just"/>
            <a:r>
              <a:rPr lang="it-IT" spc="300" dirty="0" smtClean="0">
                <a:solidFill>
                  <a:schemeClr val="bg1"/>
                </a:solidFill>
              </a:rPr>
              <a:t/>
            </a:r>
            <a:br>
              <a:rPr lang="it-IT" spc="300" dirty="0" smtClean="0">
                <a:solidFill>
                  <a:schemeClr val="bg1"/>
                </a:solidFill>
              </a:rPr>
            </a:br>
            <a:r>
              <a:rPr lang="it-IT" spc="300" dirty="0">
                <a:solidFill>
                  <a:schemeClr val="bg1"/>
                </a:solidFill>
              </a:rPr>
              <a:t/>
            </a:r>
            <a:br>
              <a:rPr lang="it-IT" spc="300" dirty="0">
                <a:solidFill>
                  <a:schemeClr val="bg1"/>
                </a:solidFill>
              </a:rPr>
            </a:br>
            <a:r>
              <a:rPr lang="it-IT" spc="300" dirty="0" smtClean="0">
                <a:solidFill>
                  <a:schemeClr val="bg1"/>
                </a:solidFill>
              </a:rPr>
              <a:t/>
            </a:r>
            <a:br>
              <a:rPr lang="it-IT" spc="300" dirty="0" smtClean="0">
                <a:solidFill>
                  <a:schemeClr val="bg1"/>
                </a:solidFill>
              </a:rPr>
            </a:br>
            <a:r>
              <a:rPr lang="it-IT" spc="300" dirty="0" smtClean="0">
                <a:solidFill>
                  <a:schemeClr val="bg1"/>
                </a:solidFill>
              </a:rPr>
              <a:t>Sia </a:t>
            </a:r>
            <a:r>
              <a:rPr lang="it-IT" spc="300" dirty="0">
                <a:solidFill>
                  <a:schemeClr val="bg1"/>
                </a:solidFill>
              </a:rPr>
              <a:t>a livello ospedaliero che territoriale, il coordinamento e la gestione unificata dovrebbero consentire la presa in carico della maggior parte dei pazienti oncologici metropolitani attraverso i seguenti strumenti:</a:t>
            </a:r>
            <a:r>
              <a:rPr lang="it-IT" dirty="0"/>
              <a:t/>
            </a:r>
            <a:br>
              <a:rPr lang="it-IT" dirty="0"/>
            </a:br>
            <a:endParaRPr lang="it-IT"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3187344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0" y="0"/>
            <a:ext cx="12192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a:normAutofit fontScale="90000"/>
          </a:bodyPr>
          <a:lstStyle/>
          <a:p>
            <a:r>
              <a:rPr lang="it-IT" sz="4000" b="1" dirty="0">
                <a:solidFill>
                  <a:schemeClr val="bg1"/>
                </a:solidFill>
              </a:rPr>
              <a:t>PDTA - </a:t>
            </a:r>
            <a:r>
              <a:rPr lang="it-IT" sz="4000" dirty="0">
                <a:solidFill>
                  <a:schemeClr val="bg1"/>
                </a:solidFill>
              </a:rPr>
              <a:t>Omogeneità di diagnosi e trattamento per i vari gruppi di </a:t>
            </a:r>
            <a:r>
              <a:rPr lang="it-IT" sz="4000" dirty="0" smtClean="0">
                <a:solidFill>
                  <a:schemeClr val="bg1"/>
                </a:solidFill>
              </a:rPr>
              <a:t>patologia.</a:t>
            </a:r>
            <a:br>
              <a:rPr lang="it-IT" sz="4000" dirty="0" smtClean="0">
                <a:solidFill>
                  <a:schemeClr val="bg1"/>
                </a:solidFill>
              </a:rPr>
            </a:br>
            <a:r>
              <a:rPr lang="it-IT" sz="4000" dirty="0">
                <a:solidFill>
                  <a:schemeClr val="bg1"/>
                </a:solidFill>
              </a:rPr>
              <a:t/>
            </a:r>
            <a:br>
              <a:rPr lang="it-IT" sz="4000" dirty="0">
                <a:solidFill>
                  <a:schemeClr val="bg1"/>
                </a:solidFill>
              </a:rPr>
            </a:br>
            <a:r>
              <a:rPr lang="it-IT" sz="4000" b="1" dirty="0">
                <a:solidFill>
                  <a:schemeClr val="bg1"/>
                </a:solidFill>
              </a:rPr>
              <a:t>DATA BASE ONCOLOGICO - </a:t>
            </a:r>
            <a:r>
              <a:rPr lang="it-IT" sz="4000" dirty="0">
                <a:solidFill>
                  <a:schemeClr val="bg1"/>
                </a:solidFill>
              </a:rPr>
              <a:t>Per la raccolta dei dati di attività e per un controllo semestrale di gestione delle risorse </a:t>
            </a:r>
            <a:r>
              <a:rPr lang="it-IT" sz="4000" dirty="0" smtClean="0">
                <a:solidFill>
                  <a:schemeClr val="bg1"/>
                </a:solidFill>
              </a:rPr>
              <a:t>farmacologiche.</a:t>
            </a:r>
            <a:br>
              <a:rPr lang="it-IT" sz="4000" dirty="0" smtClean="0">
                <a:solidFill>
                  <a:schemeClr val="bg1"/>
                </a:solidFill>
              </a:rPr>
            </a:br>
            <a:r>
              <a:rPr lang="it-IT" sz="4000" dirty="0">
                <a:solidFill>
                  <a:schemeClr val="bg1"/>
                </a:solidFill>
              </a:rPr>
              <a:t/>
            </a:r>
            <a:br>
              <a:rPr lang="it-IT" sz="4000" dirty="0">
                <a:solidFill>
                  <a:schemeClr val="bg1"/>
                </a:solidFill>
              </a:rPr>
            </a:br>
            <a:r>
              <a:rPr lang="it-IT" sz="4000" b="1" dirty="0">
                <a:solidFill>
                  <a:schemeClr val="bg1"/>
                </a:solidFill>
              </a:rPr>
              <a:t>AMBULATORIO DI ONCOGERIATRIA -  </a:t>
            </a:r>
            <a:r>
              <a:rPr lang="it-IT" sz="4000" dirty="0">
                <a:solidFill>
                  <a:schemeClr val="bg1"/>
                </a:solidFill>
              </a:rPr>
              <a:t>Creazione di un ambulatorio di onco-geriatria con il fine di ottimizzare i trattamenti solo nei pazienti anziani ancora </a:t>
            </a:r>
            <a:r>
              <a:rPr lang="it-IT" sz="4000" dirty="0" err="1">
                <a:solidFill>
                  <a:schemeClr val="bg1"/>
                </a:solidFill>
              </a:rPr>
              <a:t>fit</a:t>
            </a:r>
            <a:r>
              <a:rPr lang="it-IT" sz="4000" dirty="0">
                <a:solidFill>
                  <a:schemeClr val="bg1"/>
                </a:solidFill>
              </a:rPr>
              <a:t> (la letteratura indica una riduzione di circa il 30% di trattamenti evitabili</a:t>
            </a:r>
            <a:r>
              <a:rPr lang="it-IT" sz="4000" dirty="0" smtClean="0">
                <a:solidFill>
                  <a:schemeClr val="bg1"/>
                </a:solidFill>
              </a:rPr>
              <a:t>).</a:t>
            </a:r>
            <a:r>
              <a:rPr lang="it-IT" dirty="0"/>
              <a:t/>
            </a:r>
            <a:br>
              <a:rPr lang="it-IT" dirty="0"/>
            </a:br>
            <a:r>
              <a:rPr lang="it-IT" dirty="0"/>
              <a:t/>
            </a:r>
            <a:br>
              <a:rPr lang="it-IT" dirty="0"/>
            </a:br>
            <a:endParaRPr lang="it-IT"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1620887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0" y="0"/>
            <a:ext cx="12192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a:normAutofit/>
          </a:bodyPr>
          <a:lstStyle/>
          <a:p>
            <a:r>
              <a:rPr lang="it-IT" sz="4000" b="1" dirty="0">
                <a:solidFill>
                  <a:schemeClr val="bg1"/>
                </a:solidFill>
              </a:rPr>
              <a:t>PSICOONCOLOGIA - </a:t>
            </a:r>
            <a:r>
              <a:rPr lang="it-IT" sz="4000" dirty="0">
                <a:solidFill>
                  <a:schemeClr val="bg1"/>
                </a:solidFill>
              </a:rPr>
              <a:t>Progettazione di una rete di ambulatori di </a:t>
            </a:r>
            <a:r>
              <a:rPr lang="it-IT" sz="4000" dirty="0" err="1">
                <a:solidFill>
                  <a:schemeClr val="bg1"/>
                </a:solidFill>
              </a:rPr>
              <a:t>psicooncologia</a:t>
            </a:r>
            <a:r>
              <a:rPr lang="it-IT" sz="4000" dirty="0">
                <a:solidFill>
                  <a:schemeClr val="bg1"/>
                </a:solidFill>
              </a:rPr>
              <a:t> coordinati dalla UOC di Psicologia Clinica </a:t>
            </a:r>
            <a:r>
              <a:rPr lang="it-IT" sz="4000" dirty="0" err="1">
                <a:solidFill>
                  <a:schemeClr val="bg1"/>
                </a:solidFill>
              </a:rPr>
              <a:t>Ausl</a:t>
            </a:r>
            <a:r>
              <a:rPr lang="it-IT" sz="4000" dirty="0">
                <a:solidFill>
                  <a:schemeClr val="bg1"/>
                </a:solidFill>
              </a:rPr>
              <a:t> </a:t>
            </a:r>
            <a:r>
              <a:rPr lang="it-IT" sz="4000" dirty="0" smtClean="0">
                <a:solidFill>
                  <a:schemeClr val="bg1"/>
                </a:solidFill>
              </a:rPr>
              <a:t>Bologna.</a:t>
            </a:r>
            <a:br>
              <a:rPr lang="it-IT" sz="4000" dirty="0" smtClean="0">
                <a:solidFill>
                  <a:schemeClr val="bg1"/>
                </a:solidFill>
              </a:rPr>
            </a:br>
            <a:r>
              <a:rPr lang="it-IT" sz="4000" dirty="0">
                <a:solidFill>
                  <a:schemeClr val="bg1"/>
                </a:solidFill>
              </a:rPr>
              <a:t/>
            </a:r>
            <a:br>
              <a:rPr lang="it-IT" sz="4000" dirty="0">
                <a:solidFill>
                  <a:schemeClr val="bg1"/>
                </a:solidFill>
              </a:rPr>
            </a:br>
            <a:r>
              <a:rPr lang="it-IT" sz="4000" b="1" dirty="0">
                <a:solidFill>
                  <a:schemeClr val="bg1"/>
                </a:solidFill>
              </a:rPr>
              <a:t>RIABILITAZIONE/STILE DI VITA - </a:t>
            </a:r>
            <a:r>
              <a:rPr lang="it-IT" sz="4000" dirty="0">
                <a:solidFill>
                  <a:schemeClr val="bg1"/>
                </a:solidFill>
              </a:rPr>
              <a:t>Progettazione di percorso interaziendale per la riabilitazione dei pazienti oncologici lungo sopravviventi per garantire corrette pratiche fisiche e corrette abitudini </a:t>
            </a:r>
            <a:r>
              <a:rPr lang="it-IT" sz="4000" dirty="0" smtClean="0">
                <a:solidFill>
                  <a:schemeClr val="bg1"/>
                </a:solidFill>
              </a:rPr>
              <a:t>alimentari.</a:t>
            </a:r>
            <a:r>
              <a:rPr lang="it-IT" dirty="0"/>
              <a:t/>
            </a:r>
            <a:br>
              <a:rPr lang="it-IT" dirty="0"/>
            </a:br>
            <a:endParaRPr lang="it-IT"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7233493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0" y="0"/>
            <a:ext cx="12192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a:normAutofit/>
          </a:bodyPr>
          <a:lstStyle/>
          <a:p>
            <a:r>
              <a:rPr lang="it-IT" sz="4000" b="1" dirty="0">
                <a:solidFill>
                  <a:schemeClr val="bg1"/>
                </a:solidFill>
              </a:rPr>
              <a:t>FOLLOW UP - </a:t>
            </a:r>
            <a:r>
              <a:rPr lang="it-IT" sz="4000" dirty="0">
                <a:solidFill>
                  <a:schemeClr val="bg1"/>
                </a:solidFill>
              </a:rPr>
              <a:t>Condivisione interaziendale dei protocolli di </a:t>
            </a:r>
            <a:r>
              <a:rPr lang="it-IT" sz="4000" dirty="0" err="1">
                <a:solidFill>
                  <a:schemeClr val="bg1"/>
                </a:solidFill>
              </a:rPr>
              <a:t>follow</a:t>
            </a:r>
            <a:r>
              <a:rPr lang="it-IT" sz="4000" dirty="0">
                <a:solidFill>
                  <a:schemeClr val="bg1"/>
                </a:solidFill>
              </a:rPr>
              <a:t> up; gestione di una parte dei </a:t>
            </a:r>
            <a:r>
              <a:rPr lang="it-IT" sz="4000" dirty="0" err="1">
                <a:solidFill>
                  <a:schemeClr val="bg1"/>
                </a:solidFill>
              </a:rPr>
              <a:t>follow</a:t>
            </a:r>
            <a:r>
              <a:rPr lang="it-IT" sz="4000" dirty="0">
                <a:solidFill>
                  <a:schemeClr val="bg1"/>
                </a:solidFill>
              </a:rPr>
              <a:t> up con i Medici di Medicina </a:t>
            </a:r>
            <a:r>
              <a:rPr lang="it-IT" sz="4000" dirty="0" smtClean="0">
                <a:solidFill>
                  <a:schemeClr val="bg1"/>
                </a:solidFill>
              </a:rPr>
              <a:t>Generale.</a:t>
            </a:r>
            <a:br>
              <a:rPr lang="it-IT" sz="4000" dirty="0" smtClean="0">
                <a:solidFill>
                  <a:schemeClr val="bg1"/>
                </a:solidFill>
              </a:rPr>
            </a:br>
            <a:r>
              <a:rPr lang="it-IT" sz="4000" dirty="0">
                <a:solidFill>
                  <a:schemeClr val="bg1"/>
                </a:solidFill>
              </a:rPr>
              <a:t/>
            </a:r>
            <a:br>
              <a:rPr lang="it-IT" sz="4000" dirty="0">
                <a:solidFill>
                  <a:schemeClr val="bg1"/>
                </a:solidFill>
              </a:rPr>
            </a:br>
            <a:r>
              <a:rPr lang="it-IT" sz="4000" b="1" dirty="0">
                <a:solidFill>
                  <a:schemeClr val="bg1"/>
                </a:solidFill>
              </a:rPr>
              <a:t>RICERCA CLINICA - </a:t>
            </a:r>
            <a:r>
              <a:rPr lang="it-IT" sz="4000" dirty="0">
                <a:solidFill>
                  <a:schemeClr val="bg1"/>
                </a:solidFill>
              </a:rPr>
              <a:t>Invio dei pazienti </a:t>
            </a:r>
            <a:r>
              <a:rPr lang="it-IT" sz="4000" dirty="0" err="1">
                <a:solidFill>
                  <a:schemeClr val="bg1"/>
                </a:solidFill>
              </a:rPr>
              <a:t>eligibili</a:t>
            </a:r>
            <a:r>
              <a:rPr lang="it-IT" sz="4000" dirty="0">
                <a:solidFill>
                  <a:schemeClr val="bg1"/>
                </a:solidFill>
              </a:rPr>
              <a:t> per protocolli sperimentali presso i centri di ricerca, che la rete metropolitana può mettere a </a:t>
            </a:r>
            <a:r>
              <a:rPr lang="it-IT" sz="4000" dirty="0" smtClean="0">
                <a:solidFill>
                  <a:schemeClr val="bg1"/>
                </a:solidFill>
              </a:rPr>
              <a:t>disposizione. </a:t>
            </a:r>
            <a:endParaRPr lang="it-IT" sz="4000" b="1" dirty="0">
              <a:ln w="13462">
                <a:solidFill>
                  <a:schemeClr val="bg1"/>
                </a:solidFill>
                <a:prstDash val="solid"/>
              </a:ln>
              <a:solidFill>
                <a:schemeClr val="bg1"/>
              </a:solidFill>
              <a:effectLst>
                <a:outerShdw dist="38100" dir="2700000" algn="bl" rotWithShape="0">
                  <a:schemeClr val="accent5"/>
                </a:outerShdw>
              </a:effectLst>
            </a:endParaRPr>
          </a:p>
        </p:txBody>
      </p:sp>
    </p:spTree>
    <p:extLst>
      <p:ext uri="{BB962C8B-B14F-4D97-AF65-F5344CB8AC3E}">
        <p14:creationId xmlns:p14="http://schemas.microsoft.com/office/powerpoint/2010/main" val="25592046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0" y="0"/>
            <a:ext cx="12192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a:normAutofit/>
          </a:bodyPr>
          <a:lstStyle/>
          <a:p>
            <a:r>
              <a:rPr lang="it-IT" sz="4800" b="1" i="1" spc="-150" dirty="0" smtClean="0">
                <a:solidFill>
                  <a:schemeClr val="bg1"/>
                </a:solidFill>
                <a:effectLst>
                  <a:outerShdw blurRad="38100" dist="38100" dir="2700000" algn="tl">
                    <a:srgbClr val="000000">
                      <a:alpha val="43137"/>
                    </a:srgbClr>
                  </a:outerShdw>
                </a:effectLst>
              </a:rPr>
              <a:t>        </a:t>
            </a:r>
            <a:r>
              <a:rPr lang="it-IT" b="1" i="1" spc="-150" dirty="0" smtClean="0">
                <a:solidFill>
                  <a:schemeClr val="bg1"/>
                </a:solidFill>
                <a:effectLst>
                  <a:outerShdw blurRad="38100" dist="38100" dir="2700000" algn="tl">
                    <a:srgbClr val="000000">
                      <a:alpha val="43137"/>
                    </a:srgbClr>
                  </a:outerShdw>
                </a:effectLst>
              </a:rPr>
              <a:t/>
            </a:r>
            <a:br>
              <a:rPr lang="it-IT" b="1" i="1" spc="-150" dirty="0" smtClean="0">
                <a:solidFill>
                  <a:schemeClr val="bg1"/>
                </a:solidFill>
                <a:effectLst>
                  <a:outerShdw blurRad="38100" dist="38100" dir="2700000" algn="tl">
                    <a:srgbClr val="000000">
                      <a:alpha val="43137"/>
                    </a:srgbClr>
                  </a:outerShdw>
                </a:effectLst>
              </a:rPr>
            </a:br>
            <a:r>
              <a:rPr lang="it-IT" sz="4800" b="1" i="1" u="sng" spc="-150" dirty="0">
                <a:solidFill>
                  <a:schemeClr val="bg1"/>
                </a:solidFill>
                <a:effectLst>
                  <a:outerShdw blurRad="38100" dist="38100" dir="2700000" algn="tl">
                    <a:srgbClr val="000000">
                      <a:alpha val="43137"/>
                    </a:srgbClr>
                  </a:outerShdw>
                </a:effectLst>
              </a:rPr>
              <a:t/>
            </a:r>
            <a:br>
              <a:rPr lang="it-IT" sz="4800" b="1" i="1" u="sng" spc="-150" dirty="0">
                <a:solidFill>
                  <a:schemeClr val="bg1"/>
                </a:solidFill>
                <a:effectLst>
                  <a:outerShdw blurRad="38100" dist="38100" dir="2700000" algn="tl">
                    <a:srgbClr val="000000">
                      <a:alpha val="43137"/>
                    </a:srgbClr>
                  </a:outerShdw>
                </a:effectLst>
              </a:rPr>
            </a:br>
            <a:r>
              <a:rPr lang="it-IT" sz="4000" i="1" spc="-150" dirty="0" smtClean="0">
                <a:solidFill>
                  <a:schemeClr val="bg1"/>
                </a:solidFill>
              </a:rPr>
              <a:t/>
            </a:r>
            <a:br>
              <a:rPr lang="it-IT" sz="4000" i="1" spc="-150" dirty="0" smtClean="0">
                <a:solidFill>
                  <a:schemeClr val="bg1"/>
                </a:solidFill>
              </a:rPr>
            </a:br>
            <a:r>
              <a:rPr lang="it-IT" sz="4000" i="1" spc="-150" dirty="0">
                <a:solidFill>
                  <a:schemeClr val="bg1"/>
                </a:solidFill>
              </a:rPr>
              <a:t/>
            </a:r>
            <a:br>
              <a:rPr lang="it-IT" sz="4000" i="1" spc="-150" dirty="0">
                <a:solidFill>
                  <a:schemeClr val="bg1"/>
                </a:solidFill>
              </a:rPr>
            </a:br>
            <a:r>
              <a:rPr lang="it-IT" sz="4000" i="1" spc="-150" dirty="0" smtClean="0">
                <a:solidFill>
                  <a:schemeClr val="bg1"/>
                </a:solidFill>
              </a:rPr>
              <a:t/>
            </a:r>
            <a:br>
              <a:rPr lang="it-IT" sz="4000" i="1" spc="-150" dirty="0" smtClean="0">
                <a:solidFill>
                  <a:schemeClr val="bg1"/>
                </a:solidFill>
              </a:rPr>
            </a:br>
            <a:r>
              <a:rPr lang="it-IT" spc="-150" dirty="0"/>
              <a:t/>
            </a:r>
            <a:br>
              <a:rPr lang="it-IT" spc="-150" dirty="0"/>
            </a:br>
            <a:endParaRPr lang="it-IT" b="1" spc="-15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3" name="Immagin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173" y="0"/>
            <a:ext cx="12438345" cy="6858000"/>
          </a:xfrm>
          <a:prstGeom prst="rect">
            <a:avLst/>
          </a:prstGeom>
        </p:spPr>
      </p:pic>
      <p:sp>
        <p:nvSpPr>
          <p:cNvPr id="4" name="Ovale 3"/>
          <p:cNvSpPr/>
          <p:nvPr/>
        </p:nvSpPr>
        <p:spPr>
          <a:xfrm>
            <a:off x="3006247" y="4434214"/>
            <a:ext cx="876821" cy="212942"/>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Ovale 4"/>
          <p:cNvSpPr/>
          <p:nvPr/>
        </p:nvSpPr>
        <p:spPr>
          <a:xfrm>
            <a:off x="5736921" y="4434214"/>
            <a:ext cx="801665" cy="325676"/>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Ovale 5"/>
          <p:cNvSpPr/>
          <p:nvPr/>
        </p:nvSpPr>
        <p:spPr>
          <a:xfrm>
            <a:off x="4045907" y="5874707"/>
            <a:ext cx="1352811" cy="42588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Ovale 6"/>
          <p:cNvSpPr/>
          <p:nvPr/>
        </p:nvSpPr>
        <p:spPr>
          <a:xfrm>
            <a:off x="1453019" y="5661764"/>
            <a:ext cx="1102291" cy="42588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Ovale 8"/>
          <p:cNvSpPr/>
          <p:nvPr/>
        </p:nvSpPr>
        <p:spPr>
          <a:xfrm>
            <a:off x="5736921" y="2567836"/>
            <a:ext cx="914400" cy="35072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Ovale 9"/>
          <p:cNvSpPr/>
          <p:nvPr/>
        </p:nvSpPr>
        <p:spPr>
          <a:xfrm>
            <a:off x="8079288" y="1991638"/>
            <a:ext cx="739035" cy="28809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Rettangolo arrotondato 10"/>
          <p:cNvSpPr/>
          <p:nvPr/>
        </p:nvSpPr>
        <p:spPr>
          <a:xfrm>
            <a:off x="7979079" y="3394553"/>
            <a:ext cx="1590806" cy="438411"/>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Ovale 11"/>
          <p:cNvSpPr/>
          <p:nvPr/>
        </p:nvSpPr>
        <p:spPr>
          <a:xfrm>
            <a:off x="10233764" y="3632548"/>
            <a:ext cx="651354" cy="200416"/>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Rettangolo arrotondato 12"/>
          <p:cNvSpPr/>
          <p:nvPr/>
        </p:nvSpPr>
        <p:spPr>
          <a:xfrm>
            <a:off x="6538586" y="1427967"/>
            <a:ext cx="1164921" cy="250521"/>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Ovale 13"/>
          <p:cNvSpPr/>
          <p:nvPr/>
        </p:nvSpPr>
        <p:spPr>
          <a:xfrm>
            <a:off x="2805831" y="2567836"/>
            <a:ext cx="926926" cy="212942"/>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Rettangolo arrotondato 14"/>
          <p:cNvSpPr/>
          <p:nvPr/>
        </p:nvSpPr>
        <p:spPr>
          <a:xfrm>
            <a:off x="3883068" y="1340285"/>
            <a:ext cx="1302706" cy="338203"/>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Rettangolo arrotondato 15"/>
          <p:cNvSpPr/>
          <p:nvPr/>
        </p:nvSpPr>
        <p:spPr>
          <a:xfrm>
            <a:off x="6651321" y="2918564"/>
            <a:ext cx="1052186" cy="325677"/>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arrotondato 16"/>
          <p:cNvSpPr/>
          <p:nvPr/>
        </p:nvSpPr>
        <p:spPr>
          <a:xfrm>
            <a:off x="4872625" y="2918564"/>
            <a:ext cx="1164920" cy="325677"/>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Rettangolo arrotondato 17"/>
          <p:cNvSpPr/>
          <p:nvPr/>
        </p:nvSpPr>
        <p:spPr>
          <a:xfrm>
            <a:off x="4747364" y="3394553"/>
            <a:ext cx="764088" cy="237995"/>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CasellaDiTesto 18"/>
          <p:cNvSpPr txBox="1"/>
          <p:nvPr/>
        </p:nvSpPr>
        <p:spPr>
          <a:xfrm>
            <a:off x="7765093" y="77129"/>
            <a:ext cx="4488493" cy="584775"/>
          </a:xfrm>
          <a:prstGeom prst="rect">
            <a:avLst/>
          </a:prstGeom>
          <a:noFill/>
        </p:spPr>
        <p:txBody>
          <a:bodyPr wrap="square" rtlCol="0">
            <a:spAutoFit/>
          </a:bodyPr>
          <a:lstStyle/>
          <a:p>
            <a:r>
              <a:rPr lang="it-IT" sz="1600" b="1" i="1" dirty="0" smtClean="0">
                <a:solidFill>
                  <a:schemeClr val="bg1"/>
                </a:solidFill>
                <a:effectLst>
                  <a:outerShdw blurRad="38100" dist="38100" dir="2700000" algn="tl">
                    <a:srgbClr val="000000">
                      <a:alpha val="43137"/>
                    </a:srgbClr>
                  </a:outerShdw>
                </a:effectLst>
              </a:rPr>
              <a:t>U.O.C. INTERAZIENDALE ONCOLOGIA TERRITORIO METROPOLITANO  DI BOLOGNA</a:t>
            </a:r>
            <a:endParaRPr lang="it-IT" sz="1600" b="1" i="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63682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0" y="0"/>
            <a:ext cx="12192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a:normAutofit fontScale="90000"/>
          </a:bodyPr>
          <a:lstStyle/>
          <a:p>
            <a:r>
              <a:rPr lang="it-IT" sz="4800" b="1" i="1" spc="-150" dirty="0" smtClean="0">
                <a:solidFill>
                  <a:schemeClr val="bg1"/>
                </a:solidFill>
                <a:effectLst>
                  <a:outerShdw blurRad="38100" dist="38100" dir="2700000" algn="tl">
                    <a:srgbClr val="000000">
                      <a:alpha val="43137"/>
                    </a:srgbClr>
                  </a:outerShdw>
                </a:effectLst>
              </a:rPr>
              <a:t>             </a:t>
            </a:r>
            <a:r>
              <a:rPr lang="it-IT" sz="4800" b="1" i="1" u="sng" spc="-150" dirty="0" smtClean="0">
                <a:solidFill>
                  <a:schemeClr val="bg1"/>
                </a:solidFill>
                <a:effectLst>
                  <a:outerShdw blurRad="38100" dist="38100" dir="2700000" algn="tl">
                    <a:srgbClr val="000000">
                      <a:alpha val="43137"/>
                    </a:srgbClr>
                  </a:outerShdw>
                </a:effectLst>
              </a:rPr>
              <a:t>BACKGROUND ISTITUZIONALE</a:t>
            </a:r>
            <a:br>
              <a:rPr lang="it-IT" sz="4800" b="1" i="1" u="sng" spc="-150" dirty="0" smtClean="0">
                <a:solidFill>
                  <a:schemeClr val="bg1"/>
                </a:solidFill>
                <a:effectLst>
                  <a:outerShdw blurRad="38100" dist="38100" dir="2700000" algn="tl">
                    <a:srgbClr val="000000">
                      <a:alpha val="43137"/>
                    </a:srgbClr>
                  </a:outerShdw>
                </a:effectLst>
              </a:rPr>
            </a:br>
            <a:r>
              <a:rPr lang="it-IT" sz="4800" b="1" i="1" u="sng" spc="-150" dirty="0" smtClean="0">
                <a:solidFill>
                  <a:schemeClr val="bg1"/>
                </a:solidFill>
                <a:effectLst>
                  <a:outerShdw blurRad="38100" dist="38100" dir="2700000" algn="tl">
                    <a:srgbClr val="000000">
                      <a:alpha val="43137"/>
                    </a:srgbClr>
                  </a:outerShdw>
                </a:effectLst>
              </a:rPr>
              <a:t/>
            </a:r>
            <a:br>
              <a:rPr lang="it-IT" sz="4800" b="1" i="1" u="sng" spc="-150" dirty="0" smtClean="0">
                <a:solidFill>
                  <a:schemeClr val="bg1"/>
                </a:solidFill>
                <a:effectLst>
                  <a:outerShdw blurRad="38100" dist="38100" dir="2700000" algn="tl">
                    <a:srgbClr val="000000">
                      <a:alpha val="43137"/>
                    </a:srgbClr>
                  </a:outerShdw>
                </a:effectLst>
              </a:rPr>
            </a:br>
            <a:r>
              <a:rPr lang="it-IT" b="1" i="1" spc="-150" dirty="0" smtClean="0">
                <a:solidFill>
                  <a:schemeClr val="bg1"/>
                </a:solidFill>
                <a:effectLst>
                  <a:outerShdw blurRad="38100" dist="38100" dir="2700000" algn="tl">
                    <a:srgbClr val="000000">
                      <a:alpha val="43137"/>
                    </a:srgbClr>
                  </a:outerShdw>
                </a:effectLst>
              </a:rPr>
              <a:t>2017: Accordo di programma (CTSSM e Università degli Studi    Bologna).</a:t>
            </a:r>
            <a:br>
              <a:rPr lang="it-IT" b="1" i="1" spc="-150" dirty="0" smtClean="0">
                <a:solidFill>
                  <a:schemeClr val="bg1"/>
                </a:solidFill>
                <a:effectLst>
                  <a:outerShdw blurRad="38100" dist="38100" dir="2700000" algn="tl">
                    <a:srgbClr val="000000">
                      <a:alpha val="43137"/>
                    </a:srgbClr>
                  </a:outerShdw>
                </a:effectLst>
              </a:rPr>
            </a:br>
            <a:r>
              <a:rPr lang="it-IT" b="1" i="1" spc="-150" dirty="0" smtClean="0">
                <a:solidFill>
                  <a:schemeClr val="bg1"/>
                </a:solidFill>
                <a:effectLst>
                  <a:outerShdw blurRad="38100" dist="38100" dir="2700000" algn="tl">
                    <a:srgbClr val="000000">
                      <a:alpha val="43137"/>
                    </a:srgbClr>
                  </a:outerShdw>
                </a:effectLst>
              </a:rPr>
              <a:t/>
            </a:r>
            <a:br>
              <a:rPr lang="it-IT" b="1" i="1" spc="-150" dirty="0" smtClean="0">
                <a:solidFill>
                  <a:schemeClr val="bg1"/>
                </a:solidFill>
                <a:effectLst>
                  <a:outerShdw blurRad="38100" dist="38100" dir="2700000" algn="tl">
                    <a:srgbClr val="000000">
                      <a:alpha val="43137"/>
                    </a:srgbClr>
                  </a:outerShdw>
                </a:effectLst>
              </a:rPr>
            </a:br>
            <a:r>
              <a:rPr lang="it-IT" b="1" i="1" spc="-150" dirty="0" smtClean="0">
                <a:solidFill>
                  <a:schemeClr val="bg1"/>
                </a:solidFill>
                <a:effectLst>
                  <a:outerShdw blurRad="38100" dist="38100" dir="2700000" algn="tl">
                    <a:srgbClr val="000000">
                      <a:alpha val="43137"/>
                    </a:srgbClr>
                  </a:outerShdw>
                </a:effectLst>
              </a:rPr>
              <a:t>2018: Nucleo Tecnico di Progetto.</a:t>
            </a:r>
            <a:br>
              <a:rPr lang="it-IT" b="1" i="1" spc="-150" dirty="0" smtClean="0">
                <a:solidFill>
                  <a:schemeClr val="bg1"/>
                </a:solidFill>
                <a:effectLst>
                  <a:outerShdw blurRad="38100" dist="38100" dir="2700000" algn="tl">
                    <a:srgbClr val="000000">
                      <a:alpha val="43137"/>
                    </a:srgbClr>
                  </a:outerShdw>
                </a:effectLst>
              </a:rPr>
            </a:br>
            <a:r>
              <a:rPr lang="it-IT" sz="4800" b="1" i="1" u="sng" spc="-150" dirty="0">
                <a:solidFill>
                  <a:schemeClr val="bg1"/>
                </a:solidFill>
                <a:effectLst>
                  <a:outerShdw blurRad="38100" dist="38100" dir="2700000" algn="tl">
                    <a:srgbClr val="000000">
                      <a:alpha val="43137"/>
                    </a:srgbClr>
                  </a:outerShdw>
                </a:effectLst>
              </a:rPr>
              <a:t/>
            </a:r>
            <a:br>
              <a:rPr lang="it-IT" sz="4800" b="1" i="1" u="sng" spc="-150" dirty="0">
                <a:solidFill>
                  <a:schemeClr val="bg1"/>
                </a:solidFill>
                <a:effectLst>
                  <a:outerShdw blurRad="38100" dist="38100" dir="2700000" algn="tl">
                    <a:srgbClr val="000000">
                      <a:alpha val="43137"/>
                    </a:srgbClr>
                  </a:outerShdw>
                </a:effectLst>
              </a:rPr>
            </a:br>
            <a:r>
              <a:rPr lang="it-IT" sz="4000" i="1" spc="-150" dirty="0" smtClean="0">
                <a:solidFill>
                  <a:schemeClr val="bg1"/>
                </a:solidFill>
              </a:rPr>
              <a:t/>
            </a:r>
            <a:br>
              <a:rPr lang="it-IT" sz="4000" i="1" spc="-150" dirty="0" smtClean="0">
                <a:solidFill>
                  <a:schemeClr val="bg1"/>
                </a:solidFill>
              </a:rPr>
            </a:br>
            <a:r>
              <a:rPr lang="it-IT" sz="4000" i="1" spc="-150" dirty="0">
                <a:solidFill>
                  <a:schemeClr val="bg1"/>
                </a:solidFill>
              </a:rPr>
              <a:t/>
            </a:r>
            <a:br>
              <a:rPr lang="it-IT" sz="4000" i="1" spc="-150" dirty="0">
                <a:solidFill>
                  <a:schemeClr val="bg1"/>
                </a:solidFill>
              </a:rPr>
            </a:br>
            <a:r>
              <a:rPr lang="it-IT" sz="4000" i="1" spc="-150" dirty="0" smtClean="0">
                <a:solidFill>
                  <a:schemeClr val="bg1"/>
                </a:solidFill>
              </a:rPr>
              <a:t/>
            </a:r>
            <a:br>
              <a:rPr lang="it-IT" sz="4000" i="1" spc="-150" dirty="0" smtClean="0">
                <a:solidFill>
                  <a:schemeClr val="bg1"/>
                </a:solidFill>
              </a:rPr>
            </a:br>
            <a:r>
              <a:rPr lang="it-IT" spc="-150" dirty="0"/>
              <a:t/>
            </a:r>
            <a:br>
              <a:rPr lang="it-IT" spc="-150" dirty="0"/>
            </a:br>
            <a:endParaRPr lang="it-IT" b="1" spc="-15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0676194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4" y="624110"/>
            <a:ext cx="8911687" cy="628493"/>
          </a:xfrm>
        </p:spPr>
        <p:txBody>
          <a:bodyPr>
            <a:normAutofit fontScale="90000"/>
          </a:bodyPr>
          <a:lstStyle/>
          <a:p>
            <a:pPr algn="ctr"/>
            <a:r>
              <a:rPr lang="it-IT" b="1" i="1" dirty="0" smtClean="0">
                <a:solidFill>
                  <a:schemeClr val="tx1"/>
                </a:solidFill>
              </a:rPr>
              <a:t>CONCLUSIONI </a:t>
            </a:r>
            <a:endParaRPr lang="it-IT" b="1" i="1" dirty="0">
              <a:solidFill>
                <a:schemeClr val="tx1"/>
              </a:solidFill>
            </a:endParaRPr>
          </a:p>
        </p:txBody>
      </p:sp>
      <p:sp>
        <p:nvSpPr>
          <p:cNvPr id="3" name="CasellaDiTesto 2"/>
          <p:cNvSpPr txBox="1"/>
          <p:nvPr/>
        </p:nvSpPr>
        <p:spPr>
          <a:xfrm>
            <a:off x="2592888" y="1753644"/>
            <a:ext cx="8968635" cy="3477875"/>
          </a:xfrm>
          <a:prstGeom prst="rect">
            <a:avLst/>
          </a:prstGeom>
          <a:noFill/>
        </p:spPr>
        <p:txBody>
          <a:bodyPr wrap="square" rtlCol="0">
            <a:spAutoFit/>
          </a:bodyPr>
          <a:lstStyle/>
          <a:p>
            <a:pPr marL="285750" indent="-285750">
              <a:buFont typeface="Arial" panose="020B0604020202020204" pitchFamily="34" charset="0"/>
              <a:buChar char="•"/>
            </a:pPr>
            <a:r>
              <a:rPr lang="it-IT" sz="2000" dirty="0" smtClean="0"/>
              <a:t>Il modello che si va prefigurando vede una relazione continua tra le strutture centrali (Ospedali di Bologna) in cui saranno concentrate le tecnologie «pesanti» e nelle quali verranno svolte le attività più specialistiche, e le strutture periferiche presso le quali verranno presi in carico i pazienti dei territori ad essi adiacenti per tutte quelle attività cliniche e assistenziali che possono essere svolte in maniera appropriata presso quelle sedi.</a:t>
            </a:r>
          </a:p>
          <a:p>
            <a:pPr marL="285750" indent="-285750">
              <a:buFont typeface="Arial" panose="020B0604020202020204" pitchFamily="34" charset="0"/>
              <a:buChar char="•"/>
            </a:pPr>
            <a:endParaRPr lang="it-IT" sz="2000" dirty="0"/>
          </a:p>
          <a:p>
            <a:pPr marL="285750" indent="-285750">
              <a:buFont typeface="Arial" panose="020B0604020202020204" pitchFamily="34" charset="0"/>
              <a:buChar char="•"/>
            </a:pPr>
            <a:r>
              <a:rPr lang="it-IT" sz="2000" dirty="0" smtClean="0"/>
              <a:t>Compimento della riorganizzazione del territorio dell’area metropolitana di Bologna con la costituzione di un’unica struttura che possa fare da interlocutore con i diversi territori e con la città.</a:t>
            </a:r>
            <a:endParaRPr lang="it-IT" sz="2000" dirty="0"/>
          </a:p>
        </p:txBody>
      </p:sp>
    </p:spTree>
    <p:extLst>
      <p:ext uri="{BB962C8B-B14F-4D97-AF65-F5344CB8AC3E}">
        <p14:creationId xmlns:p14="http://schemas.microsoft.com/office/powerpoint/2010/main" val="36989966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0" y="0"/>
            <a:ext cx="12192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a:normAutofit/>
          </a:bodyPr>
          <a:lstStyle/>
          <a:p>
            <a:pPr algn="just"/>
            <a:r>
              <a:rPr lang="it-IT" sz="4000" i="1" spc="-150" dirty="0" smtClean="0">
                <a:solidFill>
                  <a:schemeClr val="bg1"/>
                </a:solidFill>
              </a:rPr>
              <a:t/>
            </a:r>
            <a:br>
              <a:rPr lang="it-IT" sz="4000" i="1" spc="-150" dirty="0" smtClean="0">
                <a:solidFill>
                  <a:schemeClr val="bg1"/>
                </a:solidFill>
              </a:rPr>
            </a:br>
            <a:r>
              <a:rPr lang="it-IT" sz="4000" i="1" spc="-150" dirty="0">
                <a:solidFill>
                  <a:schemeClr val="bg1"/>
                </a:solidFill>
              </a:rPr>
              <a:t/>
            </a:r>
            <a:br>
              <a:rPr lang="it-IT" sz="4000" i="1" spc="-150" dirty="0">
                <a:solidFill>
                  <a:schemeClr val="bg1"/>
                </a:solidFill>
              </a:rPr>
            </a:br>
            <a:r>
              <a:rPr lang="it-IT" sz="4000" i="1" spc="-150" dirty="0" smtClean="0">
                <a:solidFill>
                  <a:schemeClr val="bg1"/>
                </a:solidFill>
              </a:rPr>
              <a:t/>
            </a:r>
            <a:br>
              <a:rPr lang="it-IT" sz="4000" i="1" spc="-150" dirty="0" smtClean="0">
                <a:solidFill>
                  <a:schemeClr val="bg1"/>
                </a:solidFill>
              </a:rPr>
            </a:br>
            <a:r>
              <a:rPr lang="it-IT" sz="3200" i="1" spc="-150" dirty="0" smtClean="0">
                <a:solidFill>
                  <a:schemeClr val="bg1"/>
                </a:solidFill>
              </a:rPr>
              <a:t>All’interno </a:t>
            </a:r>
            <a:r>
              <a:rPr lang="it-IT" sz="3200" i="1" spc="-150" dirty="0">
                <a:solidFill>
                  <a:schemeClr val="bg1"/>
                </a:solidFill>
              </a:rPr>
              <a:t>della seconda fase del percorso di progettazione inerente i temi trattati nel documento del Nucleo Tecnico di Progetto, l’ambito oncologico è stato individuato come uno dei terreni sui cui promuovere il ridisegno delle relazioni tra funzioni analoghe nelle </a:t>
            </a:r>
            <a:r>
              <a:rPr lang="it-IT" sz="3200" i="1" spc="-150" dirty="0" smtClean="0">
                <a:solidFill>
                  <a:schemeClr val="bg1"/>
                </a:solidFill>
              </a:rPr>
              <a:t>Aziende Sanitarie dell’area metropolitana</a:t>
            </a:r>
            <a:r>
              <a:rPr lang="it-IT" sz="3200" i="1" spc="-150" dirty="0">
                <a:solidFill>
                  <a:schemeClr val="bg1"/>
                </a:solidFill>
              </a:rPr>
              <a:t>.</a:t>
            </a:r>
            <a:r>
              <a:rPr lang="it-IT" spc="-150" dirty="0"/>
              <a:t/>
            </a:r>
            <a:br>
              <a:rPr lang="it-IT" spc="-150" dirty="0"/>
            </a:br>
            <a:endParaRPr lang="it-IT" b="1" spc="-15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2847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0" y="0"/>
            <a:ext cx="12192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a:normAutofit/>
          </a:bodyPr>
          <a:lstStyle/>
          <a:p>
            <a:r>
              <a:rPr lang="it-IT" sz="4800" b="1" i="1" spc="-150" dirty="0" smtClean="0">
                <a:solidFill>
                  <a:schemeClr val="bg1"/>
                </a:solidFill>
                <a:effectLst>
                  <a:outerShdw blurRad="38100" dist="38100" dir="2700000" algn="tl">
                    <a:srgbClr val="000000">
                      <a:alpha val="43137"/>
                    </a:srgbClr>
                  </a:outerShdw>
                </a:effectLst>
              </a:rPr>
              <a:t>             </a:t>
            </a:r>
            <a:r>
              <a:rPr lang="it-IT" sz="4800" b="1" i="1" u="sng" spc="-150" dirty="0" smtClean="0">
                <a:solidFill>
                  <a:schemeClr val="bg1"/>
                </a:solidFill>
                <a:effectLst>
                  <a:outerShdw blurRad="38100" dist="38100" dir="2700000" algn="tl">
                    <a:srgbClr val="000000">
                      <a:alpha val="43137"/>
                    </a:srgbClr>
                  </a:outerShdw>
                </a:effectLst>
              </a:rPr>
              <a:t>BACKGROUND ISTITUZIONALE</a:t>
            </a:r>
            <a:br>
              <a:rPr lang="it-IT" sz="4800" b="1" i="1" u="sng" spc="-150" dirty="0" smtClean="0">
                <a:solidFill>
                  <a:schemeClr val="bg1"/>
                </a:solidFill>
                <a:effectLst>
                  <a:outerShdw blurRad="38100" dist="38100" dir="2700000" algn="tl">
                    <a:srgbClr val="000000">
                      <a:alpha val="43137"/>
                    </a:srgbClr>
                  </a:outerShdw>
                </a:effectLst>
              </a:rPr>
            </a:br>
            <a:r>
              <a:rPr lang="it-IT" sz="4800" b="1" i="1" u="sng" spc="-150" dirty="0" smtClean="0">
                <a:solidFill>
                  <a:schemeClr val="bg1"/>
                </a:solidFill>
                <a:effectLst>
                  <a:outerShdw blurRad="38100" dist="38100" dir="2700000" algn="tl">
                    <a:srgbClr val="000000">
                      <a:alpha val="43137"/>
                    </a:srgbClr>
                  </a:outerShdw>
                </a:effectLst>
              </a:rPr>
              <a:t/>
            </a:r>
            <a:br>
              <a:rPr lang="it-IT" sz="4800" b="1" i="1" u="sng" spc="-150" dirty="0" smtClean="0">
                <a:solidFill>
                  <a:schemeClr val="bg1"/>
                </a:solidFill>
                <a:effectLst>
                  <a:outerShdw blurRad="38100" dist="38100" dir="2700000" algn="tl">
                    <a:srgbClr val="000000">
                      <a:alpha val="43137"/>
                    </a:srgbClr>
                  </a:outerShdw>
                </a:effectLst>
              </a:rPr>
            </a:br>
            <a:r>
              <a:rPr lang="it-IT" b="1" i="1" spc="-150" dirty="0" smtClean="0">
                <a:solidFill>
                  <a:schemeClr val="bg1"/>
                </a:solidFill>
                <a:effectLst>
                  <a:outerShdw blurRad="38100" dist="38100" dir="2700000" algn="tl">
                    <a:srgbClr val="000000">
                      <a:alpha val="43137"/>
                    </a:srgbClr>
                  </a:outerShdw>
                </a:effectLst>
              </a:rPr>
              <a:t/>
            </a:r>
            <a:br>
              <a:rPr lang="it-IT" b="1" i="1" spc="-150" dirty="0" smtClean="0">
                <a:solidFill>
                  <a:schemeClr val="bg1"/>
                </a:solidFill>
                <a:effectLst>
                  <a:outerShdw blurRad="38100" dist="38100" dir="2700000" algn="tl">
                    <a:srgbClr val="000000">
                      <a:alpha val="43137"/>
                    </a:srgbClr>
                  </a:outerShdw>
                </a:effectLst>
              </a:rPr>
            </a:br>
            <a:r>
              <a:rPr lang="it-IT" b="1" i="1" spc="-150" dirty="0" smtClean="0">
                <a:solidFill>
                  <a:schemeClr val="bg1"/>
                </a:solidFill>
                <a:effectLst>
                  <a:outerShdw blurRad="38100" dist="38100" dir="2700000" algn="tl">
                    <a:srgbClr val="000000">
                      <a:alpha val="43137"/>
                    </a:srgbClr>
                  </a:outerShdw>
                </a:effectLst>
              </a:rPr>
              <a:t>2019: Progetto di Riorganizzazione dell’Assistenza Oncologica nell’Area Metropolitana di Bologna.</a:t>
            </a:r>
            <a:br>
              <a:rPr lang="it-IT" b="1" i="1" spc="-150" dirty="0" smtClean="0">
                <a:solidFill>
                  <a:schemeClr val="bg1"/>
                </a:solidFill>
                <a:effectLst>
                  <a:outerShdw blurRad="38100" dist="38100" dir="2700000" algn="tl">
                    <a:srgbClr val="000000">
                      <a:alpha val="43137"/>
                    </a:srgbClr>
                  </a:outerShdw>
                </a:effectLst>
              </a:rPr>
            </a:br>
            <a:r>
              <a:rPr lang="it-IT" sz="4800" b="1" i="1" u="sng" spc="-150" dirty="0">
                <a:solidFill>
                  <a:schemeClr val="bg1"/>
                </a:solidFill>
                <a:effectLst>
                  <a:outerShdw blurRad="38100" dist="38100" dir="2700000" algn="tl">
                    <a:srgbClr val="000000">
                      <a:alpha val="43137"/>
                    </a:srgbClr>
                  </a:outerShdw>
                </a:effectLst>
              </a:rPr>
              <a:t/>
            </a:r>
            <a:br>
              <a:rPr lang="it-IT" sz="4800" b="1" i="1" u="sng" spc="-150" dirty="0">
                <a:solidFill>
                  <a:schemeClr val="bg1"/>
                </a:solidFill>
                <a:effectLst>
                  <a:outerShdw blurRad="38100" dist="38100" dir="2700000" algn="tl">
                    <a:srgbClr val="000000">
                      <a:alpha val="43137"/>
                    </a:srgbClr>
                  </a:outerShdw>
                </a:effectLst>
              </a:rPr>
            </a:br>
            <a:r>
              <a:rPr lang="it-IT" sz="4000" i="1" spc="-150" dirty="0" smtClean="0">
                <a:solidFill>
                  <a:schemeClr val="bg1"/>
                </a:solidFill>
              </a:rPr>
              <a:t/>
            </a:r>
            <a:br>
              <a:rPr lang="it-IT" sz="4000" i="1" spc="-150" dirty="0" smtClean="0">
                <a:solidFill>
                  <a:schemeClr val="bg1"/>
                </a:solidFill>
              </a:rPr>
            </a:br>
            <a:r>
              <a:rPr lang="it-IT" sz="4000" i="1" spc="-150" dirty="0">
                <a:solidFill>
                  <a:schemeClr val="bg1"/>
                </a:solidFill>
              </a:rPr>
              <a:t/>
            </a:r>
            <a:br>
              <a:rPr lang="it-IT" sz="4000" i="1" spc="-150" dirty="0">
                <a:solidFill>
                  <a:schemeClr val="bg1"/>
                </a:solidFill>
              </a:rPr>
            </a:br>
            <a:r>
              <a:rPr lang="it-IT" sz="4000" i="1" spc="-150" dirty="0" smtClean="0">
                <a:solidFill>
                  <a:schemeClr val="bg1"/>
                </a:solidFill>
              </a:rPr>
              <a:t/>
            </a:r>
            <a:br>
              <a:rPr lang="it-IT" sz="4000" i="1" spc="-150" dirty="0" smtClean="0">
                <a:solidFill>
                  <a:schemeClr val="bg1"/>
                </a:solidFill>
              </a:rPr>
            </a:br>
            <a:r>
              <a:rPr lang="it-IT" spc="-150" dirty="0"/>
              <a:t/>
            </a:r>
            <a:br>
              <a:rPr lang="it-IT" spc="-150" dirty="0"/>
            </a:br>
            <a:endParaRPr lang="it-IT" b="1" spc="-15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15312879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0" y="-550863"/>
            <a:ext cx="12192000" cy="795972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wrap="square">
            <a:normAutofit fontScale="90000"/>
          </a:bodyPr>
          <a:lstStyle/>
          <a:p>
            <a:r>
              <a:rPr lang="it-IT" sz="3600" dirty="0" smtClean="0"/>
              <a:t/>
            </a:r>
            <a:br>
              <a:rPr lang="it-IT" sz="3600" dirty="0" smtClean="0"/>
            </a:br>
            <a:r>
              <a:rPr lang="it-IT" sz="3100" dirty="0" smtClean="0">
                <a:solidFill>
                  <a:schemeClr val="bg1"/>
                </a:solidFill>
              </a:rPr>
              <a:t>Negli </a:t>
            </a:r>
            <a:r>
              <a:rPr lang="it-IT" sz="3100" dirty="0">
                <a:solidFill>
                  <a:schemeClr val="bg1"/>
                </a:solidFill>
              </a:rPr>
              <a:t>incontri  del  Tavolo di Lavoro “</a:t>
            </a:r>
            <a:r>
              <a:rPr lang="it-IT" sz="3100" b="1" dirty="0">
                <a:solidFill>
                  <a:schemeClr val="bg1"/>
                </a:solidFill>
              </a:rPr>
              <a:t>Ridefinizione dell’assistenza in ambito oncologico”</a:t>
            </a:r>
            <a:r>
              <a:rPr lang="it-IT" sz="3100" dirty="0">
                <a:solidFill>
                  <a:schemeClr val="bg1"/>
                </a:solidFill>
              </a:rPr>
              <a:t>  sono stati richiamati  il mandato e gli obbiettivi  </a:t>
            </a:r>
            <a:r>
              <a:rPr lang="it-IT" sz="3100" dirty="0" smtClean="0">
                <a:solidFill>
                  <a:schemeClr val="bg1"/>
                </a:solidFill>
              </a:rPr>
              <a:t>assegnati:</a:t>
            </a:r>
            <a:r>
              <a:rPr lang="it-IT" sz="2800" dirty="0" smtClean="0">
                <a:solidFill>
                  <a:schemeClr val="bg1"/>
                </a:solidFill>
              </a:rPr>
              <a:t/>
            </a:r>
            <a:br>
              <a:rPr lang="it-IT" sz="2800" dirty="0" smtClean="0">
                <a:solidFill>
                  <a:schemeClr val="bg1"/>
                </a:solidFill>
              </a:rPr>
            </a:br>
            <a:r>
              <a:rPr lang="it-IT" sz="2800" dirty="0" smtClean="0"/>
              <a:t/>
            </a:r>
            <a:br>
              <a:rPr lang="it-IT" sz="2800" dirty="0" smtClean="0"/>
            </a:br>
            <a:r>
              <a:rPr lang="it-IT" sz="3100" dirty="0"/>
              <a:t/>
            </a:r>
            <a:br>
              <a:rPr lang="it-IT" sz="3100" dirty="0"/>
            </a:br>
            <a:r>
              <a:rPr lang="it-IT" sz="3100" dirty="0" smtClean="0">
                <a:solidFill>
                  <a:schemeClr val="bg1"/>
                </a:solidFill>
              </a:rPr>
              <a:t>1) vocazioni </a:t>
            </a:r>
            <a:r>
              <a:rPr lang="it-IT" sz="3100" dirty="0">
                <a:solidFill>
                  <a:schemeClr val="bg1"/>
                </a:solidFill>
              </a:rPr>
              <a:t>distintive chirurgiche, mediche e </a:t>
            </a:r>
            <a:r>
              <a:rPr lang="it-IT" sz="3100" dirty="0" smtClean="0">
                <a:solidFill>
                  <a:schemeClr val="bg1"/>
                </a:solidFill>
              </a:rPr>
              <a:t>radioterapiche;</a:t>
            </a:r>
            <a:r>
              <a:rPr lang="it-IT" sz="2200" dirty="0" smtClean="0">
                <a:solidFill>
                  <a:schemeClr val="bg1"/>
                </a:solidFill>
              </a:rPr>
              <a:t/>
            </a:r>
            <a:br>
              <a:rPr lang="it-IT" sz="2200" dirty="0" smtClean="0">
                <a:solidFill>
                  <a:schemeClr val="bg1"/>
                </a:solidFill>
              </a:rPr>
            </a:br>
            <a:r>
              <a:rPr lang="it-IT" sz="2200" dirty="0">
                <a:solidFill>
                  <a:schemeClr val="bg1"/>
                </a:solidFill>
              </a:rPr>
              <a:t/>
            </a:r>
            <a:br>
              <a:rPr lang="it-IT" sz="2200" dirty="0">
                <a:solidFill>
                  <a:schemeClr val="bg1"/>
                </a:solidFill>
              </a:rPr>
            </a:br>
            <a:r>
              <a:rPr lang="it-IT" sz="2200" dirty="0" smtClean="0">
                <a:solidFill>
                  <a:schemeClr val="bg1"/>
                </a:solidFill>
              </a:rPr>
              <a:t>2) </a:t>
            </a:r>
            <a:r>
              <a:rPr lang="it-IT" sz="3100" dirty="0" smtClean="0">
                <a:solidFill>
                  <a:schemeClr val="bg1"/>
                </a:solidFill>
              </a:rPr>
              <a:t>gerarchizzazione </a:t>
            </a:r>
            <a:r>
              <a:rPr lang="it-IT" sz="3100" dirty="0">
                <a:solidFill>
                  <a:schemeClr val="bg1"/>
                </a:solidFill>
              </a:rPr>
              <a:t>nelle diverse sedi </a:t>
            </a:r>
            <a:r>
              <a:rPr lang="it-IT" sz="3100" dirty="0" err="1">
                <a:solidFill>
                  <a:schemeClr val="bg1"/>
                </a:solidFill>
              </a:rPr>
              <a:t>erogative</a:t>
            </a:r>
            <a:r>
              <a:rPr lang="it-IT" sz="3100" dirty="0">
                <a:solidFill>
                  <a:schemeClr val="bg1"/>
                </a:solidFill>
              </a:rPr>
              <a:t> dei livelli di complessità dei trattamenti e della messa punto </a:t>
            </a:r>
            <a:r>
              <a:rPr lang="it-IT" sz="3100" dirty="0" smtClean="0">
                <a:solidFill>
                  <a:schemeClr val="bg1"/>
                </a:solidFill>
              </a:rPr>
              <a:t>diagnostica;</a:t>
            </a:r>
            <a:br>
              <a:rPr lang="it-IT" sz="3100" dirty="0" smtClean="0">
                <a:solidFill>
                  <a:schemeClr val="bg1"/>
                </a:solidFill>
              </a:rPr>
            </a:br>
            <a:r>
              <a:rPr lang="it-IT" sz="2200" dirty="0">
                <a:solidFill>
                  <a:schemeClr val="bg1"/>
                </a:solidFill>
              </a:rPr>
              <a:t/>
            </a:r>
            <a:br>
              <a:rPr lang="it-IT" sz="2200" dirty="0">
                <a:solidFill>
                  <a:schemeClr val="bg1"/>
                </a:solidFill>
              </a:rPr>
            </a:br>
            <a:r>
              <a:rPr lang="it-IT" sz="2200" dirty="0" smtClean="0">
                <a:solidFill>
                  <a:schemeClr val="bg1"/>
                </a:solidFill>
              </a:rPr>
              <a:t>3) </a:t>
            </a:r>
            <a:r>
              <a:rPr lang="it-IT" sz="3100" dirty="0" smtClean="0">
                <a:solidFill>
                  <a:schemeClr val="bg1"/>
                </a:solidFill>
              </a:rPr>
              <a:t>settorializzazione </a:t>
            </a:r>
            <a:r>
              <a:rPr lang="it-IT" sz="3100" dirty="0">
                <a:solidFill>
                  <a:schemeClr val="bg1"/>
                </a:solidFill>
              </a:rPr>
              <a:t>dei </a:t>
            </a:r>
            <a:r>
              <a:rPr lang="it-IT" sz="3100" dirty="0" err="1">
                <a:solidFill>
                  <a:schemeClr val="bg1"/>
                </a:solidFill>
              </a:rPr>
              <a:t>setting</a:t>
            </a:r>
            <a:r>
              <a:rPr lang="it-IT" sz="3100" dirty="0">
                <a:solidFill>
                  <a:schemeClr val="bg1"/>
                </a:solidFill>
              </a:rPr>
              <a:t>  di cura più </a:t>
            </a:r>
            <a:r>
              <a:rPr lang="it-IT" sz="3100" dirty="0" smtClean="0">
                <a:solidFill>
                  <a:schemeClr val="bg1"/>
                </a:solidFill>
              </a:rPr>
              <a:t>appropriati;</a:t>
            </a:r>
            <a:br>
              <a:rPr lang="it-IT" sz="3100" dirty="0" smtClean="0">
                <a:solidFill>
                  <a:schemeClr val="bg1"/>
                </a:solidFill>
              </a:rPr>
            </a:br>
            <a:r>
              <a:rPr lang="it-IT" sz="3100" dirty="0">
                <a:solidFill>
                  <a:schemeClr val="bg1"/>
                </a:solidFill>
              </a:rPr>
              <a:t/>
            </a:r>
            <a:br>
              <a:rPr lang="it-IT" sz="3100" dirty="0">
                <a:solidFill>
                  <a:schemeClr val="bg1"/>
                </a:solidFill>
              </a:rPr>
            </a:br>
            <a:r>
              <a:rPr lang="it-IT" sz="2200" dirty="0" smtClean="0">
                <a:solidFill>
                  <a:schemeClr val="bg1"/>
                </a:solidFill>
              </a:rPr>
              <a:t>4</a:t>
            </a:r>
            <a:r>
              <a:rPr lang="it-IT" sz="3100" dirty="0" smtClean="0">
                <a:solidFill>
                  <a:schemeClr val="bg1"/>
                </a:solidFill>
              </a:rPr>
              <a:t>) modalità </a:t>
            </a:r>
            <a:r>
              <a:rPr lang="it-IT" sz="3100" dirty="0">
                <a:solidFill>
                  <a:schemeClr val="bg1"/>
                </a:solidFill>
              </a:rPr>
              <a:t>di </a:t>
            </a:r>
            <a:r>
              <a:rPr lang="it-IT" sz="3100" dirty="0" smtClean="0">
                <a:solidFill>
                  <a:schemeClr val="bg1"/>
                </a:solidFill>
              </a:rPr>
              <a:t>integrazione fra </a:t>
            </a:r>
            <a:r>
              <a:rPr lang="it-IT" sz="3100" dirty="0">
                <a:solidFill>
                  <a:schemeClr val="bg1"/>
                </a:solidFill>
              </a:rPr>
              <a:t>la rete oncologica e la rete delle cure </a:t>
            </a:r>
            <a:r>
              <a:rPr lang="it-IT" sz="3100" dirty="0" smtClean="0">
                <a:solidFill>
                  <a:schemeClr val="bg1"/>
                </a:solidFill>
              </a:rPr>
              <a:t>palliative;</a:t>
            </a:r>
            <a:br>
              <a:rPr lang="it-IT" sz="3100" dirty="0" smtClean="0">
                <a:solidFill>
                  <a:schemeClr val="bg1"/>
                </a:solidFill>
              </a:rPr>
            </a:br>
            <a:r>
              <a:rPr lang="it-IT" sz="2200" dirty="0">
                <a:solidFill>
                  <a:schemeClr val="bg1"/>
                </a:solidFill>
              </a:rPr>
              <a:t/>
            </a:r>
            <a:br>
              <a:rPr lang="it-IT" sz="2200" dirty="0">
                <a:solidFill>
                  <a:schemeClr val="bg1"/>
                </a:solidFill>
              </a:rPr>
            </a:br>
            <a:r>
              <a:rPr lang="it-IT" sz="2200" dirty="0" smtClean="0">
                <a:solidFill>
                  <a:schemeClr val="bg1"/>
                </a:solidFill>
              </a:rPr>
              <a:t>5) </a:t>
            </a:r>
            <a:r>
              <a:rPr lang="it-IT" sz="3100" dirty="0" smtClean="0">
                <a:solidFill>
                  <a:schemeClr val="bg1"/>
                </a:solidFill>
              </a:rPr>
              <a:t>definizione di un percorso assistenziale sul territorio metropolitano, standardizzato, uniforme ed integrato</a:t>
            </a:r>
            <a:r>
              <a:rPr lang="it-IT" dirty="0" smtClean="0">
                <a:solidFill>
                  <a:schemeClr val="bg1"/>
                </a:solidFill>
              </a:rPr>
              <a:t>.</a:t>
            </a:r>
            <a:r>
              <a:rPr lang="it-IT" sz="5300" dirty="0"/>
              <a:t/>
            </a:r>
            <a:br>
              <a:rPr lang="it-IT" sz="5300" dirty="0"/>
            </a:br>
            <a:endParaRPr lang="it-IT" sz="53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3814469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0" y="0"/>
            <a:ext cx="12192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a:normAutofit fontScale="90000"/>
          </a:bodyPr>
          <a:lstStyle/>
          <a:p>
            <a:r>
              <a:rPr lang="it-IT" sz="2700" dirty="0">
                <a:solidFill>
                  <a:schemeClr val="bg1"/>
                </a:solidFill>
              </a:rPr>
              <a:t>Il </a:t>
            </a:r>
            <a:r>
              <a:rPr lang="it-IT" sz="2700" u="sng" dirty="0">
                <a:solidFill>
                  <a:schemeClr val="bg1"/>
                </a:solidFill>
              </a:rPr>
              <a:t>coordinamento delle attività </a:t>
            </a:r>
            <a:r>
              <a:rPr lang="it-IT" sz="2700" dirty="0">
                <a:solidFill>
                  <a:schemeClr val="bg1"/>
                </a:solidFill>
              </a:rPr>
              <a:t>di assistenza, diagnosi e cura del malato oncologico, sia a livello ospedaliero che sul territorio, </a:t>
            </a:r>
            <a:r>
              <a:rPr lang="it-IT" sz="2700" u="sng" dirty="0">
                <a:solidFill>
                  <a:schemeClr val="bg1"/>
                </a:solidFill>
              </a:rPr>
              <a:t>perseguito attraverso </a:t>
            </a:r>
            <a:r>
              <a:rPr lang="it-IT" sz="2700" dirty="0">
                <a:solidFill>
                  <a:schemeClr val="bg1"/>
                </a:solidFill>
              </a:rPr>
              <a:t>lo sviluppo di collaborazioni interaziendali, l’applicazione dei principi costituenti delle Reti Cliniche e l’affermazione di percorsi diagnostico-terapeutici multidisciplinari, condivisi e centrati sui bisogni degli assistiti, rappresenta </a:t>
            </a:r>
            <a:r>
              <a:rPr lang="it-IT" sz="2700" dirty="0" smtClean="0">
                <a:solidFill>
                  <a:schemeClr val="bg1"/>
                </a:solidFill>
              </a:rPr>
              <a:t> </a:t>
            </a:r>
            <a:r>
              <a:rPr lang="it-IT" sz="2700" dirty="0">
                <a:solidFill>
                  <a:schemeClr val="bg1"/>
                </a:solidFill>
              </a:rPr>
              <a:t>un </a:t>
            </a:r>
            <a:r>
              <a:rPr lang="it-IT" sz="2700" u="sng" dirty="0">
                <a:solidFill>
                  <a:schemeClr val="bg1"/>
                </a:solidFill>
              </a:rPr>
              <a:t>obiettivo strategico della programmazione metropolitana</a:t>
            </a:r>
            <a:r>
              <a:rPr lang="it-IT" sz="2700" dirty="0">
                <a:solidFill>
                  <a:schemeClr val="bg1"/>
                </a:solidFill>
              </a:rPr>
              <a:t>, in quanto in grado di</a:t>
            </a:r>
            <a:r>
              <a:rPr lang="it-IT" sz="2700" dirty="0" smtClean="0">
                <a:solidFill>
                  <a:schemeClr val="bg1"/>
                </a:solidFill>
              </a:rPr>
              <a:t>:</a:t>
            </a:r>
            <a:br>
              <a:rPr lang="it-IT" sz="2700" dirty="0" smtClean="0">
                <a:solidFill>
                  <a:schemeClr val="bg1"/>
                </a:solidFill>
              </a:rPr>
            </a:br>
            <a:r>
              <a:rPr lang="it-IT" sz="2700" dirty="0">
                <a:solidFill>
                  <a:schemeClr val="bg1"/>
                </a:solidFill>
              </a:rPr>
              <a:t/>
            </a:r>
            <a:br>
              <a:rPr lang="it-IT" sz="2700" dirty="0">
                <a:solidFill>
                  <a:schemeClr val="bg1"/>
                </a:solidFill>
              </a:rPr>
            </a:br>
            <a:r>
              <a:rPr lang="it-IT" sz="2700" spc="-300" dirty="0">
                <a:solidFill>
                  <a:schemeClr val="bg1"/>
                </a:solidFill>
                <a:effectLst>
                  <a:outerShdw blurRad="38100" dist="38100" dir="2700000" algn="tl">
                    <a:srgbClr val="000000">
                      <a:alpha val="43137"/>
                    </a:srgbClr>
                  </a:outerShdw>
                </a:effectLst>
              </a:rPr>
              <a:t>garantire l’equità di accesso all’assistenza oncologica per tutti i cittadini dell’area metropolitana</a:t>
            </a:r>
            <a:r>
              <a:rPr lang="it-IT" sz="2700" spc="-300" dirty="0" smtClean="0">
                <a:solidFill>
                  <a:schemeClr val="bg1"/>
                </a:solidFill>
                <a:effectLst>
                  <a:outerShdw blurRad="38100" dist="38100" dir="2700000" algn="tl">
                    <a:srgbClr val="000000">
                      <a:alpha val="43137"/>
                    </a:srgbClr>
                  </a:outerShdw>
                </a:effectLst>
              </a:rPr>
              <a:t>;</a:t>
            </a:r>
            <a:br>
              <a:rPr lang="it-IT" sz="2700" spc="-300" dirty="0" smtClean="0">
                <a:solidFill>
                  <a:schemeClr val="bg1"/>
                </a:solidFill>
                <a:effectLst>
                  <a:outerShdw blurRad="38100" dist="38100" dir="2700000" algn="tl">
                    <a:srgbClr val="000000">
                      <a:alpha val="43137"/>
                    </a:srgbClr>
                  </a:outerShdw>
                </a:effectLst>
              </a:rPr>
            </a:br>
            <a:r>
              <a:rPr lang="it-IT" sz="2700" spc="-300" dirty="0">
                <a:solidFill>
                  <a:schemeClr val="bg1"/>
                </a:solidFill>
                <a:effectLst>
                  <a:outerShdw blurRad="38100" dist="38100" dir="2700000" algn="tl">
                    <a:srgbClr val="000000">
                      <a:alpha val="43137"/>
                    </a:srgbClr>
                  </a:outerShdw>
                </a:effectLst>
              </a:rPr>
              <a:t/>
            </a:r>
            <a:br>
              <a:rPr lang="it-IT" sz="2700" spc="-300" dirty="0">
                <a:solidFill>
                  <a:schemeClr val="bg1"/>
                </a:solidFill>
                <a:effectLst>
                  <a:outerShdw blurRad="38100" dist="38100" dir="2700000" algn="tl">
                    <a:srgbClr val="000000">
                      <a:alpha val="43137"/>
                    </a:srgbClr>
                  </a:outerShdw>
                </a:effectLst>
              </a:rPr>
            </a:br>
            <a:r>
              <a:rPr lang="it-IT" sz="2700" spc="-300" dirty="0">
                <a:solidFill>
                  <a:schemeClr val="bg1"/>
                </a:solidFill>
                <a:effectLst>
                  <a:outerShdw blurRad="38100" dist="38100" dir="2700000" algn="tl">
                    <a:srgbClr val="000000">
                      <a:alpha val="43137"/>
                    </a:srgbClr>
                  </a:outerShdw>
                </a:effectLst>
              </a:rPr>
              <a:t>garantire la razionalizzazione del sistema di offerta dei vari servizi di assistenza</a:t>
            </a:r>
            <a:r>
              <a:rPr lang="it-IT" sz="2700" spc="-300" dirty="0" smtClean="0">
                <a:solidFill>
                  <a:schemeClr val="bg1"/>
                </a:solidFill>
                <a:effectLst>
                  <a:outerShdw blurRad="38100" dist="38100" dir="2700000" algn="tl">
                    <a:srgbClr val="000000">
                      <a:alpha val="43137"/>
                    </a:srgbClr>
                  </a:outerShdw>
                </a:effectLst>
              </a:rPr>
              <a:t>;</a:t>
            </a:r>
            <a:br>
              <a:rPr lang="it-IT" sz="2700" spc="-300" dirty="0" smtClean="0">
                <a:solidFill>
                  <a:schemeClr val="bg1"/>
                </a:solidFill>
                <a:effectLst>
                  <a:outerShdw blurRad="38100" dist="38100" dir="2700000" algn="tl">
                    <a:srgbClr val="000000">
                      <a:alpha val="43137"/>
                    </a:srgbClr>
                  </a:outerShdw>
                </a:effectLst>
              </a:rPr>
            </a:br>
            <a:r>
              <a:rPr lang="it-IT" sz="2700" spc="-300" dirty="0">
                <a:solidFill>
                  <a:schemeClr val="bg1"/>
                </a:solidFill>
                <a:effectLst>
                  <a:outerShdw blurRad="38100" dist="38100" dir="2700000" algn="tl">
                    <a:srgbClr val="000000">
                      <a:alpha val="43137"/>
                    </a:srgbClr>
                  </a:outerShdw>
                </a:effectLst>
              </a:rPr>
              <a:t/>
            </a:r>
            <a:br>
              <a:rPr lang="it-IT" sz="2700" spc="-300" dirty="0">
                <a:solidFill>
                  <a:schemeClr val="bg1"/>
                </a:solidFill>
                <a:effectLst>
                  <a:outerShdw blurRad="38100" dist="38100" dir="2700000" algn="tl">
                    <a:srgbClr val="000000">
                      <a:alpha val="43137"/>
                    </a:srgbClr>
                  </a:outerShdw>
                </a:effectLst>
              </a:rPr>
            </a:br>
            <a:r>
              <a:rPr lang="it-IT" sz="2700" spc="-300" dirty="0">
                <a:solidFill>
                  <a:schemeClr val="bg1"/>
                </a:solidFill>
                <a:effectLst>
                  <a:outerShdw blurRad="38100" dist="38100" dir="2700000" algn="tl">
                    <a:srgbClr val="000000">
                      <a:alpha val="43137"/>
                    </a:srgbClr>
                  </a:outerShdw>
                </a:effectLst>
              </a:rPr>
              <a:t>garantire la diffusione delle migliori pratiche assistenziali, con particolare riguardo alla centralizzazione nei centri ad alto volume di patologia per alcune fasi del percorso diagnostico-terapeutico ed allo sviluppo della prossimità delle cure, soprattutto per i trattamenti </a:t>
            </a:r>
            <a:r>
              <a:rPr lang="it-IT" sz="2700" spc="-300" dirty="0" smtClean="0">
                <a:solidFill>
                  <a:schemeClr val="bg1"/>
                </a:solidFill>
                <a:effectLst>
                  <a:outerShdw blurRad="38100" dist="38100" dir="2700000" algn="tl">
                    <a:srgbClr val="000000">
                      <a:alpha val="43137"/>
                    </a:srgbClr>
                  </a:outerShdw>
                </a:effectLst>
              </a:rPr>
              <a:t>citotossici cronici</a:t>
            </a:r>
            <a:r>
              <a:rPr lang="it-IT" sz="2700" spc="-300" dirty="0">
                <a:solidFill>
                  <a:schemeClr val="bg1"/>
                </a:solidFill>
                <a:effectLst>
                  <a:outerShdw blurRad="38100" dist="38100" dir="2700000" algn="tl">
                    <a:srgbClr val="000000">
                      <a:alpha val="43137"/>
                    </a:srgbClr>
                  </a:outerShdw>
                </a:effectLst>
              </a:rPr>
              <a:t>.</a:t>
            </a:r>
            <a:r>
              <a:rPr lang="it-IT" dirty="0"/>
              <a:t/>
            </a:r>
            <a:br>
              <a:rPr lang="it-IT" dirty="0"/>
            </a:br>
            <a:endParaRPr lang="it-IT"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1454609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0" y="0"/>
            <a:ext cx="12192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a:normAutofit/>
          </a:bodyPr>
          <a:lstStyle/>
          <a:p>
            <a:pPr algn="just"/>
            <a:r>
              <a:rPr lang="it-IT" dirty="0" smtClean="0">
                <a:solidFill>
                  <a:schemeClr val="bg1"/>
                </a:solidFill>
              </a:rPr>
              <a:t/>
            </a:r>
            <a:br>
              <a:rPr lang="it-IT" dirty="0" smtClean="0">
                <a:solidFill>
                  <a:schemeClr val="bg1"/>
                </a:solidFill>
              </a:rPr>
            </a:br>
            <a:r>
              <a:rPr lang="it-IT" dirty="0">
                <a:solidFill>
                  <a:schemeClr val="bg1"/>
                </a:solidFill>
              </a:rPr>
              <a:t/>
            </a:r>
            <a:br>
              <a:rPr lang="it-IT" dirty="0">
                <a:solidFill>
                  <a:schemeClr val="bg1"/>
                </a:solidFill>
              </a:rPr>
            </a:br>
            <a:r>
              <a:rPr lang="it-IT" dirty="0" smtClean="0">
                <a:solidFill>
                  <a:schemeClr val="bg1"/>
                </a:solidFill>
              </a:rPr>
              <a:t/>
            </a:r>
            <a:br>
              <a:rPr lang="it-IT" dirty="0" smtClean="0">
                <a:solidFill>
                  <a:schemeClr val="bg1"/>
                </a:solidFill>
              </a:rPr>
            </a:br>
            <a:r>
              <a:rPr lang="it-IT" spc="-300" dirty="0" smtClean="0">
                <a:solidFill>
                  <a:schemeClr val="bg1"/>
                </a:solidFill>
              </a:rPr>
              <a:t>In </a:t>
            </a:r>
            <a:r>
              <a:rPr lang="it-IT" spc="-300" dirty="0">
                <a:solidFill>
                  <a:schemeClr val="bg1"/>
                </a:solidFill>
              </a:rPr>
              <a:t>quest’ambito l’evoluzione tecnologica e scientifica rappresenta un elemento dirompente, in grado di prospettare non solo una rivoluzione delle possibilità diagnostico terapeutiche, ma anche delle modalità di erogazione dei servizi, con ricadute importanti </a:t>
            </a:r>
            <a:r>
              <a:rPr lang="it-IT" spc="-300" dirty="0" smtClean="0">
                <a:solidFill>
                  <a:schemeClr val="bg1"/>
                </a:solidFill>
              </a:rPr>
              <a:t>sull’organizzazione degli stessi.</a:t>
            </a:r>
            <a:r>
              <a:rPr lang="it-IT" dirty="0"/>
              <a:t/>
            </a:r>
            <a:br>
              <a:rPr lang="it-IT" dirty="0"/>
            </a:br>
            <a:endParaRPr lang="it-IT"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8938477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0" y="0"/>
            <a:ext cx="12192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a:normAutofit/>
          </a:bodyPr>
          <a:lstStyle/>
          <a:p>
            <a:pPr algn="just"/>
            <a:r>
              <a:rPr lang="it-IT" dirty="0" smtClean="0">
                <a:solidFill>
                  <a:schemeClr val="bg1"/>
                </a:solidFill>
              </a:rPr>
              <a:t/>
            </a:r>
            <a:br>
              <a:rPr lang="it-IT" dirty="0" smtClean="0">
                <a:solidFill>
                  <a:schemeClr val="bg1"/>
                </a:solidFill>
              </a:rPr>
            </a:br>
            <a:r>
              <a:rPr lang="it-IT" dirty="0" smtClean="0">
                <a:solidFill>
                  <a:schemeClr val="bg1"/>
                </a:solidFill>
              </a:rPr>
              <a:t>L’affinamento </a:t>
            </a:r>
            <a:r>
              <a:rPr lang="it-IT" dirty="0">
                <a:solidFill>
                  <a:schemeClr val="bg1"/>
                </a:solidFill>
              </a:rPr>
              <a:t>del bagaglio terapeutico (medicina di precisione) con l’introduzione di nuove opportunità di cura sempre meno gravate di effetti collaterali, il grande aumento conseguito nella sopravvivenza di molti malati neoplastici, lo sviluppo della mobile </a:t>
            </a:r>
            <a:r>
              <a:rPr lang="it-IT" dirty="0" err="1">
                <a:solidFill>
                  <a:schemeClr val="bg1"/>
                </a:solidFill>
              </a:rPr>
              <a:t>health</a:t>
            </a:r>
            <a:r>
              <a:rPr lang="it-IT" dirty="0">
                <a:solidFill>
                  <a:schemeClr val="bg1"/>
                </a:solidFill>
              </a:rPr>
              <a:t>, che consentirà sempre più diagnostica e assistenza da remoto, sono condizioni che spingono il sistema verso una erogazione di servizi di qualità, sempre più decentrati a livello territoriale.</a:t>
            </a:r>
            <a:r>
              <a:rPr lang="it-IT" dirty="0"/>
              <a:t/>
            </a:r>
            <a:br>
              <a:rPr lang="it-IT" dirty="0"/>
            </a:br>
            <a:endParaRPr lang="it-IT"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1648308983"/>
      </p:ext>
    </p:extLst>
  </p:cSld>
  <p:clrMapOvr>
    <a:masterClrMapping/>
  </p:clrMapOvr>
  <p:timing>
    <p:tnLst>
      <p:par>
        <p:cTn id="1" dur="indefinite" restart="never" nodeType="tmRoot"/>
      </p:par>
    </p:tnLst>
  </p:timing>
</p:sld>
</file>

<file path=ppt/theme/theme1.xml><?xml version="1.0" encoding="utf-8"?>
<a:theme xmlns:a="http://schemas.openxmlformats.org/drawingml/2006/main" name="Filo">
  <a:themeElements>
    <a:clrScheme name="Verde giallo">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F20B7C8E-B819-43F3-AAF9-EE50B1A83630}"/>
    </a:ext>
  </a:extLst>
</a:theme>
</file>

<file path=docProps/app.xml><?xml version="1.0" encoding="utf-8"?>
<Properties xmlns="http://schemas.openxmlformats.org/officeDocument/2006/extended-properties" xmlns:vt="http://schemas.openxmlformats.org/officeDocument/2006/docPropsVTypes">
  <Template>Wisp</Template>
  <TotalTime>2089</TotalTime>
  <Words>256</Words>
  <Application>Microsoft Office PowerPoint</Application>
  <PresentationFormat>Widescreen</PresentationFormat>
  <Paragraphs>35</Paragraphs>
  <Slides>30</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30</vt:i4>
      </vt:variant>
    </vt:vector>
  </HeadingPairs>
  <TitlesOfParts>
    <vt:vector size="35" baseType="lpstr">
      <vt:lpstr>Arial</vt:lpstr>
      <vt:lpstr>Calibri</vt:lpstr>
      <vt:lpstr>Century Gothic</vt:lpstr>
      <vt:lpstr>Wingdings 3</vt:lpstr>
      <vt:lpstr>Filo</vt:lpstr>
      <vt:lpstr>   ONCOLOGIA INTERAZIENDALE METROPOLITANA:  l’evoluzione del progetto.   </vt:lpstr>
      <vt:lpstr>             BACKGROUND ISTITUZIONALE  2017: Accordo di programma (CTSSM e Università degli Studi    Bologna). 2018: Nucleo Tecnico di Progetto. 2019: Progetto di Riorganizzazione dell’Assistenza Oncologica nell’Area Metropolitana di Bologna. 2020 (FEBBRAIO): Approvazione Oncologia Interaziendale di Bologna da parte della CTSSM 2020 (GIUGNO): Accordo tra AUSL Imola e AUSL Bologna per istituzione UOC Interaziendale di Oncologia Territoriale Metropolitana.     </vt:lpstr>
      <vt:lpstr>             BACKGROUND ISTITUZIONALE  2017: Accordo di programma (CTSSM e Università degli Studi    Bologna).  2018: Nucleo Tecnico di Progetto.      </vt:lpstr>
      <vt:lpstr>   All’interno della seconda fase del percorso di progettazione inerente i temi trattati nel documento del Nucleo Tecnico di Progetto, l’ambito oncologico è stato individuato come uno dei terreni sui cui promuovere il ridisegno delle relazioni tra funzioni analoghe nelle Aziende Sanitarie dell’area metropolitana. </vt:lpstr>
      <vt:lpstr>             BACKGROUND ISTITUZIONALE   2019: Progetto di Riorganizzazione dell’Assistenza Oncologica nell’Area Metropolitana di Bologna.      </vt:lpstr>
      <vt:lpstr> Negli incontri  del  Tavolo di Lavoro “Ridefinizione dell’assistenza in ambito oncologico”  sono stati richiamati  il mandato e gli obbiettivi  assegnati:   1) vocazioni distintive chirurgiche, mediche e radioterapiche;  2) gerarchizzazione nelle diverse sedi erogative dei livelli di complessità dei trattamenti e della messa punto diagnostica;  3) settorializzazione dei setting  di cura più appropriati;  4) modalità di integrazione fra la rete oncologica e la rete delle cure palliative;  5) definizione di un percorso assistenziale sul territorio metropolitano, standardizzato, uniforme ed integrato. </vt:lpstr>
      <vt:lpstr>Il coordinamento delle attività di assistenza, diagnosi e cura del malato oncologico, sia a livello ospedaliero che sul territorio, perseguito attraverso lo sviluppo di collaborazioni interaziendali, l’applicazione dei principi costituenti delle Reti Cliniche e l’affermazione di percorsi diagnostico-terapeutici multidisciplinari, condivisi e centrati sui bisogni degli assistiti, rappresenta  un obiettivo strategico della programmazione metropolitana, in quanto in grado di:  garantire l’equità di accesso all’assistenza oncologica per tutti i cittadini dell’area metropolitana;  garantire la razionalizzazione del sistema di offerta dei vari servizi di assistenza;  garantire la diffusione delle migliori pratiche assistenziali, con particolare riguardo alla centralizzazione nei centri ad alto volume di patologia per alcune fasi del percorso diagnostico-terapeutico ed allo sviluppo della prossimità delle cure, soprattutto per i trattamenti citotossici cronici. </vt:lpstr>
      <vt:lpstr>   In quest’ambito l’evoluzione tecnologica e scientifica rappresenta un elemento dirompente, in grado di prospettare non solo una rivoluzione delle possibilità diagnostico terapeutiche, ma anche delle modalità di erogazione dei servizi, con ricadute importanti sull’organizzazione degli stessi. </vt:lpstr>
      <vt:lpstr> L’affinamento del bagaglio terapeutico (medicina di precisione) con l’introduzione di nuove opportunità di cura sempre meno gravate di effetti collaterali, il grande aumento conseguito nella sopravvivenza di molti malati neoplastici, lo sviluppo della mobile health, che consentirà sempre più diagnostica e assistenza da remoto, sono condizioni che spingono il sistema verso una erogazione di servizi di qualità, sempre più decentrati a livello territoriale. </vt:lpstr>
      <vt:lpstr>                                      CONTESTO  • Maggiore complessità tecnologica nella fase diagnostica (diagnostica per immagini, biologia molecolare)  • Maggiore complessità tecnologica in alcune fasi terapeutiche (chirurgia, radioterapia)  • Invecchiamento della popolazione  • Aumento del numero delle famiglie con un solo componente  • Maggiore sopravvivenza con allungamento della fase di cronicizzazione della malattia oncologica </vt:lpstr>
      <vt:lpstr>             BACKGROUND ISTITUZIONALE   2020 (FEBBRAIO): Approvazione Oncologia Interaziendale di Bologna da parte della CTSSM.  2020 (GIUGNO): Accordo tra AUSL Imola e AUSL Bologna per istituzione UOC Interaziendale di Oncologia Territoriale Metropolitana.     </vt:lpstr>
      <vt:lpstr>     Con questo razionale, per quanto riguarda l’assistenza oncologica nell’area metropolitana di Bologna, dal 15,06,2020 prende il via un nuovo modello di interaziendalità, con l’unificazione gestionale di due UUOO delle Aziende Territoriali (UOC di Oncologia dell’Azienda USL di Imola e UOSD di Oncologia dell’Azienda USL di Bologna). </vt:lpstr>
      <vt:lpstr>      Con il pensionamento del Direttore di UOC Oncologia Bellaria (31/12/2021) inizia l’ultima fase del progetto di interaziendalità con la proposta di un unico coordinamento delle varie sedi di attività oncologica sul territorio delle Aziende USL di Bologna e Imola.</vt:lpstr>
      <vt:lpstr>   Questa unificazione non comporterà alcuna modifica delle esistenti sedi di Day Service Oncologico e Ambulatorio; anzi l’attuale disponibilità di sedi di somministrazione delle terapie oncologiche potrà essere arricchita attraverso una maggiore integrazione con le attività che si svolgono presso le Case della Salute presenti nell’Area Metropolitana. </vt:lpstr>
      <vt:lpstr>  Garantire l’invio dei pazienti ai diversi vari centri di riferimento per alcune patologie.  Garantire un supporto ai centri ad alta specializzazione nel gestire trattamenti oncologici che possono essere affidati ai centri prossimi al territorio di residenza dei pazienti.  Assicurare a coloro che si trovano in fase avanzata la possibilità di trovare le risposte più appropriate ai loro bisogni il più vicino possibile ai loro luoghi di residenza.  Favorire su tutta l’area metropolitana l’applicazione omogenea delle migliori pratiche di assistenza oncologica. </vt:lpstr>
      <vt:lpstr>    Nei punti che seguono sono sintetizzati i principali obiettivi strategici, articolati nei diversi setting: </vt:lpstr>
      <vt:lpstr>   1)Ospedale Bellaria di Bologna: sede Hub U.O.C Oncologia Interaziendale del Territorio Metropolitano.  2) Ospedale di Imola: sede Spoke area Est .  3) Ospedali di Bazzano, Budrio, Loiano, San Giovanni in Persiceto, Vegato, Porretta, Castiglione dei Pepoli: sede Spoke aree Ovest/Nord/Sud. </vt:lpstr>
      <vt:lpstr>   Presidi ospedalieri ove si svolgono attività di somministrazione farmaci oncologici, attività ambulatoriali e di consulenza: - Ospedale Bellaria  - Ospedale di Imola - Ospedale di Budrio - Ospedale di Bentivoglio - Ospedale di Loiano - Ospedale di San Giovanni in Persiceto - Ospedale di Vergato </vt:lpstr>
      <vt:lpstr>   Presidi ospedalieri ove si svolgono solo attività ambulatoriali e di consulenza: - Ospedale di Bazzano - Ospedale di Porretta Terme - Ospedale di Castiglione dei Pepoli  </vt:lpstr>
      <vt:lpstr>   Sviluppo collaborazione con IRCCS Policlinico S.Orsola che prevede diversi argomenti: - gestione territoriale pazienti oncoematologici - affidamento pazienti oncoematologici dal territorio - ricerca clinica: arruolamento pazienti del territorio - Tumori rari/sarcomi/neuroendocrini: invio dal territorio ai centri di eccellenza. - presa in carico territoriale dei pazienti che non necessitano complessità di cure tali da richiedere la permanenza in ambito ospedaliero cittadino.  </vt:lpstr>
      <vt:lpstr>Territorio  Sarà sviluppata la progettazione di una rete metropolitana che garantisca continuità nell’assistenza oncologica ospedale-territorio a livello delle varie sedi con servizi di Oncologia ma anche di nuove strutture (Case di Comunità) dove somministrare i trattamenti citotossici, controllare gli effetti tossici e programmare i follow up. </vt:lpstr>
      <vt:lpstr>           Territorio  Occorre sviluppare un modello di telemedicina che consenta l’esecuzione di consulenze oncologiche in pazienti già noti che si rivolgono alle strutture del territorio (farmacie, case di comunità, ambulatori dei medici di medicina generale).  </vt:lpstr>
      <vt:lpstr>           Territorio  Attualmente si svolgono attività ambulatoriali in pazienti oncologici nelle case di comunità di: - Quartiere Navile (Bologna) - Quartiere San Vitale-San Donato (Bologna) - San Lazzaro di Savena - Casalecchio di Reno - Sasso Marconi - Castel San Pietro Terme (in corso di progettazione).  </vt:lpstr>
      <vt:lpstr>   Deve essere garantita una costante relazione con tale rete per consentire la corretta attivazione delle simultaneous care e dei percorsi per pazienti terminali; al fine di potenziare la continuità di presa in carico potrebbe essere utile costituire una reperibilità telefonica degli Oncologi a favore dei Colleghi Palliativisti. </vt:lpstr>
      <vt:lpstr>   Sia a livello ospedaliero che territoriale, il coordinamento e la gestione unificata dovrebbero consentire la presa in carico della maggior parte dei pazienti oncologici metropolitani attraverso i seguenti strumenti: </vt:lpstr>
      <vt:lpstr>PDTA - Omogeneità di diagnosi e trattamento per i vari gruppi di patologia.  DATA BASE ONCOLOGICO - Per la raccolta dei dati di attività e per un controllo semestrale di gestione delle risorse farmacologiche.  AMBULATORIO DI ONCOGERIATRIA -  Creazione di un ambulatorio di onco-geriatria con il fine di ottimizzare i trattamenti solo nei pazienti anziani ancora fit (la letteratura indica una riduzione di circa il 30% di trattamenti evitabili).  </vt:lpstr>
      <vt:lpstr>PSICOONCOLOGIA - Progettazione di una rete di ambulatori di psicooncologia coordinati dalla UOC di Psicologia Clinica Ausl Bologna.  RIABILITAZIONE/STILE DI VITA - Progettazione di percorso interaziendale per la riabilitazione dei pazienti oncologici lungo sopravviventi per garantire corrette pratiche fisiche e corrette abitudini alimentari. </vt:lpstr>
      <vt:lpstr>FOLLOW UP - Condivisione interaziendale dei protocolli di follow up; gestione di una parte dei follow up con i Medici di Medicina Generale.  RICERCA CLINICA - Invio dei pazienti eligibili per protocolli sperimentali presso i centri di ricerca, che la rete metropolitana può mettere a disposizione. </vt:lpstr>
      <vt:lpstr>              </vt:lpstr>
      <vt:lpstr>CONCLUSIONI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MODELLO DEI 2 QUADRANTI</dc:title>
  <dc:creator>Maestri Antonio</dc:creator>
  <cp:lastModifiedBy>Maestri Antonio</cp:lastModifiedBy>
  <cp:revision>69</cp:revision>
  <dcterms:created xsi:type="dcterms:W3CDTF">2019-10-14T11:01:36Z</dcterms:created>
  <dcterms:modified xsi:type="dcterms:W3CDTF">2022-06-23T07:40:02Z</dcterms:modified>
</cp:coreProperties>
</file>