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3" autoAdjust="0"/>
    <p:restoredTop sz="94660"/>
  </p:normalViewPr>
  <p:slideViewPr>
    <p:cSldViewPr snapToGrid="0">
      <p:cViewPr varScale="1">
        <p:scale>
          <a:sx n="86" d="100"/>
          <a:sy n="86" d="100"/>
        </p:scale>
        <p:origin x="57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5/18/2022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5/18/2022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ariopportunita.gov.it/wp-content/uploads/2021/08/strategia-Parit%C3%A0_genere.pdf" TargetMode="External"/><Relationship Id="rId2" Type="http://schemas.openxmlformats.org/officeDocument/2006/relationships/hyperlink" Target="https://eur-lex.europa.eu/legal-content/IT/TXT/PDF/?uri=CELEX:52020DC0152&amp;from=EN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unibo.it/it/ateneo/chi-siamo/piano-di-uguaglianza-di-genere/piano-di-uguaglianza-di-genere-2017-2020" TargetMode="External"/><Relationship Id="rId4" Type="http://schemas.openxmlformats.org/officeDocument/2006/relationships/hyperlink" Target="https://demetra.regione.emilia-romagna.it/al/articolo?urn=er:assemblealegislativa:legge:2014;6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12" Type="http://schemas.openxmlformats.org/officeDocument/2006/relationships/image" Target="../media/image14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jpg"/><Relationship Id="rId10" Type="http://schemas.openxmlformats.org/officeDocument/2006/relationships/image" Target="../media/image12.jpg"/><Relationship Id="rId4" Type="http://schemas.openxmlformats.org/officeDocument/2006/relationships/image" Target="../media/image6.jp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607428" y="1702007"/>
            <a:ext cx="7766936" cy="1646302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it-IT" sz="3200" b="1" dirty="0" smtClean="0"/>
              <a:t>Piano per l’Uguaglianza di Genere </a:t>
            </a:r>
            <a:endParaRPr lang="it-IT" sz="3200" b="1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89932" y="4586092"/>
            <a:ext cx="9757317" cy="1096899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it-IT" sz="3200" b="1" dirty="0">
                <a:solidFill>
                  <a:schemeClr val="accent1">
                    <a:lumMod val="75000"/>
                  </a:schemeClr>
                </a:solidFill>
              </a:rPr>
              <a:t>Simona Lembi</a:t>
            </a:r>
          </a:p>
          <a:p>
            <a:pPr algn="l"/>
            <a:r>
              <a:rPr lang="it-IT" sz="32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Responsabile</a:t>
            </a:r>
            <a:r>
              <a:rPr lang="it-IT" sz="32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presso il Gabinetto del Sindaco metropolitano</a:t>
            </a:r>
          </a:p>
          <a:p>
            <a:endParaRPr lang="it-IT" dirty="0"/>
          </a:p>
        </p:txBody>
      </p:sp>
      <p:pic>
        <p:nvPicPr>
          <p:cNvPr id="4" name="Picture 10" descr="Risultato immagine per CITTÁ METROPOLITANA BOLOGNA LOGO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943082" y="5542439"/>
            <a:ext cx="3095628" cy="1038228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20934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76973" y="326833"/>
            <a:ext cx="8596668" cy="1320800"/>
          </a:xfrm>
        </p:spPr>
        <p:txBody>
          <a:bodyPr/>
          <a:lstStyle/>
          <a:p>
            <a:r>
              <a:rPr lang="it-IT" dirty="0" smtClean="0"/>
              <a:t>Alcuni Dati di Contesto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76973" y="1313097"/>
            <a:ext cx="8596668" cy="3880773"/>
          </a:xfrm>
        </p:spPr>
        <p:txBody>
          <a:bodyPr/>
          <a:lstStyle/>
          <a:p>
            <a:r>
              <a:rPr lang="it-IT" dirty="0" smtClean="0"/>
              <a:t>Nel </a:t>
            </a:r>
            <a:r>
              <a:rPr lang="it-IT" dirty="0"/>
              <a:t>2020 il 60% dei posti di lavoro andati perduti, in Emilia Romagna, erano precedentemente occupati da donne (rilevazione ISTAT); </a:t>
            </a:r>
          </a:p>
          <a:p>
            <a:r>
              <a:rPr lang="it-IT" dirty="0"/>
              <a:t>A Bologna l’80 % dei genitori che si sono dimessi dal posto di lavoro nei primi tre anni di vita dei figli, sono state madri (rilevazione dell’ispettorato del Lavoro</a:t>
            </a:r>
            <a:r>
              <a:rPr lang="it-IT" dirty="0" smtClean="0"/>
              <a:t>);</a:t>
            </a:r>
          </a:p>
          <a:p>
            <a:r>
              <a:rPr lang="it-IT" dirty="0"/>
              <a:t>L’Italia è risultata, in Europa, ultima per indice di occupazione giovanile e femminile, cioè per le giovani donne tra i 24 e i 29 </a:t>
            </a:r>
            <a:r>
              <a:rPr lang="it-IT" dirty="0" smtClean="0"/>
              <a:t>anni.</a:t>
            </a:r>
          </a:p>
          <a:p>
            <a:pPr marL="0" indent="0">
              <a:buNone/>
            </a:pPr>
            <a:endParaRPr lang="it-IT" dirty="0"/>
          </a:p>
          <a:p>
            <a:pPr marL="0" indent="0" algn="ctr">
              <a:buNone/>
            </a:pPr>
            <a:r>
              <a:rPr lang="it-IT" b="1" dirty="0"/>
              <a:t>Il Piano per l’Uguaglianza metropolitano nasce per contrastare le crescenti disuguaglianze di genere che la crisi pandemica ha ampliato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3696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7334" y="397727"/>
            <a:ext cx="8596668" cy="1320800"/>
          </a:xfrm>
        </p:spPr>
        <p:txBody>
          <a:bodyPr/>
          <a:lstStyle/>
          <a:p>
            <a:r>
              <a:rPr lang="it-IT" dirty="0" smtClean="0"/>
              <a:t>Un Piano per l’Uguaglianza metropolitano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77334" y="1915262"/>
            <a:ext cx="8596668" cy="388077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t-IT" dirty="0" smtClean="0">
                <a:latin typeface="Calibri" panose="020F0502020204030204" pitchFamily="34" charset="0"/>
              </a:rPr>
              <a:t>PIANO: un </a:t>
            </a:r>
            <a:r>
              <a:rPr lang="it-IT" dirty="0">
                <a:latin typeface="Calibri" panose="020F0502020204030204" pitchFamily="34" charset="0"/>
              </a:rPr>
              <a:t>insieme di azioni </a:t>
            </a:r>
            <a:r>
              <a:rPr lang="it-IT" b="1" dirty="0">
                <a:latin typeface="Calibri" panose="020F0502020204030204" pitchFamily="34" charset="0"/>
              </a:rPr>
              <a:t>concrete e sistemiche</a:t>
            </a:r>
            <a:r>
              <a:rPr lang="it-IT" dirty="0">
                <a:latin typeface="Calibri" panose="020F0502020204030204" pitchFamily="34" charset="0"/>
              </a:rPr>
              <a:t>, nella più </a:t>
            </a:r>
            <a:r>
              <a:rPr lang="it-IT" b="1" dirty="0">
                <a:latin typeface="Calibri" panose="020F0502020204030204" pitchFamily="34" charset="0"/>
              </a:rPr>
              <a:t>profonda tradizione municipalista </a:t>
            </a:r>
            <a:r>
              <a:rPr lang="it-IT" dirty="0">
                <a:latin typeface="Calibri" panose="020F0502020204030204" pitchFamily="34" charset="0"/>
              </a:rPr>
              <a:t>del nostro territorio, un’azione trasversale alle Deleghe della Città metropolitana, in rapporto con tutti i 55 Comuni</a:t>
            </a:r>
            <a:r>
              <a:rPr lang="it-IT" dirty="0" smtClean="0">
                <a:latin typeface="Calibri" panose="020F0502020204030204" pitchFamily="34" charset="0"/>
              </a:rPr>
              <a:t>.</a:t>
            </a:r>
          </a:p>
          <a:p>
            <a:pPr marL="0" indent="0">
              <a:buNone/>
            </a:pPr>
            <a:r>
              <a:rPr lang="it-IT" dirty="0" smtClean="0">
                <a:latin typeface="Calibri" panose="020F0502020204030204" pitchFamily="34" charset="0"/>
              </a:rPr>
              <a:t>UGUAGLIANZA: per </a:t>
            </a:r>
            <a:r>
              <a:rPr lang="it-IT" i="1" kern="0" dirty="0">
                <a:solidFill>
                  <a:srgbClr val="000000"/>
                </a:solidFill>
                <a:latin typeface="Arial" pitchFamily="34"/>
                <a:ea typeface="Microsoft YaHei" pitchFamily="2"/>
                <a:cs typeface="Arial" pitchFamily="34"/>
              </a:rPr>
              <a:t>rispondere alla crisi di questo tempo che ha amplificato le disuguaglianze  </a:t>
            </a:r>
            <a:endParaRPr lang="it-IT" i="1" kern="0" dirty="0" smtClean="0">
              <a:solidFill>
                <a:srgbClr val="000000"/>
              </a:solidFill>
              <a:latin typeface="Arial" pitchFamily="34"/>
              <a:ea typeface="Microsoft YaHei" pitchFamily="2"/>
              <a:cs typeface="Arial" pitchFamily="34"/>
            </a:endParaRPr>
          </a:p>
          <a:p>
            <a:pPr marL="0" indent="0">
              <a:buNone/>
            </a:pPr>
            <a:endParaRPr lang="it-IT" i="1" kern="0" dirty="0" smtClean="0">
              <a:solidFill>
                <a:srgbClr val="000000"/>
              </a:solidFill>
              <a:latin typeface="Arial" pitchFamily="34"/>
              <a:ea typeface="Microsoft YaHei" pitchFamily="2"/>
              <a:cs typeface="Arial" pitchFamily="34"/>
            </a:endParaRPr>
          </a:p>
          <a:p>
            <a:pPr marL="0" indent="0">
              <a:buNone/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Linea del tempo del Piano per l’Uguaglianza:</a:t>
            </a:r>
          </a:p>
          <a:p>
            <a:r>
              <a:rPr lang="it-IT" b="1" dirty="0"/>
              <a:t>Percorso partecipato per la definizione del Piano per l’Uguaglianza (dicembre 2021-giugno 2022)</a:t>
            </a:r>
          </a:p>
          <a:p>
            <a:r>
              <a:rPr lang="it-IT" b="1" dirty="0"/>
              <a:t>Adozione del Piano per l’Uguaglianza nel luglio 2022</a:t>
            </a:r>
          </a:p>
          <a:p>
            <a:r>
              <a:rPr lang="it-IT" b="1" dirty="0"/>
              <a:t>Attuazione del Piano per l’Uguaglianza nel mandato Amministrativo 2021-26. </a:t>
            </a:r>
          </a:p>
          <a:p>
            <a:pPr marL="0" indent="0">
              <a:buNone/>
            </a:pPr>
            <a:endParaRPr lang="it-IT" i="1" kern="0" dirty="0">
              <a:solidFill>
                <a:srgbClr val="000000"/>
              </a:solidFill>
              <a:latin typeface="Arial" pitchFamily="34"/>
              <a:ea typeface="Microsoft YaHei" pitchFamily="2"/>
              <a:cs typeface="Arial" pitchFamily="34"/>
            </a:endParaRP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3068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7334" y="397727"/>
            <a:ext cx="8596668" cy="1320800"/>
          </a:xfrm>
        </p:spPr>
        <p:txBody>
          <a:bodyPr/>
          <a:lstStyle/>
          <a:p>
            <a:r>
              <a:rPr lang="it-IT" dirty="0" smtClean="0"/>
              <a:t>La normativa di riferimento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77333" y="1212734"/>
            <a:ext cx="9024227" cy="51769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dirty="0"/>
              <a:t>Il Piano per l’Uguaglianza non ha precedenti nel contesto nazionale, è dunque un’esperienza pioneristica e innovativa che si colloca in una cornice di riferimento normativa ricca e puntale e che fa riferimento</a:t>
            </a:r>
            <a:r>
              <a:rPr lang="it-IT" dirty="0" smtClean="0"/>
              <a:t>:</a:t>
            </a:r>
          </a:p>
          <a:p>
            <a:r>
              <a:rPr lang="it-IT" dirty="0">
                <a:latin typeface="Calibri" panose="020F0502020204030204" pitchFamily="34" charset="0"/>
              </a:rPr>
              <a:t>alla Strategia Europea per la Parità di Genere </a:t>
            </a:r>
            <a:r>
              <a:rPr lang="it-IT" dirty="0" smtClean="0">
                <a:latin typeface="Calibri" panose="020F0502020204030204" pitchFamily="34" charset="0"/>
              </a:rPr>
              <a:t>2020 </a:t>
            </a:r>
            <a:r>
              <a:rPr lang="it-IT" u="sng" dirty="0" smtClean="0">
                <a:hlinkClick r:id="rId2"/>
              </a:rPr>
              <a:t>https</a:t>
            </a:r>
            <a:r>
              <a:rPr lang="it-IT" u="sng" dirty="0">
                <a:hlinkClick r:id="rId2"/>
              </a:rPr>
              <a:t>://eur-lex.europa.eu/legal-content/IT/TXT/PDF/?</a:t>
            </a:r>
            <a:r>
              <a:rPr lang="it-IT" u="sng" dirty="0" smtClean="0">
                <a:hlinkClick r:id="rId2"/>
              </a:rPr>
              <a:t>uri=CELEX:52020DC0152&amp;from=EN</a:t>
            </a:r>
            <a:r>
              <a:rPr lang="it-IT" u="sng" dirty="0" smtClean="0"/>
              <a:t> </a:t>
            </a:r>
            <a:r>
              <a:rPr lang="it-IT" dirty="0" smtClean="0"/>
              <a:t> </a:t>
            </a:r>
            <a:endParaRPr lang="it-IT" dirty="0"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it-IT" dirty="0">
                <a:latin typeface="Calibri" panose="020F0502020204030204" pitchFamily="34" charset="0"/>
              </a:rPr>
              <a:t>alla Strategia Nazionale per la Parità di Genere </a:t>
            </a:r>
            <a:r>
              <a:rPr lang="it-IT" dirty="0" smtClean="0">
                <a:latin typeface="Calibri" panose="020F0502020204030204" pitchFamily="34" charset="0"/>
              </a:rPr>
              <a:t>2021-2026 </a:t>
            </a:r>
            <a:r>
              <a:rPr lang="it-IT" u="sng" dirty="0">
                <a:hlinkClick r:id="rId3"/>
              </a:rPr>
              <a:t>http://</a:t>
            </a:r>
            <a:r>
              <a:rPr lang="it-IT" u="sng" dirty="0" smtClean="0">
                <a:hlinkClick r:id="rId3"/>
              </a:rPr>
              <a:t>www.pariopportunita.gov.it/wp-content/uploads/2021/08/strategia-Parit%C3%A0_genere.pdf</a:t>
            </a:r>
            <a:r>
              <a:rPr lang="it-IT" dirty="0"/>
              <a:t> </a:t>
            </a:r>
            <a:endParaRPr lang="it-IT" dirty="0"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it-IT" dirty="0">
                <a:latin typeface="Calibri" panose="020F0502020204030204" pitchFamily="34" charset="0"/>
              </a:rPr>
              <a:t>alla Legge della Regione Emilia Romagna Numero 6 del 2014 – Legge Quadro per la Parità e contro le discriminazioni di </a:t>
            </a:r>
            <a:r>
              <a:rPr lang="it-IT" dirty="0" smtClean="0">
                <a:latin typeface="Calibri" panose="020F0502020204030204" pitchFamily="34" charset="0"/>
              </a:rPr>
              <a:t>genere </a:t>
            </a:r>
            <a:r>
              <a:rPr lang="it-IT" u="sng" dirty="0">
                <a:hlinkClick r:id="rId4"/>
              </a:rPr>
              <a:t>https://demetra.regione.emilia-romagna.it/al/articolo?urn=er:assemblealegislativa:legge:2014;6</a:t>
            </a:r>
            <a:r>
              <a:rPr lang="it-IT" dirty="0">
                <a:hlinkClick r:id="rId4"/>
              </a:rPr>
              <a:t> </a:t>
            </a:r>
            <a:endParaRPr lang="it-IT" dirty="0"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it-IT" dirty="0">
                <a:latin typeface="Calibri" panose="020F0502020204030204" pitchFamily="34" charset="0"/>
              </a:rPr>
              <a:t>al Gender Equality Plan 2021-2024 dell’Università di </a:t>
            </a:r>
            <a:r>
              <a:rPr lang="it-IT" dirty="0" smtClean="0">
                <a:latin typeface="Calibri" panose="020F0502020204030204" pitchFamily="34" charset="0"/>
              </a:rPr>
              <a:t>Bologna</a:t>
            </a:r>
            <a:r>
              <a:rPr lang="it-IT" dirty="0">
                <a:latin typeface="Calibri" panose="020F0502020204030204" pitchFamily="34" charset="0"/>
              </a:rPr>
              <a:t> </a:t>
            </a:r>
            <a:r>
              <a:rPr lang="it-IT" u="sng" dirty="0">
                <a:hlinkClick r:id="rId5"/>
              </a:rPr>
              <a:t>https://www.unibo.it/it/ateneo/chi-siamo/piano-di-uguaglianza-di-genere/piano-di-uguaglianza-di-genere-2017-2020</a:t>
            </a:r>
            <a:r>
              <a:rPr lang="it-IT" dirty="0">
                <a:hlinkClick r:id="rId5"/>
              </a:rPr>
              <a:t> </a:t>
            </a:r>
          </a:p>
          <a:p>
            <a:pPr>
              <a:buFont typeface="Wingdings" panose="05000000000000000000" pitchFamily="2" charset="2"/>
              <a:buChar char="Ø"/>
            </a:pPr>
            <a:endParaRPr lang="it-IT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it-IT" i="1" kern="0" dirty="0">
              <a:solidFill>
                <a:srgbClr val="000000"/>
              </a:solidFill>
              <a:latin typeface="Arial" pitchFamily="34"/>
              <a:ea typeface="Microsoft YaHei" pitchFamily="2"/>
              <a:cs typeface="Arial" pitchFamily="34"/>
            </a:endParaRP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1348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698" y="390292"/>
            <a:ext cx="7359805" cy="551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71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7334" y="397727"/>
            <a:ext cx="8596668" cy="1320800"/>
          </a:xfrm>
        </p:spPr>
        <p:txBody>
          <a:bodyPr/>
          <a:lstStyle/>
          <a:p>
            <a:r>
              <a:rPr lang="it-IT" dirty="0" smtClean="0"/>
              <a:t>Una nuova Machinery Istituzionale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77334" y="1058127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it-IT" i="1" kern="0" dirty="0">
              <a:solidFill>
                <a:srgbClr val="000000"/>
              </a:solidFill>
              <a:latin typeface="Arial" pitchFamily="34"/>
              <a:ea typeface="Microsoft YaHei" pitchFamily="2"/>
              <a:cs typeface="Arial" pitchFamily="34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it-IT" b="1" dirty="0">
                <a:latin typeface="Calibri" panose="020F0502020204030204" pitchFamily="34" charset="0"/>
              </a:rPr>
              <a:t>La Delega</a:t>
            </a:r>
            <a:r>
              <a:rPr lang="it-IT" dirty="0">
                <a:latin typeface="Calibri" panose="020F0502020204030204" pitchFamily="34" charset="0"/>
              </a:rPr>
              <a:t> alle Pari Opportunità, al contrasto alle Discriminazioni, alle Politiche di Uguaglianza e alle azioni di contrasto alla violenza contro donne e minori, fa capo direttamente al Sindaco che la attua con incarico nel suo Staff più ristretto che opera in rapporto con l’Ente e in relazione con i 55 Comuni del territorio;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b="1" dirty="0">
                <a:latin typeface="Calibri" panose="020F0502020204030204" pitchFamily="34" charset="0"/>
              </a:rPr>
              <a:t>Assemblea delle Elette</a:t>
            </a:r>
            <a:r>
              <a:rPr lang="it-IT" dirty="0">
                <a:latin typeface="Calibri" panose="020F0502020204030204" pitchFamily="34" charset="0"/>
              </a:rPr>
              <a:t>, valorizzare incontro e confronto con Sindache, Assessore (con Delega alle Pari Opportunità, al Contrasto alle Disuguaglianza, al Contrasto alla violenza su Donne e Minori), Consigliere.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b="1" dirty="0">
                <a:latin typeface="Calibri" panose="020F0502020204030204" pitchFamily="34" charset="0"/>
              </a:rPr>
              <a:t>Tavolo di Governo metropolitano </a:t>
            </a:r>
            <a:r>
              <a:rPr lang="it-IT" dirty="0">
                <a:latin typeface="Calibri" panose="020F0502020204030204" pitchFamily="34" charset="0"/>
              </a:rPr>
              <a:t>delle Assessore con le Deleghe sopra indicate.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t-IT" b="1" dirty="0">
                <a:latin typeface="Calibri" panose="020F0502020204030204" pitchFamily="34" charset="0"/>
              </a:rPr>
              <a:t>Tavolo Tecnico</a:t>
            </a:r>
            <a:r>
              <a:rPr lang="it-IT" dirty="0">
                <a:latin typeface="Calibri" panose="020F0502020204030204" pitchFamily="34" charset="0"/>
              </a:rPr>
              <a:t> </a:t>
            </a:r>
            <a:r>
              <a:rPr lang="it-IT" b="1" dirty="0">
                <a:latin typeface="Calibri" panose="020F0502020204030204" pitchFamily="34" charset="0"/>
              </a:rPr>
              <a:t>metropolitano </a:t>
            </a:r>
            <a:r>
              <a:rPr lang="it-IT" dirty="0">
                <a:latin typeface="Calibri" panose="020F0502020204030204" pitchFamily="34" charset="0"/>
              </a:rPr>
              <a:t>delle Referenti delle Associazioni e dei Servizi dei Comuni che si occupano delle materie sopra indicate.  </a:t>
            </a: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2860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1939" y="178420"/>
            <a:ext cx="8596668" cy="1383990"/>
          </a:xfrm>
        </p:spPr>
        <p:txBody>
          <a:bodyPr/>
          <a:lstStyle/>
          <a:p>
            <a:r>
              <a:rPr lang="it-IT" dirty="0" smtClean="0"/>
              <a:t>Il percorso partecipato finora svolto</a:t>
            </a:r>
            <a:endParaRPr lang="it-IT" dirty="0"/>
          </a:p>
        </p:txBody>
      </p:sp>
      <p:graphicFrame>
        <p:nvGraphicFramePr>
          <p:cNvPr id="7" name="Ogget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6473890"/>
              </p:ext>
            </p:extLst>
          </p:nvPr>
        </p:nvGraphicFramePr>
        <p:xfrm>
          <a:off x="3311912" y="1058127"/>
          <a:ext cx="3055434" cy="541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Acrobat Document" r:id="rId3" imgW="5715000" imgH="14287500" progId="AcroExch.Document.DC">
                  <p:embed/>
                </p:oleObj>
              </mc:Choice>
              <mc:Fallback>
                <p:oleObj name="Acrobat Document" r:id="rId3" imgW="5715000" imgH="1428750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11912" y="1058127"/>
                        <a:ext cx="3055434" cy="541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496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1939" y="178420"/>
            <a:ext cx="8596668" cy="1383990"/>
          </a:xfrm>
        </p:spPr>
        <p:txBody>
          <a:bodyPr/>
          <a:lstStyle/>
          <a:p>
            <a:r>
              <a:rPr lang="it-IT" dirty="0" smtClean="0"/>
              <a:t>Il percorso partecipato – Alcuni scatti</a:t>
            </a:r>
            <a:endParaRPr lang="it-IT" dirty="0"/>
          </a:p>
        </p:txBody>
      </p:sp>
      <p:pic>
        <p:nvPicPr>
          <p:cNvPr id="5" name="Immagine 15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105" y="1208611"/>
            <a:ext cx="2461381" cy="143280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Immagine 30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2640" y="1347983"/>
            <a:ext cx="1426665" cy="115405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Immagine 24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5250" y="1152677"/>
            <a:ext cx="2910452" cy="153104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Immagine 19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190" y="3026429"/>
            <a:ext cx="2869295" cy="129034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Immagine 28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7331" y="2803431"/>
            <a:ext cx="2283293" cy="175528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Immagine 26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38826" y="3067964"/>
            <a:ext cx="2257580" cy="105878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2" name="Immagine 21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2105" y="4698576"/>
            <a:ext cx="2380119" cy="130541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3" name="Immagine 32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3158684" y="4798135"/>
            <a:ext cx="2458428" cy="110629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4" name="Immagine 17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15747" y="4597602"/>
            <a:ext cx="2732885" cy="120406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5" name="Immagine 34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43904" y="1564462"/>
            <a:ext cx="3370066" cy="151554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6" name="Immagine 33">
            <a:extLst>
              <a:ext uri="{FF2B5EF4-FFF2-40B4-BE49-F238E27FC236}">
                <a16:creationId xmlns:a16="http://schemas.microsoft.com/office/drawing/2014/main" id="{00000000-0000-0000-0000-00000000000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544608" y="3476292"/>
            <a:ext cx="3090937" cy="1390921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71001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7334" y="397727"/>
            <a:ext cx="8596668" cy="1320800"/>
          </a:xfrm>
        </p:spPr>
        <p:txBody>
          <a:bodyPr/>
          <a:lstStyle/>
          <a:p>
            <a:r>
              <a:rPr lang="it-IT" dirty="0" smtClean="0"/>
              <a:t>Il Piano Per l’Uguaglianza nel programma dell’Ente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98915" y="1718527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it-IT" i="1" kern="0" dirty="0">
              <a:solidFill>
                <a:srgbClr val="000000"/>
              </a:solidFill>
              <a:latin typeface="Arial" pitchFamily="34"/>
              <a:ea typeface="Microsoft YaHei" pitchFamily="2"/>
              <a:cs typeface="Arial" pitchFamily="34"/>
            </a:endParaRPr>
          </a:p>
          <a:p>
            <a:r>
              <a:rPr lang="it-IT" dirty="0"/>
              <a:t>nel Programma di Mandato;</a:t>
            </a:r>
          </a:p>
          <a:p>
            <a:r>
              <a:rPr lang="it-IT" dirty="0"/>
              <a:t>nel Documento Unico di Programmazione; </a:t>
            </a:r>
          </a:p>
          <a:p>
            <a:r>
              <a:rPr lang="it-IT" dirty="0"/>
              <a:t>nel futuro aggiornamento del Piano Strategico Metropolitano</a:t>
            </a:r>
          </a:p>
        </p:txBody>
      </p:sp>
    </p:spTree>
    <p:extLst>
      <p:ext uri="{BB962C8B-B14F-4D97-AF65-F5344CB8AC3E}">
        <p14:creationId xmlns:p14="http://schemas.microsoft.com/office/powerpoint/2010/main" val="393415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faccettatura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80</TotalTime>
  <Words>483</Words>
  <Application>Microsoft Office PowerPoint</Application>
  <PresentationFormat>Widescreen</PresentationFormat>
  <Paragraphs>37</Paragraphs>
  <Slides>9</Slides>
  <Notes>0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7" baseType="lpstr">
      <vt:lpstr>Microsoft YaHei</vt:lpstr>
      <vt:lpstr>Arial</vt:lpstr>
      <vt:lpstr>Calibri</vt:lpstr>
      <vt:lpstr>Trebuchet MS</vt:lpstr>
      <vt:lpstr>Wingdings</vt:lpstr>
      <vt:lpstr>Wingdings 3</vt:lpstr>
      <vt:lpstr>Sfaccettatura</vt:lpstr>
      <vt:lpstr>Acrobat Document</vt:lpstr>
      <vt:lpstr>Piano per l’Uguaglianza di Genere </vt:lpstr>
      <vt:lpstr>Alcuni Dati di Contesto</vt:lpstr>
      <vt:lpstr>Un Piano per l’Uguaglianza metropolitano</vt:lpstr>
      <vt:lpstr>La normativa di riferimento</vt:lpstr>
      <vt:lpstr>Presentazione standard di PowerPoint</vt:lpstr>
      <vt:lpstr>Una nuova Machinery Istituzionale</vt:lpstr>
      <vt:lpstr>Il percorso partecipato finora svolto</vt:lpstr>
      <vt:lpstr>Il percorso partecipato – Alcuni scatti</vt:lpstr>
      <vt:lpstr>Il Piano Per l’Uguaglianza nel programma dell’Ente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Piano per l’Uguaglianza di Genere</dc:title>
  <dc:creator>Giulia Cumoli</dc:creator>
  <cp:lastModifiedBy>Giulia Cumoli</cp:lastModifiedBy>
  <cp:revision>8</cp:revision>
  <dcterms:created xsi:type="dcterms:W3CDTF">2022-03-24T09:23:42Z</dcterms:created>
  <dcterms:modified xsi:type="dcterms:W3CDTF">2022-05-18T14:01:06Z</dcterms:modified>
</cp:coreProperties>
</file>