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94" r:id="rId3"/>
    <p:sldId id="295" r:id="rId4"/>
    <p:sldId id="293" r:id="rId5"/>
    <p:sldId id="286" r:id="rId6"/>
    <p:sldId id="287" r:id="rId7"/>
    <p:sldId id="292" r:id="rId8"/>
    <p:sldId id="258" r:id="rId9"/>
    <p:sldId id="297" r:id="rId10"/>
    <p:sldId id="298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93908" autoAdjust="0"/>
  </p:normalViewPr>
  <p:slideViewPr>
    <p:cSldViewPr>
      <p:cViewPr>
        <p:scale>
          <a:sx n="75" d="100"/>
          <a:sy n="75" d="100"/>
        </p:scale>
        <p:origin x="1830" y="7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15E34-DC72-4332-84E4-E840A85CF088}" type="datetimeFigureOut">
              <a:rPr lang="it-IT" smtClean="0"/>
              <a:pPr/>
              <a:t>13/12/2022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98459-88B6-4ACB-B795-79CFC7C223B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C2AD-75F4-473B-8A27-5F519557CEAC}" type="datetimeFigureOut">
              <a:rPr lang="it-IT" smtClean="0"/>
              <a:pPr/>
              <a:t>13/12/2022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8B87-0B90-40DA-B35E-AAFF683B08A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C2AD-75F4-473B-8A27-5F519557CEAC}" type="datetimeFigureOut">
              <a:rPr lang="it-IT" smtClean="0"/>
              <a:pPr/>
              <a:t>13/12/2022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8B87-0B90-40DA-B35E-AAFF683B08A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C2AD-75F4-473B-8A27-5F519557CEAC}" type="datetimeFigureOut">
              <a:rPr lang="it-IT" smtClean="0"/>
              <a:pPr/>
              <a:t>13/12/2022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8B87-0B90-40DA-B35E-AAFF683B08A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C2AD-75F4-473B-8A27-5F519557CEAC}" type="datetimeFigureOut">
              <a:rPr lang="it-IT" smtClean="0"/>
              <a:pPr/>
              <a:t>13/12/2022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8B87-0B90-40DA-B35E-AAFF683B08A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C2AD-75F4-473B-8A27-5F519557CEAC}" type="datetimeFigureOut">
              <a:rPr lang="it-IT" smtClean="0"/>
              <a:pPr/>
              <a:t>13/12/2022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8B87-0B90-40DA-B35E-AAFF683B08A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C2AD-75F4-473B-8A27-5F519557CEAC}" type="datetimeFigureOut">
              <a:rPr lang="it-IT" smtClean="0"/>
              <a:pPr/>
              <a:t>13/12/2022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8B87-0B90-40DA-B35E-AAFF683B08A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C2AD-75F4-473B-8A27-5F519557CEAC}" type="datetimeFigureOut">
              <a:rPr lang="it-IT" smtClean="0"/>
              <a:pPr/>
              <a:t>13/12/2022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8B87-0B90-40DA-B35E-AAFF683B08A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C2AD-75F4-473B-8A27-5F519557CEAC}" type="datetimeFigureOut">
              <a:rPr lang="it-IT" smtClean="0"/>
              <a:pPr/>
              <a:t>13/12/2022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8B87-0B90-40DA-B35E-AAFF683B08A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C2AD-75F4-473B-8A27-5F519557CEAC}" type="datetimeFigureOut">
              <a:rPr lang="it-IT" smtClean="0"/>
              <a:pPr/>
              <a:t>13/12/2022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8B87-0B90-40DA-B35E-AAFF683B08A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C2AD-75F4-473B-8A27-5F519557CEAC}" type="datetimeFigureOut">
              <a:rPr lang="it-IT" smtClean="0"/>
              <a:pPr/>
              <a:t>13/12/2022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8B87-0B90-40DA-B35E-AAFF683B08A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C2AD-75F4-473B-8A27-5F519557CEAC}" type="datetimeFigureOut">
              <a:rPr lang="it-IT" smtClean="0"/>
              <a:pPr/>
              <a:t>13/12/2022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78B87-0B90-40DA-B35E-AAFF683B08A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7C2AD-75F4-473B-8A27-5F519557CEAC}" type="datetimeFigureOut">
              <a:rPr lang="it-IT" smtClean="0"/>
              <a:pPr/>
              <a:t>13/12/2022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78B87-0B90-40DA-B35E-AAFF683B08A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/>
          </p:cNvSpPr>
          <p:nvPr>
            <p:ph type="body" idx="1"/>
          </p:nvPr>
        </p:nvSpPr>
        <p:spPr>
          <a:xfrm>
            <a:off x="1524000" y="1604889"/>
            <a:ext cx="9144000" cy="279096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4000" b="1" dirty="0"/>
              <a:t>IRCCS Azienda Ospedaliero-Universitaria di Bologna </a:t>
            </a:r>
          </a:p>
          <a:p>
            <a:pPr algn="ctr" eaLnBrk="1" hangingPunct="1">
              <a:buFont typeface="Arial" charset="0"/>
              <a:buNone/>
            </a:pPr>
            <a:r>
              <a:rPr lang="it-IT" sz="4000" b="1" dirty="0">
                <a:solidFill>
                  <a:srgbClr val="C00000"/>
                </a:solidFill>
              </a:rPr>
              <a:t>Progetti di Ricerca 2021-2022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095604" y="6143644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15/12/2022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676361B0-B125-4D93-A00B-20C9B397E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Personale «Piramide della ricerca»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02301A1-47A9-47A2-A0A4-EA9104975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83161"/>
          </a:xfrm>
        </p:spPr>
        <p:txBody>
          <a:bodyPr>
            <a:normAutofit lnSpcReduction="10000"/>
          </a:bodyPr>
          <a:lstStyle/>
          <a:p>
            <a:r>
              <a:rPr lang="it-IT" dirty="0"/>
              <a:t>Contratti a tempo determinato di 5 + 5 </a:t>
            </a:r>
            <a:r>
              <a:rPr lang="it-IT" dirty="0" err="1"/>
              <a:t>anni</a:t>
            </a:r>
            <a:r>
              <a:rPr lang="it-IT" dirty="0" err="1">
                <a:sym typeface="Wingdings" panose="05000000000000000000" pitchFamily="2" charset="2"/>
              </a:rPr>
              <a:t>tempo</a:t>
            </a:r>
            <a:r>
              <a:rPr lang="it-IT" dirty="0">
                <a:sym typeface="Wingdings" panose="05000000000000000000" pitchFamily="2" charset="2"/>
              </a:rPr>
              <a:t> indeterminato</a:t>
            </a:r>
          </a:p>
          <a:p>
            <a:pPr lvl="1"/>
            <a:r>
              <a:rPr lang="it-IT" dirty="0">
                <a:sym typeface="Wingdings" panose="05000000000000000000" pitchFamily="2" charset="2"/>
              </a:rPr>
              <a:t>Collaboratori di ricerca: comparto categoria D</a:t>
            </a:r>
          </a:p>
          <a:p>
            <a:pPr lvl="1"/>
            <a:r>
              <a:rPr lang="it-IT" dirty="0">
                <a:sym typeface="Wingdings" panose="05000000000000000000" pitchFamily="2" charset="2"/>
              </a:rPr>
              <a:t>Ricercatori: comparto categoria DS</a:t>
            </a:r>
            <a:endParaRPr lang="it-IT" dirty="0"/>
          </a:p>
          <a:p>
            <a:r>
              <a:rPr lang="it-IT" dirty="0"/>
              <a:t>Al 15 dicembre 2022, c/o IRCCS AOU-BO</a:t>
            </a:r>
          </a:p>
          <a:p>
            <a:pPr lvl="1"/>
            <a:r>
              <a:rPr lang="it-IT" dirty="0"/>
              <a:t>Collaboratori di ricerca: 26 posizioni</a:t>
            </a:r>
          </a:p>
          <a:p>
            <a:pPr lvl="1"/>
            <a:r>
              <a:rPr lang="it-IT" dirty="0"/>
              <a:t>Ricercatori: 3 posizioni</a:t>
            </a:r>
          </a:p>
          <a:p>
            <a:r>
              <a:rPr lang="it-IT" dirty="0"/>
              <a:t>Stimati nel 2023-2024</a:t>
            </a:r>
          </a:p>
          <a:p>
            <a:pPr lvl="1"/>
            <a:r>
              <a:rPr lang="it-IT" dirty="0"/>
              <a:t>Collaboratori di ricerca: ulteriori 3-5 posizioni</a:t>
            </a:r>
          </a:p>
          <a:p>
            <a:pPr lvl="1"/>
            <a:r>
              <a:rPr lang="it-IT" dirty="0"/>
              <a:t>Ricercatori: ulteriori 20-25 posizioni</a:t>
            </a:r>
          </a:p>
        </p:txBody>
      </p:sp>
    </p:spTree>
    <p:extLst>
      <p:ext uri="{BB962C8B-B14F-4D97-AF65-F5344CB8AC3E}">
        <p14:creationId xmlns:p14="http://schemas.microsoft.com/office/powerpoint/2010/main" val="300069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02668F-1419-45B6-BF5F-093B09CB7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Fondi nazionali e europei per ricerca 2021-2022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33A8CB-1B6B-4061-8B67-E191497AA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Ricerca Corrente Ministero della Salute</a:t>
            </a:r>
          </a:p>
          <a:p>
            <a:r>
              <a:rPr lang="it-IT" dirty="0"/>
              <a:t>Fondi personale di ricerca Ministero della Salute</a:t>
            </a:r>
          </a:p>
          <a:p>
            <a:r>
              <a:rPr lang="it-IT" dirty="0"/>
              <a:t>Bandi di Ricerca Finalizzata Ministero della Salute</a:t>
            </a:r>
          </a:p>
          <a:p>
            <a:r>
              <a:rPr lang="it-IT" dirty="0"/>
              <a:t>Bandi PNRR e Bandi PNC Ministero della Salute</a:t>
            </a:r>
          </a:p>
          <a:p>
            <a:r>
              <a:rPr lang="it-IT" dirty="0"/>
              <a:t>Bandi PNRR e Bandi PNC Ministero Università e Ricerca</a:t>
            </a:r>
          </a:p>
          <a:p>
            <a:r>
              <a:rPr lang="it-IT" dirty="0"/>
              <a:t>Progetti Europei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9937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DEAF8A-40B7-4F4F-A08E-06F11671C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Ricerca corrente </a:t>
            </a:r>
            <a:r>
              <a:rPr lang="it-IT" dirty="0" err="1"/>
              <a:t>MdS</a:t>
            </a: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CF2807B6-BDFB-47E1-9239-C76FB845D8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3704617"/>
              </p:ext>
            </p:extLst>
          </p:nvPr>
        </p:nvGraphicFramePr>
        <p:xfrm>
          <a:off x="1067534" y="2564904"/>
          <a:ext cx="10056932" cy="10560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284853">
                  <a:extLst>
                    <a:ext uri="{9D8B030D-6E8A-4147-A177-3AD203B41FA5}">
                      <a16:colId xmlns:a16="http://schemas.microsoft.com/office/drawing/2014/main" val="3893186310"/>
                    </a:ext>
                  </a:extLst>
                </a:gridCol>
                <a:gridCol w="1965325">
                  <a:extLst>
                    <a:ext uri="{9D8B030D-6E8A-4147-A177-3AD203B41FA5}">
                      <a16:colId xmlns:a16="http://schemas.microsoft.com/office/drawing/2014/main" val="463224702"/>
                    </a:ext>
                  </a:extLst>
                </a:gridCol>
                <a:gridCol w="1851025">
                  <a:extLst>
                    <a:ext uri="{9D8B030D-6E8A-4147-A177-3AD203B41FA5}">
                      <a16:colId xmlns:a16="http://schemas.microsoft.com/office/drawing/2014/main" val="628312988"/>
                    </a:ext>
                  </a:extLst>
                </a:gridCol>
                <a:gridCol w="1955729">
                  <a:extLst>
                    <a:ext uri="{9D8B030D-6E8A-4147-A177-3AD203B41FA5}">
                      <a16:colId xmlns:a16="http://schemas.microsoft.com/office/drawing/2014/main" val="3439155422"/>
                    </a:ext>
                  </a:extLst>
                </a:gridCol>
              </a:tblGrid>
              <a:tr h="198224">
                <a:tc>
                  <a:txBody>
                    <a:bodyPr/>
                    <a:lstStyle/>
                    <a:p>
                      <a:pPr algn="l" fontAlgn="b"/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>
                          <a:effectLst/>
                        </a:rPr>
                        <a:t>anno 2021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>
                          <a:effectLst/>
                        </a:rPr>
                        <a:t>anno 2022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dirty="0">
                          <a:effectLst/>
                        </a:rPr>
                        <a:t>differenza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8591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>
                          <a:effectLst/>
                        </a:rPr>
                        <a:t>Finanziamento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kern="1200" dirty="0">
                          <a:effectLst/>
                        </a:rPr>
                        <a:t>   € 2.580.263,25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kern="1200" dirty="0">
                          <a:effectLst/>
                        </a:rPr>
                        <a:t>€ 3.512.191,44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1" u="none" strike="noStrike" kern="1200" dirty="0">
                          <a:solidFill>
                            <a:srgbClr val="00B050"/>
                          </a:solidFill>
                          <a:effectLst/>
                        </a:rPr>
                        <a:t>+ € 931.928,19</a:t>
                      </a:r>
                      <a:endParaRPr lang="it-IT" sz="20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19346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u="none" strike="noStrike" dirty="0">
                          <a:effectLst/>
                        </a:rPr>
                        <a:t>Fondi personale «Piramide della ricerca»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kern="1200" dirty="0">
                          <a:effectLst/>
                        </a:rPr>
                        <a:t>€ 1.233.016,60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u="none" strike="noStrike" kern="1200" dirty="0">
                          <a:effectLst/>
                        </a:rPr>
                        <a:t>€ 2.272.216,10</a:t>
                      </a:r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1" u="none" strike="noStrike" kern="1200" dirty="0">
                          <a:solidFill>
                            <a:srgbClr val="00B050"/>
                          </a:solidFill>
                          <a:effectLst/>
                        </a:rPr>
                        <a:t> + € 1.039.199,50</a:t>
                      </a:r>
                      <a:endParaRPr lang="it-IT" sz="20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97482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561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1161" y="1285861"/>
            <a:ext cx="8889683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893ADCC-F1D4-4DC2-8222-0B295C18C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Progetti di Ricerca Finalizzata </a:t>
            </a:r>
            <a:r>
              <a:rPr lang="it-IT" dirty="0" err="1"/>
              <a:t>MdS</a:t>
            </a:r>
            <a:r>
              <a:rPr lang="it-IT" dirty="0"/>
              <a:t> 2021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/>
          </p:cNvSpPr>
          <p:nvPr/>
        </p:nvSpPr>
        <p:spPr>
          <a:xfrm>
            <a:off x="1666844" y="214290"/>
            <a:ext cx="8858312" cy="92869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endParaRPr lang="it-IT" sz="3200" b="1" dirty="0">
              <a:solidFill>
                <a:srgbClr val="C00000"/>
              </a:solidFill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1421" y="1484784"/>
            <a:ext cx="8833735" cy="4162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D4D7F2AC-3062-486B-BD38-BF479FA0D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Progetti di Ricerca PNRR del Ministero della Salute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/>
          </p:cNvSpPr>
          <p:nvPr/>
        </p:nvSpPr>
        <p:spPr>
          <a:xfrm>
            <a:off x="1666844" y="214290"/>
            <a:ext cx="8786874" cy="92869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endParaRPr lang="it-IT" sz="3200" b="1" dirty="0">
              <a:solidFill>
                <a:srgbClr val="C00000"/>
              </a:solidFill>
            </a:endParaRP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2092" y="2285993"/>
            <a:ext cx="8927815" cy="228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34E65825-4122-4429-B977-0168AF75C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Progetti di Ricerca PNC del Ministero della Salute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/>
          </p:cNvSpPr>
          <p:nvPr/>
        </p:nvSpPr>
        <p:spPr>
          <a:xfrm>
            <a:off x="1952596" y="214290"/>
            <a:ext cx="8215370" cy="92869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endParaRPr lang="it-IT" sz="3200" b="1" dirty="0">
              <a:solidFill>
                <a:srgbClr val="C00000"/>
              </a:solidFill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2" y="1857376"/>
            <a:ext cx="9143999" cy="3032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D534054-A4B7-444B-8AE6-B837418DF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Progetti di Ricerca PNRR e PNC del MUR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15246E-8E25-E4D9-8B5E-117E0ABD9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Progetti EU finanziati nel 2021</a:t>
            </a: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A03529B3-F3AA-B9CD-F065-5B47F153BB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68167"/>
              </p:ext>
            </p:extLst>
          </p:nvPr>
        </p:nvGraphicFramePr>
        <p:xfrm>
          <a:off x="361660" y="1612205"/>
          <a:ext cx="11468679" cy="363359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362025">
                  <a:extLst>
                    <a:ext uri="{9D8B030D-6E8A-4147-A177-3AD203B41FA5}">
                      <a16:colId xmlns:a16="http://schemas.microsoft.com/office/drawing/2014/main" val="1456828511"/>
                    </a:ext>
                  </a:extLst>
                </a:gridCol>
                <a:gridCol w="1873838">
                  <a:extLst>
                    <a:ext uri="{9D8B030D-6E8A-4147-A177-3AD203B41FA5}">
                      <a16:colId xmlns:a16="http://schemas.microsoft.com/office/drawing/2014/main" val="1348430563"/>
                    </a:ext>
                  </a:extLst>
                </a:gridCol>
                <a:gridCol w="3597275">
                  <a:extLst>
                    <a:ext uri="{9D8B030D-6E8A-4147-A177-3AD203B41FA5}">
                      <a16:colId xmlns:a16="http://schemas.microsoft.com/office/drawing/2014/main" val="3855571509"/>
                    </a:ext>
                  </a:extLst>
                </a:gridCol>
                <a:gridCol w="1721472">
                  <a:extLst>
                    <a:ext uri="{9D8B030D-6E8A-4147-A177-3AD203B41FA5}">
                      <a16:colId xmlns:a16="http://schemas.microsoft.com/office/drawing/2014/main" val="3677794503"/>
                    </a:ext>
                  </a:extLst>
                </a:gridCol>
                <a:gridCol w="1914069">
                  <a:extLst>
                    <a:ext uri="{9D8B030D-6E8A-4147-A177-3AD203B41FA5}">
                      <a16:colId xmlns:a16="http://schemas.microsoft.com/office/drawing/2014/main" val="1328618742"/>
                    </a:ext>
                  </a:extLst>
                </a:gridCol>
              </a:tblGrid>
              <a:tr h="412870">
                <a:tc>
                  <a:txBody>
                    <a:bodyPr/>
                    <a:lstStyle/>
                    <a:p>
                      <a:r>
                        <a:rPr lang="it-IT" sz="1700" dirty="0"/>
                        <a:t>Titolo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 err="1"/>
                        <a:t>Role</a:t>
                      </a:r>
                      <a:endParaRPr lang="it-I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UO IRCCS AOUBO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Budget personale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603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700" dirty="0"/>
                        <a:t>SPIOMETH4HEALTH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Partner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Radiologia Golfieri – Radiologia Lovato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78.075,00€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700" dirty="0"/>
                        <a:t>78.075,00€</a:t>
                      </a:r>
                    </a:p>
                    <a:p>
                      <a:endParaRPr lang="it-IT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27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700" dirty="0"/>
                        <a:t>RETENTION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Partner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SSD Insufficienza cardiaca e trapianti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137.933,75</a:t>
                      </a:r>
                      <a:r>
                        <a:rPr lang="it-IT" sz="1700" dirty="0"/>
                        <a:t>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103.947,00€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561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700" dirty="0"/>
                        <a:t>GENOMED4ALL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Partner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Ematologia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29.369,15€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29.369,15€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55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700" dirty="0"/>
                        <a:t>REVERSE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Parte Terza </a:t>
                      </a:r>
                      <a:r>
                        <a:rPr lang="it-IT" sz="1700" dirty="0" err="1"/>
                        <a:t>providing</a:t>
                      </a:r>
                      <a:r>
                        <a:rPr lang="it-IT" sz="1700" dirty="0"/>
                        <a:t> in </a:t>
                      </a:r>
                      <a:r>
                        <a:rPr lang="it-IT" sz="1700" dirty="0" err="1"/>
                        <a:t>kind</a:t>
                      </a:r>
                      <a:r>
                        <a:rPr lang="it-IT" sz="1700" dirty="0"/>
                        <a:t> </a:t>
                      </a:r>
                      <a:r>
                        <a:rPr lang="it-IT" sz="1700" dirty="0" err="1"/>
                        <a:t>contribution</a:t>
                      </a:r>
                      <a:r>
                        <a:rPr lang="it-IT" sz="1700" dirty="0"/>
                        <a:t> under payment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Malattie infettive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700" dirty="0"/>
                        <a:t>300.000,00€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300.000,00€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182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700" b="1" dirty="0"/>
                        <a:t>Tot finanziato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b="1" dirty="0"/>
                        <a:t>545.377,90€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b="1" dirty="0"/>
                        <a:t>511.391,15€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467321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endParaRPr lang="it-IT" sz="17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428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2083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15246E-8E25-E4D9-8B5E-117E0ABD9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Progetti EU finanziati nel 2022</a:t>
            </a: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id="{A03529B3-F3AA-B9CD-F065-5B47F153BBF1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84513" y="1478781"/>
          <a:ext cx="10581249" cy="387743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559704">
                  <a:extLst>
                    <a:ext uri="{9D8B030D-6E8A-4147-A177-3AD203B41FA5}">
                      <a16:colId xmlns:a16="http://schemas.microsoft.com/office/drawing/2014/main" val="1456828511"/>
                    </a:ext>
                  </a:extLst>
                </a:gridCol>
                <a:gridCol w="1916964">
                  <a:extLst>
                    <a:ext uri="{9D8B030D-6E8A-4147-A177-3AD203B41FA5}">
                      <a16:colId xmlns:a16="http://schemas.microsoft.com/office/drawing/2014/main" val="1348430563"/>
                    </a:ext>
                  </a:extLst>
                </a:gridCol>
                <a:gridCol w="3446343">
                  <a:extLst>
                    <a:ext uri="{9D8B030D-6E8A-4147-A177-3AD203B41FA5}">
                      <a16:colId xmlns:a16="http://schemas.microsoft.com/office/drawing/2014/main" val="3855571509"/>
                    </a:ext>
                  </a:extLst>
                </a:gridCol>
                <a:gridCol w="1560889">
                  <a:extLst>
                    <a:ext uri="{9D8B030D-6E8A-4147-A177-3AD203B41FA5}">
                      <a16:colId xmlns:a16="http://schemas.microsoft.com/office/drawing/2014/main" val="3677794503"/>
                    </a:ext>
                  </a:extLst>
                </a:gridCol>
                <a:gridCol w="2097349">
                  <a:extLst>
                    <a:ext uri="{9D8B030D-6E8A-4147-A177-3AD203B41FA5}">
                      <a16:colId xmlns:a16="http://schemas.microsoft.com/office/drawing/2014/main" val="1328618742"/>
                    </a:ext>
                  </a:extLst>
                </a:gridCol>
              </a:tblGrid>
              <a:tr h="412870">
                <a:tc>
                  <a:txBody>
                    <a:bodyPr/>
                    <a:lstStyle/>
                    <a:p>
                      <a:r>
                        <a:rPr lang="it-IT" sz="1700" dirty="0"/>
                        <a:t>Titolo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 err="1"/>
                        <a:t>Role</a:t>
                      </a:r>
                      <a:endParaRPr lang="it-I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UO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Budget personale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603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700" dirty="0"/>
                        <a:t>TRIGGER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Partner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Cardiologia - Pneumologia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437.143,00€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283.456,00€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27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700" dirty="0"/>
                        <a:t>HORUS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Partner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SSD Insufficienza cardiaca e trapianti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48.000,00€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27.300,00€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561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700" dirty="0"/>
                        <a:t>AEQUITAS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Partner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Dermatologia – Pediatria d’urgenza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162.300,00€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117.340,00€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55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700" dirty="0" err="1"/>
                        <a:t>Plan’EAT</a:t>
                      </a:r>
                      <a:endParaRPr lang="it-I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 err="1"/>
                        <a:t>Affiliated</a:t>
                      </a:r>
                      <a:r>
                        <a:rPr lang="it-IT" sz="1700" dirty="0"/>
                        <a:t> </a:t>
                      </a:r>
                      <a:r>
                        <a:rPr lang="it-IT" sz="1700" dirty="0" err="1"/>
                        <a:t>Entity</a:t>
                      </a:r>
                      <a:endParaRPr lang="it-I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Endocrinologia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700" dirty="0"/>
                        <a:t>16.037,50€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12.830,00€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182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700" dirty="0"/>
                        <a:t>PRIME-CKD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700" dirty="0" err="1"/>
                        <a:t>Affiliated</a:t>
                      </a:r>
                      <a:r>
                        <a:rPr lang="it-IT" sz="1700" dirty="0"/>
                        <a:t> </a:t>
                      </a:r>
                      <a:r>
                        <a:rPr lang="it-IT" sz="1700" dirty="0" err="1"/>
                        <a:t>Entity</a:t>
                      </a:r>
                      <a:endParaRPr lang="it-I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Nefrologia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350.809,00€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265.047,32€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943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700" dirty="0"/>
                        <a:t>HealthyW8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Partner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700" dirty="0"/>
                        <a:t>CRT, Medicina Interna e Insufficienza d’organo, Nefrologia, Nutrizione clinica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700" dirty="0"/>
                        <a:t>201.115,00€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136.692,00€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352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700" b="1" dirty="0"/>
                        <a:t>Tot finanziato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b="1" dirty="0"/>
                        <a:t>1.215.404,50€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b="1" dirty="0"/>
                        <a:t>842.665,32€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467321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endParaRPr lang="it-IT" sz="17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428123"/>
                  </a:ext>
                </a:extLst>
              </a:tr>
            </a:tbl>
          </a:graphicData>
        </a:graphic>
      </p:graphicFrame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D08D07BF-76D0-D189-1AAB-D1ED3E7DD88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84513" y="5686157"/>
          <a:ext cx="10581249" cy="78371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559704">
                  <a:extLst>
                    <a:ext uri="{9D8B030D-6E8A-4147-A177-3AD203B41FA5}">
                      <a16:colId xmlns:a16="http://schemas.microsoft.com/office/drawing/2014/main" val="764694655"/>
                    </a:ext>
                  </a:extLst>
                </a:gridCol>
                <a:gridCol w="1916964">
                  <a:extLst>
                    <a:ext uri="{9D8B030D-6E8A-4147-A177-3AD203B41FA5}">
                      <a16:colId xmlns:a16="http://schemas.microsoft.com/office/drawing/2014/main" val="498654565"/>
                    </a:ext>
                  </a:extLst>
                </a:gridCol>
                <a:gridCol w="3446343">
                  <a:extLst>
                    <a:ext uri="{9D8B030D-6E8A-4147-A177-3AD203B41FA5}">
                      <a16:colId xmlns:a16="http://schemas.microsoft.com/office/drawing/2014/main" val="281280770"/>
                    </a:ext>
                  </a:extLst>
                </a:gridCol>
                <a:gridCol w="1560889">
                  <a:extLst>
                    <a:ext uri="{9D8B030D-6E8A-4147-A177-3AD203B41FA5}">
                      <a16:colId xmlns:a16="http://schemas.microsoft.com/office/drawing/2014/main" val="4183476860"/>
                    </a:ext>
                  </a:extLst>
                </a:gridCol>
                <a:gridCol w="2097349">
                  <a:extLst>
                    <a:ext uri="{9D8B030D-6E8A-4147-A177-3AD203B41FA5}">
                      <a16:colId xmlns:a16="http://schemas.microsoft.com/office/drawing/2014/main" val="2397829631"/>
                    </a:ext>
                  </a:extLst>
                </a:gridCol>
              </a:tblGrid>
              <a:tr h="412870">
                <a:tc>
                  <a:txBody>
                    <a:bodyPr/>
                    <a:lstStyle/>
                    <a:p>
                      <a:r>
                        <a:rPr lang="it-IT" sz="1700" dirty="0"/>
                        <a:t>Titolo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 err="1"/>
                        <a:t>Role</a:t>
                      </a:r>
                      <a:endParaRPr lang="it-IT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UO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Budget personale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394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700" dirty="0"/>
                        <a:t>EHDEN-IMI-2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Data provider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Ricerca e Innovazione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70.000,00€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700" dirty="0"/>
                        <a:t>30.500,00€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843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9005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342</Words>
  <Application>Microsoft Office PowerPoint</Application>
  <PresentationFormat>Widescreen</PresentationFormat>
  <Paragraphs>114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Tema di Office</vt:lpstr>
      <vt:lpstr>Presentazione standard di PowerPoint</vt:lpstr>
      <vt:lpstr>Fondi nazionali e europei per ricerca 2021-2022</vt:lpstr>
      <vt:lpstr>Ricerca corrente MdS</vt:lpstr>
      <vt:lpstr>Progetti di Ricerca Finalizzata MdS 2021</vt:lpstr>
      <vt:lpstr>Progetti di Ricerca PNRR del Ministero della Salute </vt:lpstr>
      <vt:lpstr>Progetti di Ricerca PNC del Ministero della Salute </vt:lpstr>
      <vt:lpstr>Progetti di Ricerca PNRR e PNC del MUR </vt:lpstr>
      <vt:lpstr>Progetti EU finanziati nel 2021</vt:lpstr>
      <vt:lpstr>Progetti EU finanziati nel 2022</vt:lpstr>
      <vt:lpstr>Personale «Piramide della ricerca»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silvia.lemma</dc:creator>
  <cp:lastModifiedBy>Luigia Scudeller</cp:lastModifiedBy>
  <cp:revision>114</cp:revision>
  <dcterms:created xsi:type="dcterms:W3CDTF">2022-11-08T12:27:04Z</dcterms:created>
  <dcterms:modified xsi:type="dcterms:W3CDTF">2022-12-13T17:11:33Z</dcterms:modified>
</cp:coreProperties>
</file>