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handoutMasterIdLst>
    <p:handoutMasterId r:id="rId13"/>
  </p:handoutMasterIdLst>
  <p:sldIdLst>
    <p:sldId id="271" r:id="rId2"/>
    <p:sldId id="264" r:id="rId3"/>
    <p:sldId id="257" r:id="rId4"/>
    <p:sldId id="269" r:id="rId5"/>
    <p:sldId id="272" r:id="rId6"/>
    <p:sldId id="265" r:id="rId7"/>
    <p:sldId id="273" r:id="rId8"/>
    <p:sldId id="266" r:id="rId9"/>
    <p:sldId id="263" r:id="rId10"/>
    <p:sldId id="270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730" y="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04648D-3D2C-4C10-BE82-A9C13E9C025E}" type="datetimeFigureOut">
              <a:rPr lang="it-IT" smtClean="0"/>
              <a:t>05/01/2022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17DAB-83C0-4CD4-BAFC-E923635E3D74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FC25833F-EF67-4702-A76E-15AA89E57BF5}" type="datetimeFigureOut">
              <a:rPr lang="it-IT" smtClean="0"/>
              <a:pPr/>
              <a:t>05/01/2022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9419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833F-EF67-4702-A76E-15AA89E57BF5}" type="datetimeFigureOut">
              <a:rPr lang="it-IT" smtClean="0"/>
              <a:pPr/>
              <a:t>05/01/2022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311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833F-EF67-4702-A76E-15AA89E57BF5}" type="datetimeFigureOut">
              <a:rPr lang="it-IT" smtClean="0"/>
              <a:pPr/>
              <a:t>05/01/2022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2603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833F-EF67-4702-A76E-15AA89E57BF5}" type="datetimeFigureOut">
              <a:rPr lang="it-IT" smtClean="0"/>
              <a:pPr/>
              <a:t>05/01/2022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7901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833F-EF67-4702-A76E-15AA89E57BF5}" type="datetimeFigureOut">
              <a:rPr lang="it-IT" smtClean="0"/>
              <a:pPr/>
              <a:t>05/01/2022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05359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833F-EF67-4702-A76E-15AA89E57BF5}" type="datetimeFigureOut">
              <a:rPr lang="it-IT" smtClean="0"/>
              <a:pPr/>
              <a:t>05/01/2022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16159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833F-EF67-4702-A76E-15AA89E57BF5}" type="datetimeFigureOut">
              <a:rPr lang="it-IT" smtClean="0"/>
              <a:pPr/>
              <a:t>05/01/2022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7345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833F-EF67-4702-A76E-15AA89E57BF5}" type="datetimeFigureOut">
              <a:rPr lang="it-IT" smtClean="0"/>
              <a:pPr/>
              <a:t>05/01/2022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19586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833F-EF67-4702-A76E-15AA89E57BF5}" type="datetimeFigureOut">
              <a:rPr lang="it-IT" smtClean="0"/>
              <a:pPr/>
              <a:t>05/01/2022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224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833F-EF67-4702-A76E-15AA89E57BF5}" type="datetimeFigureOut">
              <a:rPr lang="it-IT" smtClean="0"/>
              <a:pPr/>
              <a:t>05/01/2022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776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833F-EF67-4702-A76E-15AA89E57BF5}" type="datetimeFigureOut">
              <a:rPr lang="it-IT" smtClean="0"/>
              <a:pPr/>
              <a:t>05/01/2022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2248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833F-EF67-4702-A76E-15AA89E57BF5}" type="datetimeFigureOut">
              <a:rPr lang="it-IT" smtClean="0"/>
              <a:pPr/>
              <a:t>05/01/2022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201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833F-EF67-4702-A76E-15AA89E57BF5}" type="datetimeFigureOut">
              <a:rPr lang="it-IT" smtClean="0"/>
              <a:pPr/>
              <a:t>05/01/2022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3332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833F-EF67-4702-A76E-15AA89E57BF5}" type="datetimeFigureOut">
              <a:rPr lang="it-IT" smtClean="0"/>
              <a:pPr/>
              <a:t>05/01/2022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0249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833F-EF67-4702-A76E-15AA89E57BF5}" type="datetimeFigureOut">
              <a:rPr lang="it-IT" smtClean="0"/>
              <a:pPr/>
              <a:t>05/01/2022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081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833F-EF67-4702-A76E-15AA89E57BF5}" type="datetimeFigureOut">
              <a:rPr lang="it-IT" smtClean="0"/>
              <a:pPr/>
              <a:t>05/01/2022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6172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5833F-EF67-4702-A76E-15AA89E57BF5}" type="datetimeFigureOut">
              <a:rPr lang="it-IT" smtClean="0"/>
              <a:pPr/>
              <a:t>05/01/2022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6952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C25833F-EF67-4702-A76E-15AA89E57BF5}" type="datetimeFigureOut">
              <a:rPr lang="it-IT" smtClean="0"/>
              <a:pPr/>
              <a:t>05/01/2022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319120E-3F1C-4A92-8042-1A18096566B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8698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  <p:sldLayoutId id="214748379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7E3F2784-92E5-48AF-8AA7-DA101BE3C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BDC48685-54C0-406B-BCC6-CD5287724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2616" y="1411015"/>
            <a:ext cx="7808159" cy="4103960"/>
          </a:xfrm>
          <a:prstGeom prst="rect">
            <a:avLst/>
          </a:prstGeom>
          <a:blipFill dpi="0" rotWithShape="1"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tile tx="0" ty="0" sx="90000" sy="100000" flip="none" algn="ctr"/>
          </a:blipFill>
          <a:ln>
            <a:noFill/>
          </a:ln>
          <a:effectLst>
            <a:outerShdw blurRad="114300" dist="139700" dir="3000000" sx="98000" sy="98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/>
          </a:scene3d>
          <a:sp3d contourW="6350">
            <a:bevelT w="12700" h="0" prst="coolSlant"/>
            <a:contourClr>
              <a:schemeClr val="bg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F4FD4AF-4D0F-448C-AAA9-FF517A6816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8861" y="1871131"/>
            <a:ext cx="6815669" cy="2349721"/>
          </a:xfrm>
        </p:spPr>
        <p:txBody>
          <a:bodyPr anchor="ctr">
            <a:normAutofit/>
          </a:bodyPr>
          <a:lstStyle/>
          <a:p>
            <a:r>
              <a:rPr lang="it-IT" sz="4400">
                <a:solidFill>
                  <a:srgbClr val="212121"/>
                </a:solidFill>
              </a:rPr>
              <a:t>Corso valutatori OTAP 2022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601B003-7549-4942-BF3D-CFC3C607AA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8861" y="4280121"/>
            <a:ext cx="6815669" cy="698277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it-IT" sz="2000" dirty="0">
                <a:solidFill>
                  <a:srgbClr val="212121"/>
                </a:solidFill>
              </a:rPr>
              <a:t>Patrizia Maurizi </a:t>
            </a:r>
          </a:p>
          <a:p>
            <a:pPr>
              <a:lnSpc>
                <a:spcPct val="90000"/>
              </a:lnSpc>
            </a:pPr>
            <a:r>
              <a:rPr lang="it-IT" sz="2000" dirty="0">
                <a:solidFill>
                  <a:srgbClr val="212121"/>
                </a:solidFill>
              </a:rPr>
              <a:t>Responsabile OTAP Provincia Bologna</a:t>
            </a:r>
          </a:p>
          <a:p>
            <a:pPr>
              <a:lnSpc>
                <a:spcPct val="90000"/>
              </a:lnSpc>
            </a:pPr>
            <a:r>
              <a:rPr lang="it-IT" sz="2000" dirty="0">
                <a:solidFill>
                  <a:srgbClr val="212121"/>
                </a:solidFill>
              </a:rPr>
              <a:t>20 dicembre 2021</a:t>
            </a:r>
          </a:p>
        </p:txBody>
      </p:sp>
      <p:cxnSp>
        <p:nvCxnSpPr>
          <p:cNvPr id="18" name="Straight Connector 11">
            <a:extLst>
              <a:ext uri="{FF2B5EF4-FFF2-40B4-BE49-F238E27FC236}">
                <a16:creationId xmlns:a16="http://schemas.microsoft.com/office/drawing/2014/main" id="{DE9E818D-F990-490E-9599-A842EBC9B0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20895" y="4280121"/>
            <a:ext cx="137160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4196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6F140E92-6544-41DF-AD81-F3D6F2E796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048077"/>
              </p:ext>
            </p:extLst>
          </p:nvPr>
        </p:nvGraphicFramePr>
        <p:xfrm>
          <a:off x="812800" y="1043080"/>
          <a:ext cx="10642599" cy="4931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9784">
                  <a:extLst>
                    <a:ext uri="{9D8B030D-6E8A-4147-A177-3AD203B41FA5}">
                      <a16:colId xmlns:a16="http://schemas.microsoft.com/office/drawing/2014/main" val="1281671532"/>
                    </a:ext>
                  </a:extLst>
                </a:gridCol>
                <a:gridCol w="1059386">
                  <a:extLst>
                    <a:ext uri="{9D8B030D-6E8A-4147-A177-3AD203B41FA5}">
                      <a16:colId xmlns:a16="http://schemas.microsoft.com/office/drawing/2014/main" val="3912675415"/>
                    </a:ext>
                  </a:extLst>
                </a:gridCol>
                <a:gridCol w="1161606">
                  <a:extLst>
                    <a:ext uri="{9D8B030D-6E8A-4147-A177-3AD203B41FA5}">
                      <a16:colId xmlns:a16="http://schemas.microsoft.com/office/drawing/2014/main" val="1869459081"/>
                    </a:ext>
                  </a:extLst>
                </a:gridCol>
                <a:gridCol w="1161606">
                  <a:extLst>
                    <a:ext uri="{9D8B030D-6E8A-4147-A177-3AD203B41FA5}">
                      <a16:colId xmlns:a16="http://schemas.microsoft.com/office/drawing/2014/main" val="2186764428"/>
                    </a:ext>
                  </a:extLst>
                </a:gridCol>
                <a:gridCol w="1069071">
                  <a:extLst>
                    <a:ext uri="{9D8B030D-6E8A-4147-A177-3AD203B41FA5}">
                      <a16:colId xmlns:a16="http://schemas.microsoft.com/office/drawing/2014/main" val="3541425289"/>
                    </a:ext>
                  </a:extLst>
                </a:gridCol>
                <a:gridCol w="1263657">
                  <a:extLst>
                    <a:ext uri="{9D8B030D-6E8A-4147-A177-3AD203B41FA5}">
                      <a16:colId xmlns:a16="http://schemas.microsoft.com/office/drawing/2014/main" val="1350782647"/>
                    </a:ext>
                  </a:extLst>
                </a:gridCol>
                <a:gridCol w="1450499">
                  <a:extLst>
                    <a:ext uri="{9D8B030D-6E8A-4147-A177-3AD203B41FA5}">
                      <a16:colId xmlns:a16="http://schemas.microsoft.com/office/drawing/2014/main" val="54133109"/>
                    </a:ext>
                  </a:extLst>
                </a:gridCol>
                <a:gridCol w="963087">
                  <a:extLst>
                    <a:ext uri="{9D8B030D-6E8A-4147-A177-3AD203B41FA5}">
                      <a16:colId xmlns:a16="http://schemas.microsoft.com/office/drawing/2014/main" val="1176995068"/>
                    </a:ext>
                  </a:extLst>
                </a:gridCol>
                <a:gridCol w="933903">
                  <a:extLst>
                    <a:ext uri="{9D8B030D-6E8A-4147-A177-3AD203B41FA5}">
                      <a16:colId xmlns:a16="http://schemas.microsoft.com/office/drawing/2014/main" val="3143265586"/>
                    </a:ext>
                  </a:extLst>
                </a:gridCol>
              </a:tblGrid>
              <a:tr h="906455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 Verifiche OTAP 2019, suddivise per tipologia e Distretto</a:t>
                      </a: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19238362"/>
                  </a:ext>
                </a:extLst>
              </a:tr>
              <a:tr h="779068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Tipologia di struttura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Bologna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 Lazzaro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Reno LS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 Est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 Ovest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Appennino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Imola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94221936"/>
                  </a:ext>
                </a:extLst>
              </a:tr>
              <a:tr h="540913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CRA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89230917"/>
                  </a:ext>
                </a:extLst>
              </a:tr>
              <a:tr h="540913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13653258"/>
                  </a:ext>
                </a:extLst>
              </a:tr>
              <a:tr h="540913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CSRR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97325428"/>
                  </a:ext>
                </a:extLst>
              </a:tr>
              <a:tr h="540913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CSRD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52389256"/>
                  </a:ext>
                </a:extLst>
              </a:tr>
              <a:tr h="540913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AD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71149150"/>
                  </a:ext>
                </a:extLst>
              </a:tr>
              <a:tr h="540913">
                <a:tc>
                  <a:txBody>
                    <a:bodyPr/>
                    <a:lstStyle/>
                    <a:p>
                      <a:pPr algn="l" fontAlgn="b"/>
                      <a:r>
                        <a:rPr lang="it-IT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Totale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34868297"/>
                  </a:ext>
                </a:extLst>
              </a:tr>
            </a:tbl>
          </a:graphicData>
        </a:graphic>
      </p:graphicFrame>
      <p:sp>
        <p:nvSpPr>
          <p:cNvPr id="3" name="Titolo 1">
            <a:extLst>
              <a:ext uri="{FF2B5EF4-FFF2-40B4-BE49-F238E27FC236}">
                <a16:creationId xmlns:a16="http://schemas.microsoft.com/office/drawing/2014/main" id="{05CA82D6-692B-4FFC-8035-69C7FDE350EC}"/>
              </a:ext>
            </a:extLst>
          </p:cNvPr>
          <p:cNvSpPr txBox="1">
            <a:spLocks/>
          </p:cNvSpPr>
          <p:nvPr/>
        </p:nvSpPr>
        <p:spPr>
          <a:xfrm>
            <a:off x="939800" y="413063"/>
            <a:ext cx="10515600" cy="81629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3800" dirty="0"/>
              <a:t>Verifiche OTAP 2019</a:t>
            </a:r>
          </a:p>
        </p:txBody>
      </p:sp>
    </p:spTree>
    <p:extLst>
      <p:ext uri="{BB962C8B-B14F-4D97-AF65-F5344CB8AC3E}">
        <p14:creationId xmlns:p14="http://schemas.microsoft.com/office/powerpoint/2010/main" val="3711776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D81A42-235F-4678-99F1-C5C02D290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Tempi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C7C47C-B5E5-4B89-9936-C59A8D1C6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>Entro il </a:t>
            </a:r>
            <a:r>
              <a:rPr lang="it-IT" sz="2800" b="1" i="0" u="none" strike="noStrike" baseline="0">
                <a:solidFill>
                  <a:srgbClr val="000000"/>
                </a:solidFill>
                <a:cs typeface="Calibri" panose="020F0502020204030204" pitchFamily="34" charset="0"/>
              </a:rPr>
              <a:t>23 dicembre 2021 </a:t>
            </a:r>
            <a:r>
              <a:rPr lang="it-IT" sz="2800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>le candidature</a:t>
            </a:r>
          </a:p>
          <a:p>
            <a:r>
              <a:rPr lang="it-IT" sz="2800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>entro il </a:t>
            </a:r>
            <a:r>
              <a:rPr lang="it-IT" sz="2800" b="1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>15 Gennaio 2022 </a:t>
            </a:r>
            <a:r>
              <a:rPr lang="it-IT" sz="2800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>invio in RER dei nominativi dei professionisti che intendono candidare per la prima e seconda edizione del percorso formativo</a:t>
            </a:r>
            <a:r>
              <a:rPr lang="it-IT" sz="2800" i="0" u="none" strike="noStrike" baseline="0" dirty="0">
                <a:solidFill>
                  <a:srgbClr val="000000"/>
                </a:solidFill>
              </a:rPr>
              <a:t>, 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090824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D81A42-235F-4678-99F1-C5C02D290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850053"/>
            <a:ext cx="9601196" cy="1120988"/>
          </a:xfrm>
        </p:spPr>
        <p:txBody>
          <a:bodyPr/>
          <a:lstStyle/>
          <a:p>
            <a:r>
              <a:rPr lang="it-IT" dirty="0"/>
              <a:t>Corso Valutatori OTAP 2022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C7C47C-B5E5-4B89-9936-C59A8D1C6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3802" y="2468879"/>
            <a:ext cx="9601196" cy="3318936"/>
          </a:xfrm>
        </p:spPr>
        <p:txBody>
          <a:bodyPr>
            <a:noAutofit/>
          </a:bodyPr>
          <a:lstStyle/>
          <a:p>
            <a:pPr algn="just"/>
            <a:r>
              <a:rPr lang="it-IT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complessivamente 8 giornate in presenza e alcune ore di FAD per l’approfondimento di temi più teorici con la disponibilità di un tutor. </a:t>
            </a:r>
          </a:p>
          <a:p>
            <a:pPr algn="just"/>
            <a:r>
              <a:rPr lang="it-IT" sz="22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L’utilizzo di modalità formativa blended prevede anche parti svolte a distanza, come FAD asincrona, webinar sincroni, lasciando in tal modo uno spazio organizzativo a cui il discente può accedere in autonomia </a:t>
            </a:r>
            <a:endParaRPr lang="it-IT" sz="2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it-IT" sz="2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Inoltre, è in corso di valutazione la fattibilità per poter completare il percorso formativo con l’affiancamento dei corsisti ai team OTAP durante le verifiche in loco</a:t>
            </a:r>
          </a:p>
          <a:p>
            <a:pPr algn="just"/>
            <a:r>
              <a:rPr lang="it-IT" sz="22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 prevede di avviare la prima edizione del percorso entro il primo semestre del 2022 e nei mesi seguenti la seconda edizione. </a:t>
            </a:r>
            <a:endParaRPr lang="it-IT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947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D81A42-235F-4678-99F1-C5C02D290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Caratteristiche valutatori (</a:t>
            </a:r>
            <a:r>
              <a:rPr lang="it-IT" dirty="0" err="1"/>
              <a:t>Dgr</a:t>
            </a:r>
            <a:r>
              <a:rPr lang="it-IT" dirty="0"/>
              <a:t> </a:t>
            </a:r>
            <a:r>
              <a:rPr lang="it-IT" sz="4400" b="0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>2019/09 come modificata dalla DGR 1018/2014)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C7C47C-B5E5-4B89-9936-C59A8D1C6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Prevalenza degli operatori pubblici rispetto a quelli privati:</a:t>
            </a:r>
          </a:p>
          <a:p>
            <a:r>
              <a:rPr lang="it-IT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competenze in ambito sociale</a:t>
            </a:r>
          </a:p>
          <a:p>
            <a:r>
              <a:rPr lang="it-IT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competenze in ambito sanitario</a:t>
            </a:r>
          </a:p>
          <a:p>
            <a:r>
              <a:rPr lang="it-IT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competenze in ambito tecnico - strutturale, </a:t>
            </a:r>
          </a:p>
          <a:p>
            <a:r>
              <a:rPr lang="it-IT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competenze in ambito assistenziale, infermieristico o educativo, in relazione alla tipologia del servizio/ struttura</a:t>
            </a:r>
          </a:p>
          <a:p>
            <a:r>
              <a:rPr lang="it-IT" dirty="0">
                <a:solidFill>
                  <a:srgbClr val="000000"/>
                </a:solidFill>
                <a:effectLst/>
                <a:cs typeface="Calibri" panose="020F0502020204030204" pitchFamily="34" charset="0"/>
              </a:rPr>
              <a:t>competenze gestionali nel settore sociosanitario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13638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D81A42-235F-4678-99F1-C5C02D290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4000" dirty="0"/>
              <a:t>Caratteristiche valutatori</a:t>
            </a:r>
            <a:endParaRPr lang="it-IT" sz="4000" dirty="0">
              <a:cs typeface="Calibri" panose="020F050202020403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C7C47C-B5E5-4B89-9936-C59A8D1C6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480" y="2638424"/>
            <a:ext cx="10515600" cy="4758055"/>
          </a:xfrm>
        </p:spPr>
        <p:txBody>
          <a:bodyPr>
            <a:noAutofit/>
          </a:bodyPr>
          <a:lstStyle/>
          <a:p>
            <a:r>
              <a:rPr lang="it-IT" sz="2400" dirty="0">
                <a:effectLst/>
              </a:rPr>
              <a:t>Esperto nella gestione di servizi sociali e sociosanitari (es. Assistente sociale o altra figura professionale - compresa figura con competenze tecnico -gestionali-</a:t>
            </a:r>
            <a:br>
              <a:rPr lang="it-IT" sz="2400" dirty="0"/>
            </a:br>
            <a:r>
              <a:rPr lang="it-IT" sz="2400" dirty="0">
                <a:effectLst/>
              </a:rPr>
              <a:t>responsabile o coordinatore di servizio o struttura sociale o sociosanitario, di unità organizzativa competente in materia sociale o sociosanitaria);</a:t>
            </a:r>
          </a:p>
          <a:p>
            <a:r>
              <a:rPr lang="it-IT" sz="2400" dirty="0">
                <a:effectLst/>
              </a:rPr>
              <a:t> Medico esperto nella gestione di servizi o strutture sociosanitari (es. medico incaricato dell’assistenza in strutture sociosanitarie, geriatra di UVG, Medico del</a:t>
            </a:r>
            <a:br>
              <a:rPr lang="it-IT" sz="2400" dirty="0"/>
            </a:br>
            <a:r>
              <a:rPr lang="it-IT" sz="2400" dirty="0">
                <a:effectLst/>
              </a:rPr>
              <a:t>Dipartimento Cure Primarie);</a:t>
            </a:r>
            <a:br>
              <a:rPr lang="it-IT" sz="2400" dirty="0"/>
            </a:br>
            <a:br>
              <a:rPr lang="it-IT" sz="2400" dirty="0"/>
            </a:b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11408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D81A42-235F-4678-99F1-C5C02D290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4000" dirty="0"/>
              <a:t>Caratteristiche valutatori</a:t>
            </a:r>
            <a:endParaRPr lang="it-IT" sz="4000" dirty="0">
              <a:cs typeface="Calibri" panose="020F050202020403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C7C47C-B5E5-4B89-9936-C59A8D1C6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1464"/>
            <a:ext cx="10515600" cy="4758055"/>
          </a:xfrm>
        </p:spPr>
        <p:txBody>
          <a:bodyPr>
            <a:noAutofit/>
          </a:bodyPr>
          <a:lstStyle/>
          <a:p>
            <a:endParaRPr lang="it-IT" sz="2400" dirty="0"/>
          </a:p>
          <a:p>
            <a:endParaRPr lang="it-IT" dirty="0"/>
          </a:p>
          <a:p>
            <a:r>
              <a:rPr lang="it-IT" sz="2400" dirty="0">
                <a:effectLst/>
              </a:rPr>
              <a:t>Infermiere;</a:t>
            </a:r>
          </a:p>
          <a:p>
            <a:r>
              <a:rPr lang="it-IT" sz="2400" dirty="0">
                <a:effectLst/>
              </a:rPr>
              <a:t>Operatore Sociosanitario oppure RAA (Responsabile Attività Assistenziali) in possesso di specifico attestato di specializzazione;</a:t>
            </a:r>
          </a:p>
          <a:p>
            <a:r>
              <a:rPr lang="it-IT" sz="2400" dirty="0">
                <a:effectLst/>
              </a:rPr>
              <a:t>Educatore</a:t>
            </a:r>
          </a:p>
          <a:p>
            <a:r>
              <a:rPr lang="it-IT" sz="2400" dirty="0">
                <a:effectLst/>
              </a:rPr>
              <a:t>Tecnico competente su gli elementi strutturali (Es. Tecnico del Dipartimento di sanità pubblica, Tecnico comunale del controllo edilizio, Progettista di strutture sociosanitarie)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497518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D81A42-235F-4678-99F1-C5C02D290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Caratteristiche valutatori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C7C47C-B5E5-4B89-9936-C59A8D1C6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2363892"/>
            <a:ext cx="9601196" cy="3318936"/>
          </a:xfrm>
        </p:spPr>
        <p:txBody>
          <a:bodyPr>
            <a:noAutofit/>
          </a:bodyPr>
          <a:lstStyle/>
          <a:p>
            <a:pPr algn="just"/>
            <a:r>
              <a:rPr lang="it-IT" b="0" i="0" u="none" strike="noStrike" baseline="0" dirty="0">
                <a:solidFill>
                  <a:srgbClr val="000000"/>
                </a:solidFill>
              </a:rPr>
              <a:t>Appartenere ad una delle professionalità previste nella composizione degli Organismi tecnici; </a:t>
            </a:r>
          </a:p>
          <a:p>
            <a:pPr algn="just"/>
            <a:r>
              <a:rPr lang="it-IT" b="0" i="0" u="none" strike="noStrike" baseline="0" dirty="0">
                <a:solidFill>
                  <a:srgbClr val="000000"/>
                </a:solidFill>
              </a:rPr>
              <a:t>Avere una esperienza di almeno tre anni nella gestione, organizzazione e realizzazione di strutture e servizi sociali e sanitari; </a:t>
            </a:r>
          </a:p>
          <a:p>
            <a:pPr algn="just"/>
            <a:r>
              <a:rPr lang="it-IT" b="0" i="0" u="none" strike="noStrike" baseline="0" dirty="0">
                <a:solidFill>
                  <a:srgbClr val="000000"/>
                </a:solidFill>
              </a:rPr>
              <a:t>Avere di norma un rapporto di lavoro dipendente o comunque stabile e continuativo con un soggetto pubblico o privato, con sede nella Regione Emilia – Romagna, con finalità statutarie nell’ambito della gestione dei servizi sociali e sanitari; </a:t>
            </a:r>
          </a:p>
          <a:p>
            <a:pPr algn="just"/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2103524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D81A42-235F-4678-99F1-C5C02D290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Caratteristiche valutatori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DC7C47C-B5E5-4B89-9936-C59A8D1C6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2363892"/>
            <a:ext cx="9601196" cy="3318936"/>
          </a:xfrm>
        </p:spPr>
        <p:txBody>
          <a:bodyPr>
            <a:noAutofit/>
          </a:bodyPr>
          <a:lstStyle/>
          <a:p>
            <a:pPr algn="just"/>
            <a:r>
              <a:rPr lang="it-IT" b="0" i="0" u="none" strike="noStrike" baseline="0" dirty="0">
                <a:solidFill>
                  <a:srgbClr val="000000"/>
                </a:solidFill>
              </a:rPr>
              <a:t>Avere ottenuto dal proprio datore di lavoro l’autorizzazione a svolgere nell’ambito della attività ordinarie di lavoro retribuite le funzioni connesse alla partecipazione alle attività dell’Organismo tecnico; </a:t>
            </a:r>
          </a:p>
          <a:p>
            <a:pPr algn="just"/>
            <a:r>
              <a:rPr lang="it-IT" b="0" i="0" u="none" strike="noStrike" baseline="0" dirty="0">
                <a:solidFill>
                  <a:srgbClr val="000000"/>
                </a:solidFill>
              </a:rPr>
              <a:t>Essere stato designato dalla Presidenza della Conferenza territoriale sociale e sanitaria, con le modalità previste dalla DGR n. 514/2009 e </a:t>
            </a:r>
            <a:r>
              <a:rPr lang="it-IT" b="0" i="0" u="none" strike="noStrike" baseline="0" dirty="0" err="1">
                <a:solidFill>
                  <a:srgbClr val="000000"/>
                </a:solidFill>
              </a:rPr>
              <a:t>ss.mm.ii</a:t>
            </a:r>
            <a:r>
              <a:rPr lang="it-IT" b="0" i="0" u="none" strike="noStrike" baseline="0" dirty="0">
                <a:solidFill>
                  <a:srgbClr val="000000"/>
                </a:solidFill>
              </a:rPr>
              <a:t>: </a:t>
            </a:r>
          </a:p>
          <a:p>
            <a:pPr algn="just"/>
            <a:r>
              <a:rPr lang="it-IT" b="0" i="0" u="none" strike="noStrike" baseline="0" dirty="0">
                <a:solidFill>
                  <a:srgbClr val="000000"/>
                </a:solidFill>
              </a:rPr>
              <a:t>Previsione del collocamento in quiescenza superiore o uguale a 5 anni. </a:t>
            </a:r>
          </a:p>
          <a:p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1817791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D81A42-235F-4678-99F1-C5C02D290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264159"/>
            <a:ext cx="10439400" cy="873761"/>
          </a:xfrm>
        </p:spPr>
        <p:txBody>
          <a:bodyPr>
            <a:normAutofit/>
          </a:bodyPr>
          <a:lstStyle/>
          <a:p>
            <a:r>
              <a:rPr lang="it-IT" sz="3800" dirty="0"/>
              <a:t>Disponibilità posti corso 2022</a:t>
            </a:r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1E851CEB-AC2E-4D34-AEC4-CF1D975801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592493"/>
              </p:ext>
            </p:extLst>
          </p:nvPr>
        </p:nvGraphicFramePr>
        <p:xfrm>
          <a:off x="782320" y="986359"/>
          <a:ext cx="10596880" cy="5273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1849">
                  <a:extLst>
                    <a:ext uri="{9D8B030D-6E8A-4147-A177-3AD203B41FA5}">
                      <a16:colId xmlns:a16="http://schemas.microsoft.com/office/drawing/2014/main" val="1947110688"/>
                    </a:ext>
                  </a:extLst>
                </a:gridCol>
                <a:gridCol w="2761850">
                  <a:extLst>
                    <a:ext uri="{9D8B030D-6E8A-4147-A177-3AD203B41FA5}">
                      <a16:colId xmlns:a16="http://schemas.microsoft.com/office/drawing/2014/main" val="3587742291"/>
                    </a:ext>
                  </a:extLst>
                </a:gridCol>
                <a:gridCol w="2409273">
                  <a:extLst>
                    <a:ext uri="{9D8B030D-6E8A-4147-A177-3AD203B41FA5}">
                      <a16:colId xmlns:a16="http://schemas.microsoft.com/office/drawing/2014/main" val="2563957777"/>
                    </a:ext>
                  </a:extLst>
                </a:gridCol>
                <a:gridCol w="3613908">
                  <a:extLst>
                    <a:ext uri="{9D8B030D-6E8A-4147-A177-3AD203B41FA5}">
                      <a16:colId xmlns:a16="http://schemas.microsoft.com/office/drawing/2014/main" val="2483021984"/>
                    </a:ext>
                  </a:extLst>
                </a:gridCol>
              </a:tblGrid>
              <a:tr h="687421">
                <a:tc>
                  <a:txBody>
                    <a:bodyPr/>
                    <a:lstStyle/>
                    <a:p>
                      <a:r>
                        <a:rPr lang="it-IT" sz="2000" b="1" i="0" u="none" strike="noStrike" baseline="0" dirty="0">
                          <a:solidFill>
                            <a:schemeClr val="bg1"/>
                          </a:solidFill>
                          <a:latin typeface="+mn-lt"/>
                        </a:rPr>
                        <a:t>OTAP</a:t>
                      </a:r>
                      <a:endParaRPr lang="it-IT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b="1" i="0" u="none" strike="noStrike" baseline="0" dirty="0">
                          <a:solidFill>
                            <a:schemeClr val="bg1"/>
                          </a:solidFill>
                          <a:latin typeface="+mn-lt"/>
                        </a:rPr>
                        <a:t>Posti disponibili 1^ e 2^ edizione </a:t>
                      </a:r>
                      <a:endParaRPr lang="it-IT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b="1" i="0" u="none" strike="noStrike" baseline="0" dirty="0">
                          <a:solidFill>
                            <a:schemeClr val="bg1"/>
                          </a:solidFill>
                          <a:latin typeface="+mn-lt"/>
                        </a:rPr>
                        <a:t>Posti disponibili per 3^e4^ edizione </a:t>
                      </a:r>
                      <a:endParaRPr lang="it-IT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+mn-lt"/>
                        </a:rPr>
                        <a:t>note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1706947"/>
                  </a:ext>
                </a:extLst>
              </a:tr>
              <a:tr h="388542">
                <a:tc>
                  <a:txBody>
                    <a:bodyPr/>
                    <a:lstStyle/>
                    <a:p>
                      <a:r>
                        <a:rPr lang="it-IT" sz="2000" b="1" i="0" u="none" strike="noStrike" baseline="0" dirty="0">
                          <a:solidFill>
                            <a:schemeClr val="bg1"/>
                          </a:solidFill>
                          <a:latin typeface="+mn-lt"/>
                        </a:rPr>
                        <a:t>Bologna</a:t>
                      </a:r>
                      <a:endParaRPr lang="it-IT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16</a:t>
                      </a:r>
                      <a:endParaRPr lang="it-IT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  <a:endParaRPr lang="it-IT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6684827"/>
                  </a:ext>
                </a:extLst>
              </a:tr>
              <a:tr h="388542">
                <a:tc>
                  <a:txBody>
                    <a:bodyPr/>
                    <a:lstStyle/>
                    <a:p>
                      <a:r>
                        <a:rPr lang="it-IT" sz="2000" b="1" i="0" u="none" strike="noStrike" baseline="0" dirty="0">
                          <a:solidFill>
                            <a:schemeClr val="bg1"/>
                          </a:solidFill>
                          <a:latin typeface="+mn-lt"/>
                        </a:rPr>
                        <a:t>Ferrara </a:t>
                      </a:r>
                      <a:endParaRPr lang="it-IT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5 </a:t>
                      </a:r>
                      <a:endParaRPr lang="it-IT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8</a:t>
                      </a:r>
                      <a:endParaRPr lang="it-IT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200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2390715"/>
                  </a:ext>
                </a:extLst>
              </a:tr>
              <a:tr h="388542">
                <a:tc>
                  <a:txBody>
                    <a:bodyPr/>
                    <a:lstStyle/>
                    <a:p>
                      <a:r>
                        <a:rPr lang="it-IT" sz="2000" b="1" i="0" u="none" strike="noStrike" baseline="0" dirty="0">
                          <a:solidFill>
                            <a:schemeClr val="bg1"/>
                          </a:solidFill>
                          <a:latin typeface="+mn-lt"/>
                        </a:rPr>
                        <a:t>Forlì - Cesena </a:t>
                      </a:r>
                      <a:endParaRPr lang="it-IT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  <a:endParaRPr lang="it-IT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13 </a:t>
                      </a:r>
                      <a:endParaRPr lang="it-IT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200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2756134"/>
                  </a:ext>
                </a:extLst>
              </a:tr>
              <a:tr h="388542">
                <a:tc>
                  <a:txBody>
                    <a:bodyPr/>
                    <a:lstStyle/>
                    <a:p>
                      <a:r>
                        <a:rPr lang="it-IT" sz="2000" b="1" i="0" u="none" strike="noStrike" baseline="0" dirty="0">
                          <a:solidFill>
                            <a:schemeClr val="bg1"/>
                          </a:solidFill>
                          <a:latin typeface="+mn-lt"/>
                        </a:rPr>
                        <a:t>Modena </a:t>
                      </a:r>
                      <a:endParaRPr lang="it-IT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6</a:t>
                      </a:r>
                      <a:endParaRPr lang="it-IT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9 </a:t>
                      </a:r>
                      <a:endParaRPr lang="it-IT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200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2013664"/>
                  </a:ext>
                </a:extLst>
              </a:tr>
              <a:tr h="388542">
                <a:tc>
                  <a:txBody>
                    <a:bodyPr/>
                    <a:lstStyle/>
                    <a:p>
                      <a:r>
                        <a:rPr lang="it-IT" sz="2000" b="1" i="0" u="none" strike="noStrike" baseline="0" dirty="0">
                          <a:solidFill>
                            <a:schemeClr val="bg1"/>
                          </a:solidFill>
                          <a:latin typeface="+mn-lt"/>
                        </a:rPr>
                        <a:t>Parma</a:t>
                      </a:r>
                      <a:endParaRPr lang="it-IT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it-IT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endParaRPr lang="it-IT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200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9011978"/>
                  </a:ext>
                </a:extLst>
              </a:tr>
              <a:tr h="388542">
                <a:tc>
                  <a:txBody>
                    <a:bodyPr/>
                    <a:lstStyle/>
                    <a:p>
                      <a:r>
                        <a:rPr lang="it-IT" sz="2000" b="1" i="0" u="none" strike="noStrike" baseline="0" dirty="0">
                          <a:solidFill>
                            <a:schemeClr val="bg1"/>
                          </a:solidFill>
                          <a:latin typeface="+mn-lt"/>
                        </a:rPr>
                        <a:t>Piacenza </a:t>
                      </a:r>
                      <a:endParaRPr lang="it-IT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2 </a:t>
                      </a:r>
                      <a:endParaRPr lang="it-IT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3 </a:t>
                      </a:r>
                      <a:endParaRPr lang="it-IT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200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978165"/>
                  </a:ext>
                </a:extLst>
              </a:tr>
              <a:tr h="388542">
                <a:tc>
                  <a:txBody>
                    <a:bodyPr/>
                    <a:lstStyle/>
                    <a:p>
                      <a:r>
                        <a:rPr lang="it-IT" sz="2000" b="1" i="0" u="none" strike="noStrike" baseline="0" dirty="0">
                          <a:solidFill>
                            <a:schemeClr val="bg1"/>
                          </a:solidFill>
                          <a:latin typeface="+mn-lt"/>
                        </a:rPr>
                        <a:t>Ravenna </a:t>
                      </a:r>
                      <a:endParaRPr lang="it-IT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6 </a:t>
                      </a:r>
                      <a:endParaRPr lang="it-IT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024241"/>
                  </a:ext>
                </a:extLst>
              </a:tr>
              <a:tr h="388542">
                <a:tc>
                  <a:txBody>
                    <a:bodyPr/>
                    <a:lstStyle/>
                    <a:p>
                      <a:r>
                        <a:rPr lang="it-IT" sz="2000" b="1" i="0" u="none" strike="noStrike" baseline="0" dirty="0">
                          <a:solidFill>
                            <a:schemeClr val="bg1"/>
                          </a:solidFill>
                          <a:latin typeface="+mn-lt"/>
                        </a:rPr>
                        <a:t>Reggio Emilia </a:t>
                      </a:r>
                      <a:endParaRPr lang="it-IT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  <a:endParaRPr lang="it-IT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6 </a:t>
                      </a:r>
                      <a:endParaRPr lang="it-IT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200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133510"/>
                  </a:ext>
                </a:extLst>
              </a:tr>
              <a:tr h="986300">
                <a:tc>
                  <a:txBody>
                    <a:bodyPr/>
                    <a:lstStyle/>
                    <a:p>
                      <a:r>
                        <a:rPr lang="it-IT" sz="2000" b="1" i="0" u="none" strike="noStrike" baseline="0" dirty="0">
                          <a:solidFill>
                            <a:schemeClr val="bg1"/>
                          </a:solidFill>
                          <a:latin typeface="+mn-lt"/>
                        </a:rPr>
                        <a:t>Rimini </a:t>
                      </a:r>
                      <a:endParaRPr lang="it-IT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1 </a:t>
                      </a:r>
                      <a:endParaRPr lang="it-IT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20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Posto di riserva precauzionale per Rimini che non ha espresso fabbisogni 	</a:t>
                      </a:r>
                      <a:endParaRPr lang="it-IT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758589"/>
                  </a:ext>
                </a:extLst>
              </a:tr>
              <a:tr h="388542">
                <a:tc>
                  <a:txBody>
                    <a:bodyPr/>
                    <a:lstStyle/>
                    <a:p>
                      <a:r>
                        <a:rPr lang="it-IT" sz="2000" b="1" i="0" u="none" strike="noStrike" baseline="0" dirty="0">
                          <a:solidFill>
                            <a:schemeClr val="bg1"/>
                          </a:solidFill>
                          <a:latin typeface="+mn-lt"/>
                        </a:rPr>
                        <a:t>Totale</a:t>
                      </a:r>
                      <a:endParaRPr lang="it-IT" sz="20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46</a:t>
                      </a:r>
                      <a:endParaRPr lang="it-IT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48 </a:t>
                      </a:r>
                      <a:endParaRPr lang="it-IT" sz="2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sz="2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80233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577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84F9C5-6015-432D-AA60-D45E3F0A1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640" y="342264"/>
            <a:ext cx="10515600" cy="633095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000" dirty="0"/>
              <a:t>Composizione</a:t>
            </a:r>
            <a:r>
              <a:rPr lang="it-IT" dirty="0"/>
              <a:t> </a:t>
            </a:r>
            <a:r>
              <a:rPr lang="it-IT" sz="4000" dirty="0"/>
              <a:t>OTAP</a:t>
            </a:r>
            <a:r>
              <a:rPr lang="it-IT" dirty="0"/>
              <a:t> 2019</a:t>
            </a:r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6305340D-B1D1-46DD-B011-90485A28339C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6" name="Tabella 6">
            <a:extLst>
              <a:ext uri="{FF2B5EF4-FFF2-40B4-BE49-F238E27FC236}">
                <a16:creationId xmlns:a16="http://schemas.microsoft.com/office/drawing/2014/main" id="{0CC422AE-FF82-430B-9BBA-C37C07A028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197209"/>
              </p:ext>
            </p:extLst>
          </p:nvPr>
        </p:nvGraphicFramePr>
        <p:xfrm>
          <a:off x="881380" y="975359"/>
          <a:ext cx="10429240" cy="52663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41210">
                  <a:extLst>
                    <a:ext uri="{9D8B030D-6E8A-4147-A177-3AD203B41FA5}">
                      <a16:colId xmlns:a16="http://schemas.microsoft.com/office/drawing/2014/main" val="1590426303"/>
                    </a:ext>
                  </a:extLst>
                </a:gridCol>
                <a:gridCol w="1380254">
                  <a:extLst>
                    <a:ext uri="{9D8B030D-6E8A-4147-A177-3AD203B41FA5}">
                      <a16:colId xmlns:a16="http://schemas.microsoft.com/office/drawing/2014/main" val="1331515660"/>
                    </a:ext>
                  </a:extLst>
                </a:gridCol>
                <a:gridCol w="1080094">
                  <a:extLst>
                    <a:ext uri="{9D8B030D-6E8A-4147-A177-3AD203B41FA5}">
                      <a16:colId xmlns:a16="http://schemas.microsoft.com/office/drawing/2014/main" val="2594158298"/>
                    </a:ext>
                  </a:extLst>
                </a:gridCol>
                <a:gridCol w="1466513">
                  <a:extLst>
                    <a:ext uri="{9D8B030D-6E8A-4147-A177-3AD203B41FA5}">
                      <a16:colId xmlns:a16="http://schemas.microsoft.com/office/drawing/2014/main" val="2053501629"/>
                    </a:ext>
                  </a:extLst>
                </a:gridCol>
                <a:gridCol w="1646410">
                  <a:extLst>
                    <a:ext uri="{9D8B030D-6E8A-4147-A177-3AD203B41FA5}">
                      <a16:colId xmlns:a16="http://schemas.microsoft.com/office/drawing/2014/main" val="2012310825"/>
                    </a:ext>
                  </a:extLst>
                </a:gridCol>
                <a:gridCol w="1314759">
                  <a:extLst>
                    <a:ext uri="{9D8B030D-6E8A-4147-A177-3AD203B41FA5}">
                      <a16:colId xmlns:a16="http://schemas.microsoft.com/office/drawing/2014/main" val="3953408333"/>
                    </a:ext>
                  </a:extLst>
                </a:gridCol>
              </a:tblGrid>
              <a:tr h="1164756">
                <a:tc>
                  <a:txBody>
                    <a:bodyPr/>
                    <a:lstStyle/>
                    <a:p>
                      <a:r>
                        <a:rPr lang="it-IT" sz="1800" dirty="0"/>
                        <a:t>Qualifica in conformità con la DGR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/>
                        <a:t>TOT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 Pubblico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Privato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Professionalità perdute 2019 /2022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di cui privati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0414296"/>
                  </a:ext>
                </a:extLst>
              </a:tr>
              <a:tr h="1208723">
                <a:tc>
                  <a:txBody>
                    <a:bodyPr/>
                    <a:lstStyle/>
                    <a:p>
                      <a:r>
                        <a:rPr lang="it-IT" sz="1800" dirty="0"/>
                        <a:t>Esperto nella gestione di servizi sociali e sociosanitari (coordinatori, as sociali, esperti in </a:t>
                      </a:r>
                      <a:r>
                        <a:rPr lang="it-IT" sz="1800" dirty="0" err="1"/>
                        <a:t>materiasociale</a:t>
                      </a:r>
                      <a:r>
                        <a:rPr lang="it-IT" sz="1800" dirty="0"/>
                        <a:t> /sociosanitaria)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180506"/>
                  </a:ext>
                </a:extLst>
              </a:tr>
              <a:tr h="358386">
                <a:tc>
                  <a:txBody>
                    <a:bodyPr/>
                    <a:lstStyle/>
                    <a:p>
                      <a:r>
                        <a:rPr lang="it-IT" sz="1800" dirty="0"/>
                        <a:t>educatore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it-IT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6471053"/>
                  </a:ext>
                </a:extLst>
              </a:tr>
              <a:tr h="415294">
                <a:tc>
                  <a:txBody>
                    <a:bodyPr/>
                    <a:lstStyle/>
                    <a:p>
                      <a:r>
                        <a:rPr lang="it-IT" sz="1800" dirty="0"/>
                        <a:t>infermieri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it-IT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906244"/>
                  </a:ext>
                </a:extLst>
              </a:tr>
              <a:tr h="415294">
                <a:tc>
                  <a:txBody>
                    <a:bodyPr/>
                    <a:lstStyle/>
                    <a:p>
                      <a:r>
                        <a:rPr lang="it-IT" sz="1800" dirty="0"/>
                        <a:t>fisioterapista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/>
                      <a:endParaRPr lang="it-IT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endParaRPr lang="it-IT" sz="20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6415809"/>
                  </a:ext>
                </a:extLst>
              </a:tr>
              <a:tr h="415294">
                <a:tc>
                  <a:txBody>
                    <a:bodyPr/>
                    <a:lstStyle/>
                    <a:p>
                      <a:r>
                        <a:rPr lang="it-IT" sz="1800" dirty="0"/>
                        <a:t>medico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76739653"/>
                  </a:ext>
                </a:extLst>
              </a:tr>
              <a:tr h="415294">
                <a:tc>
                  <a:txBody>
                    <a:bodyPr/>
                    <a:lstStyle/>
                    <a:p>
                      <a:r>
                        <a:rPr lang="it-IT" sz="1800" dirty="0"/>
                        <a:t>psicologa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6228761"/>
                  </a:ext>
                </a:extLst>
              </a:tr>
              <a:tr h="358386">
                <a:tc>
                  <a:txBody>
                    <a:bodyPr/>
                    <a:lstStyle/>
                    <a:p>
                      <a:r>
                        <a:rPr lang="it-IT" sz="1800" dirty="0"/>
                        <a:t>tecnici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9038506"/>
                  </a:ext>
                </a:extLst>
              </a:tr>
              <a:tr h="415294">
                <a:tc>
                  <a:txBody>
                    <a:bodyPr/>
                    <a:lstStyle/>
                    <a:p>
                      <a:r>
                        <a:rPr lang="it-IT" sz="1800" b="1" dirty="0"/>
                        <a:t>TOTALE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96326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7739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o">
  <a:themeElements>
    <a:clrScheme name="Organico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o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</TotalTime>
  <Words>702</Words>
  <Application>Microsoft Office PowerPoint</Application>
  <PresentationFormat>Widescreen</PresentationFormat>
  <Paragraphs>168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Arial</vt:lpstr>
      <vt:lpstr>Calibri</vt:lpstr>
      <vt:lpstr>Garamond</vt:lpstr>
      <vt:lpstr>Organico</vt:lpstr>
      <vt:lpstr>Corso valutatori OTAP 2022</vt:lpstr>
      <vt:lpstr>Corso Valutatori OTAP 2022</vt:lpstr>
      <vt:lpstr>Caratteristiche valutatori (Dgr 2019/09 come modificata dalla DGR 1018/2014)</vt:lpstr>
      <vt:lpstr>Caratteristiche valutatori</vt:lpstr>
      <vt:lpstr>Caratteristiche valutatori</vt:lpstr>
      <vt:lpstr>Caratteristiche valutatori</vt:lpstr>
      <vt:lpstr>Caratteristiche valutatori</vt:lpstr>
      <vt:lpstr>Disponibilità posti corso 2022</vt:lpstr>
      <vt:lpstr>Composizione OTAP 2019</vt:lpstr>
      <vt:lpstr>Presentazione standard di PowerPoint</vt:lpstr>
      <vt:lpstr>Tempi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matteo campagna</dc:creator>
  <cp:lastModifiedBy>Annalisa Carassiti</cp:lastModifiedBy>
  <cp:revision>23</cp:revision>
  <dcterms:created xsi:type="dcterms:W3CDTF">2021-12-18T18:53:59Z</dcterms:created>
  <dcterms:modified xsi:type="dcterms:W3CDTF">2022-01-05T13:33:43Z</dcterms:modified>
</cp:coreProperties>
</file>