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655" r:id="rId3"/>
    <p:sldId id="680" r:id="rId4"/>
    <p:sldId id="667" r:id="rId5"/>
    <p:sldId id="677" r:id="rId6"/>
    <p:sldId id="671" r:id="rId7"/>
    <p:sldId id="685" r:id="rId8"/>
    <p:sldId id="674" r:id="rId9"/>
    <p:sldId id="678" r:id="rId10"/>
    <p:sldId id="681" r:id="rId11"/>
    <p:sldId id="663" r:id="rId12"/>
    <p:sldId id="682" r:id="rId13"/>
    <p:sldId id="658" r:id="rId14"/>
    <p:sldId id="684" r:id="rId15"/>
    <p:sldId id="686" r:id="rId16"/>
    <p:sldId id="67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BF63B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06"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AA5B-C5DC-4471-950D-06DFBDE070E6}" type="datetimeFigureOut">
              <a:rPr lang="it-IT" smtClean="0"/>
              <a:pPr/>
              <a:t>20/12/2023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177F1-90DF-413F-A23E-D6F8AC4C7BCE}" type="slidenum">
              <a:rPr lang="it-IT" smtClean="0"/>
              <a:pPr/>
              <a:t>‹N›</a:t>
            </a:fld>
            <a:endParaRPr lang="it-IT"/>
          </a:p>
        </p:txBody>
      </p:sp>
    </p:spTree>
    <p:extLst>
      <p:ext uri="{BB962C8B-B14F-4D97-AF65-F5344CB8AC3E}">
        <p14:creationId xmlns="" xmlns:p14="http://schemas.microsoft.com/office/powerpoint/2010/main" val="351130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D227EB-05D4-4959-B991-0C01BFCAF06B}"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7015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157246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54566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415114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D227EB-05D4-4959-B991-0C01BFCAF06B}"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9690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422730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28307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414349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144863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B2105AF-F26F-4E99-A66F-F230EDEA34A5}" type="datetimeFigureOut">
              <a:rPr lang="it-IT" smtClean="0"/>
              <a:pPr/>
              <a:t>20/12/2023</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347088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B2105AF-F26F-4E99-A66F-F230EDEA34A5}" type="datetimeFigureOut">
              <a:rPr lang="it-IT" smtClean="0"/>
              <a:pPr/>
              <a:t>20/12/2023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7D227EB-05D4-4959-B991-0C01BFCAF06B}" type="slidenum">
              <a:rPr lang="it-IT" smtClean="0"/>
              <a:pPr/>
              <a:t>‹N›</a:t>
            </a:fld>
            <a:endParaRPr lang="it-IT"/>
          </a:p>
        </p:txBody>
      </p:sp>
    </p:spTree>
    <p:extLst>
      <p:ext uri="{BB962C8B-B14F-4D97-AF65-F5344CB8AC3E}">
        <p14:creationId xmlns="" xmlns:p14="http://schemas.microsoft.com/office/powerpoint/2010/main" val="257513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2105AF-F26F-4E99-A66F-F230EDEA34A5}" type="datetimeFigureOut">
              <a:rPr lang="it-IT" smtClean="0"/>
              <a:pPr/>
              <a:t>20/12/2023</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D227EB-05D4-4959-B991-0C01BFCAF06B}" type="slidenum">
              <a:rPr lang="it-IT" smtClean="0"/>
              <a:pPr/>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41703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sienanews.it/toscana/siena/cancro-alla-mammella-e-torace-compromesso-ricostruzione-a-siena-le-rida-il-sorris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Immagine 6" descr="Immagine che contiene persona, uomo, interni, edificio&#10;&#10;Descrizione generata automaticamente">
            <a:extLst>
              <a:ext uri="{FF2B5EF4-FFF2-40B4-BE49-F238E27FC236}">
                <a16:creationId xmlns="" xmlns:a16="http://schemas.microsoft.com/office/drawing/2014/main" id="{3A436D1B-0393-4F73-B3FF-F2BC76A67067}"/>
              </a:ext>
            </a:extLst>
          </p:cNvPr>
          <p:cNvPicPr>
            <a:picLocks noChangeAspect="1"/>
          </p:cNvPicPr>
          <p:nvPr/>
        </p:nvPicPr>
        <p:blipFill rotWithShape="1">
          <a:blip r:embed="rId2" cstate="print">
            <a:alphaModFix amt="35000"/>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t="13882" b="1849"/>
          <a:stretch/>
        </p:blipFill>
        <p:spPr>
          <a:xfrm>
            <a:off x="20" y="10"/>
            <a:ext cx="12191980" cy="6857990"/>
          </a:xfrm>
          <a:prstGeom prst="rect">
            <a:avLst/>
          </a:prstGeom>
        </p:spPr>
      </p:pic>
      <p:sp>
        <p:nvSpPr>
          <p:cNvPr id="2" name="Titolo 1">
            <a:extLst>
              <a:ext uri="{FF2B5EF4-FFF2-40B4-BE49-F238E27FC236}">
                <a16:creationId xmlns="" xmlns:a16="http://schemas.microsoft.com/office/drawing/2014/main" id="{29A1F73B-79F7-421C-B3D7-104D756DC60D}"/>
              </a:ext>
            </a:extLst>
          </p:cNvPr>
          <p:cNvSpPr>
            <a:spLocks noGrp="1"/>
          </p:cNvSpPr>
          <p:nvPr>
            <p:ph type="ctrTitle"/>
          </p:nvPr>
        </p:nvSpPr>
        <p:spPr>
          <a:xfrm>
            <a:off x="1097280" y="758952"/>
            <a:ext cx="10058400" cy="3566160"/>
          </a:xfrm>
        </p:spPr>
        <p:txBody>
          <a:bodyPr>
            <a:normAutofit/>
          </a:bodyPr>
          <a:lstStyle/>
          <a:p>
            <a:pPr algn="ctr"/>
            <a:r>
              <a:rPr lang="it-IT" sz="6600" dirty="0">
                <a:solidFill>
                  <a:srgbClr val="FFFFFF"/>
                </a:solidFill>
              </a:rPr>
              <a:t>LO STATO DELLE LISTE </a:t>
            </a:r>
            <a:r>
              <a:rPr lang="it-IT" sz="6600" dirty="0" err="1">
                <a:solidFill>
                  <a:srgbClr val="FFFFFF"/>
                </a:solidFill>
              </a:rPr>
              <a:t>D’ATTESA</a:t>
            </a:r>
            <a:r>
              <a:rPr lang="it-IT" sz="6600" dirty="0">
                <a:solidFill>
                  <a:srgbClr val="FFFFFF"/>
                </a:solidFill>
              </a:rPr>
              <a:t> </a:t>
            </a:r>
            <a:r>
              <a:rPr lang="it-IT" sz="6600" dirty="0" smtClean="0">
                <a:solidFill>
                  <a:srgbClr val="FFFFFF"/>
                </a:solidFill>
              </a:rPr>
              <a:t>CHIRURGICHE </a:t>
            </a:r>
            <a:r>
              <a:rPr lang="it-IT" sz="6600" dirty="0" smtClean="0">
                <a:solidFill>
                  <a:srgbClr val="FFFFFF"/>
                </a:solidFill>
              </a:rPr>
              <a:t>AUSL BOLOGNA</a:t>
            </a:r>
            <a:endParaRPr lang="it-IT" sz="6600" dirty="0">
              <a:solidFill>
                <a:srgbClr val="FFFFFF"/>
              </a:solidFill>
            </a:endParaRPr>
          </a:p>
        </p:txBody>
      </p:sp>
      <p:sp>
        <p:nvSpPr>
          <p:cNvPr id="3" name="Sottotitolo 2">
            <a:extLst>
              <a:ext uri="{FF2B5EF4-FFF2-40B4-BE49-F238E27FC236}">
                <a16:creationId xmlns="" xmlns:a16="http://schemas.microsoft.com/office/drawing/2014/main" id="{B9D11932-8872-49FC-8E5E-45F0F38C8E8C}"/>
              </a:ext>
            </a:extLst>
          </p:cNvPr>
          <p:cNvSpPr>
            <a:spLocks noGrp="1"/>
          </p:cNvSpPr>
          <p:nvPr>
            <p:ph type="subTitle" idx="1"/>
          </p:nvPr>
        </p:nvSpPr>
        <p:spPr>
          <a:xfrm>
            <a:off x="1100051" y="4455621"/>
            <a:ext cx="10058400" cy="1143000"/>
          </a:xfrm>
        </p:spPr>
        <p:txBody>
          <a:bodyPr>
            <a:normAutofit/>
          </a:bodyPr>
          <a:lstStyle/>
          <a:p>
            <a:pPr algn="ctr"/>
            <a:r>
              <a:rPr lang="it-IT" sz="3600" dirty="0" smtClean="0">
                <a:solidFill>
                  <a:srgbClr val="FFFFFF"/>
                </a:solidFill>
              </a:rPr>
              <a:t>20/12/2023</a:t>
            </a:r>
            <a:endParaRPr lang="it-IT" sz="3600" dirty="0">
              <a:solidFill>
                <a:srgbClr val="FFFFFF"/>
              </a:solidFill>
            </a:endParaRPr>
          </a:p>
        </p:txBody>
      </p:sp>
      <p:cxnSp>
        <p:nvCxnSpPr>
          <p:cNvPr id="27" name="Straight Connector 26">
            <a:extLst>
              <a:ext uri="{FF2B5EF4-FFF2-40B4-BE49-F238E27FC236}">
                <a16:creationId xmlns="" xmlns:a16="http://schemas.microsoft.com/office/drawing/2014/main" id="{ED26D631-71B1-41FC-8183-9A37F884E4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B0DD4D4C-0A16-4FBA-9931-1F0FCE92E2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 xmlns:a16="http://schemas.microsoft.com/office/drawing/2014/main" id="{10E8F221-2C17-451E-A781-791A48BDA1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3635714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RECUPERO CASISTICA PREGRESSA</a:t>
            </a:r>
            <a:endParaRPr lang="it-IT" dirty="0"/>
          </a:p>
        </p:txBody>
      </p:sp>
      <p:sp>
        <p:nvSpPr>
          <p:cNvPr id="3" name="Segnaposto testo 2"/>
          <p:cNvSpPr>
            <a:spLocks noGrp="1"/>
          </p:cNvSpPr>
          <p:nvPr>
            <p:ph type="body" idx="1"/>
          </p:nvPr>
        </p:nvSpPr>
        <p:spPr/>
        <p:txBody>
          <a:bodyPr/>
          <a:lstStyle/>
          <a:p>
            <a:r>
              <a:rPr lang="it-IT" sz="1800" dirty="0" smtClean="0">
                <a:solidFill>
                  <a:schemeClr val="tx1"/>
                </a:solidFill>
              </a:rPr>
              <a:t>dati riferiti Al flusso sigla al 20/12/2023 (dove non altrimenti specificato)</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STATO OBIETTIVI AUSL BOLOGNA</a:t>
            </a:r>
            <a:endParaRPr lang="it-IT" sz="3600" dirty="0"/>
          </a:p>
        </p:txBody>
      </p:sp>
      <p:graphicFrame>
        <p:nvGraphicFramePr>
          <p:cNvPr id="5" name="Tabella 4">
            <a:extLst>
              <a:ext uri="{FF2B5EF4-FFF2-40B4-BE49-F238E27FC236}">
                <a16:creationId xmlns="" xmlns:a16="http://schemas.microsoft.com/office/drawing/2014/main" id="{79F44802-2BFA-B16C-2F1E-974B6A744A37}"/>
              </a:ext>
            </a:extLst>
          </p:cNvPr>
          <p:cNvGraphicFramePr>
            <a:graphicFrameLocks noGrp="1"/>
          </p:cNvGraphicFramePr>
          <p:nvPr>
            <p:extLst>
              <p:ext uri="{D42A27DB-BD31-4B8C-83A1-F6EECF244321}">
                <p14:modId xmlns="" xmlns:p14="http://schemas.microsoft.com/office/powerpoint/2010/main" val="2346739866"/>
              </p:ext>
            </p:extLst>
          </p:nvPr>
        </p:nvGraphicFramePr>
        <p:xfrm>
          <a:off x="180976" y="1878825"/>
          <a:ext cx="11830049" cy="4158165"/>
        </p:xfrm>
        <a:graphic>
          <a:graphicData uri="http://schemas.openxmlformats.org/drawingml/2006/table">
            <a:tbl>
              <a:tblPr/>
              <a:tblGrid>
                <a:gridCol w="7722881">
                  <a:extLst>
                    <a:ext uri="{9D8B030D-6E8A-4147-A177-3AD203B41FA5}">
                      <a16:colId xmlns="" xmlns:a16="http://schemas.microsoft.com/office/drawing/2014/main" val="3007909794"/>
                    </a:ext>
                  </a:extLst>
                </a:gridCol>
                <a:gridCol w="1369056">
                  <a:extLst>
                    <a:ext uri="{9D8B030D-6E8A-4147-A177-3AD203B41FA5}">
                      <a16:colId xmlns="" xmlns:a16="http://schemas.microsoft.com/office/drawing/2014/main" val="975589027"/>
                    </a:ext>
                  </a:extLst>
                </a:gridCol>
                <a:gridCol w="1369056">
                  <a:extLst>
                    <a:ext uri="{9D8B030D-6E8A-4147-A177-3AD203B41FA5}">
                      <a16:colId xmlns="" xmlns:a16="http://schemas.microsoft.com/office/drawing/2014/main" val="1173871799"/>
                    </a:ext>
                  </a:extLst>
                </a:gridCol>
                <a:gridCol w="1369056">
                  <a:extLst>
                    <a:ext uri="{9D8B030D-6E8A-4147-A177-3AD203B41FA5}">
                      <a16:colId xmlns="" xmlns:a16="http://schemas.microsoft.com/office/drawing/2014/main" val="646772213"/>
                    </a:ext>
                  </a:extLst>
                </a:gridCol>
              </a:tblGrid>
              <a:tr h="360000">
                <a:tc>
                  <a:txBody>
                    <a:bodyPr/>
                    <a:lstStyle/>
                    <a:p>
                      <a:pPr algn="l" fontAlgn="b"/>
                      <a:r>
                        <a:rPr lang="it-IT" sz="1800" b="1" i="0" u="none" strike="noStrike" dirty="0">
                          <a:solidFill>
                            <a:schemeClr val="tx1"/>
                          </a:solidFill>
                          <a:effectLst/>
                          <a:latin typeface="+mn-lt"/>
                        </a:rPr>
                        <a:t>Obiettivo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Target 2023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Valore al 20/12/2023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Fonte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208382882"/>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oncologica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69%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2548865"/>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p</a:t>
                      </a:r>
                      <a:r>
                        <a:rPr lang="it-IT" sz="1800" b="0" i="0" u="none" strike="noStrike" dirty="0">
                          <a:solidFill>
                            <a:schemeClr val="tx1"/>
                          </a:solidFill>
                          <a:effectLst/>
                          <a:latin typeface="+mn-lt"/>
                        </a:rPr>
                        <a:t>rotesi d'anca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51755"/>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cardio-vascolare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48233379"/>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generale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40%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38893272"/>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t</a:t>
                      </a:r>
                      <a:r>
                        <a:rPr lang="it-IT" sz="1800" b="0" i="0" u="none" strike="noStrike" dirty="0">
                          <a:solidFill>
                            <a:schemeClr val="tx1"/>
                          </a:solidFill>
                          <a:effectLst/>
                          <a:latin typeface="+mn-lt"/>
                        </a:rPr>
                        <a:t>otale interventi sottoposti a monitoraggio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1006367"/>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a:solidFill>
                            <a:schemeClr val="tx1"/>
                          </a:solidFill>
                          <a:effectLst/>
                          <a:latin typeface="+mn-lt"/>
                        </a:rPr>
                        <a:t>Copertura SIGLA-SDO per interventi sottoposti a monitoraggio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68%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SDO-SIGLA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3673086"/>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Copertura SIGLA-SDO per tutti gli interventi chirurgici programmati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SDO-SIGLA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08268498"/>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1" dirty="0">
                          <a:solidFill>
                            <a:schemeClr val="tx1"/>
                          </a:solidFill>
                          <a:latin typeface="+mn-lt"/>
                        </a:rPr>
                        <a:t>Recupero degli interventi chirurgici scaduti tra il 01/01/2022 e il 31/12/2022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1"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1" i="0" u="none" strike="noStrike" dirty="0">
                          <a:solidFill>
                            <a:schemeClr val="tx1"/>
                          </a:solidFill>
                          <a:effectLst/>
                          <a:latin typeface="+mn-lt"/>
                        </a:rPr>
                        <a:t>76%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1"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405535775"/>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1" dirty="0">
                          <a:solidFill>
                            <a:schemeClr val="tx1"/>
                          </a:solidFill>
                          <a:latin typeface="+mn-lt"/>
                        </a:rPr>
                        <a:t>Recupero degli interventi chirurgici scaduti entro il 31/12/2021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1" i="0" u="none" strike="noStrike" dirty="0">
                          <a:solidFill>
                            <a:schemeClr val="tx1"/>
                          </a:solidFill>
                          <a:effectLst/>
                          <a:latin typeface="+mn-lt"/>
                        </a:rPr>
                        <a:t>100%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1" i="0" u="none" strike="noStrike" dirty="0">
                          <a:solidFill>
                            <a:schemeClr val="tx1"/>
                          </a:solidFill>
                          <a:effectLst/>
                          <a:latin typeface="+mn-lt"/>
                        </a:rPr>
                        <a:t>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1"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560677394"/>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Variazione % dell’arruolamento in lista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 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10%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48920822"/>
                  </a:ext>
                </a:extLst>
              </a:tr>
            </a:tbl>
          </a:graphicData>
        </a:graphic>
      </p:graphicFrame>
    </p:spTree>
    <p:extLst>
      <p:ext uri="{BB962C8B-B14F-4D97-AF65-F5344CB8AC3E}">
        <p14:creationId xmlns="" xmlns:p14="http://schemas.microsoft.com/office/powerpoint/2010/main" val="167904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390AF579-8955-4A39-876B-F20D8C03C8E2}"/>
              </a:ext>
            </a:extLst>
          </p:cNvPr>
          <p:cNvSpPr>
            <a:spLocks noChangeArrowheads="1"/>
          </p:cNvSpPr>
          <p:nvPr/>
        </p:nvSpPr>
        <p:spPr bwMode="auto">
          <a:xfrm>
            <a:off x="1182688" y="2048351"/>
            <a:ext cx="19581638" cy="1828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7" name="Segnaposto contenuto 6"/>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2" cstate="print"/>
          <a:srcRect/>
          <a:stretch>
            <a:fillRect/>
          </a:stretch>
        </p:blipFill>
        <p:spPr bwMode="auto">
          <a:xfrm>
            <a:off x="631951" y="19049"/>
            <a:ext cx="10928099" cy="6238875"/>
          </a:xfrm>
          <a:prstGeom prst="rect">
            <a:avLst/>
          </a:prstGeom>
          <a:noFill/>
          <a:ln w="9525">
            <a:noFill/>
            <a:miter lim="800000"/>
            <a:headEnd/>
            <a:tailEnd/>
          </a:ln>
          <a:effectLst/>
        </p:spPr>
      </p:pic>
    </p:spTree>
    <p:extLst>
      <p:ext uri="{BB962C8B-B14F-4D97-AF65-F5344CB8AC3E}">
        <p14:creationId xmlns="" xmlns:p14="http://schemas.microsoft.com/office/powerpoint/2010/main" val="144064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390AF579-8955-4A39-876B-F20D8C03C8E2}"/>
              </a:ext>
            </a:extLst>
          </p:cNvPr>
          <p:cNvSpPr>
            <a:spLocks noChangeArrowheads="1"/>
          </p:cNvSpPr>
          <p:nvPr/>
        </p:nvSpPr>
        <p:spPr bwMode="auto">
          <a:xfrm>
            <a:off x="1182688" y="2048351"/>
            <a:ext cx="19581638" cy="1828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7" name="Segnaposto contenuto 6"/>
          <p:cNvSpPr>
            <a:spLocks noGrp="1"/>
          </p:cNvSpPr>
          <p:nvPr>
            <p:ph idx="1"/>
          </p:nvPr>
        </p:nvSpPr>
        <p:spPr/>
        <p:txBody>
          <a:bodyPr/>
          <a:lstStyle/>
          <a:p>
            <a:endParaRPr lang="it-IT"/>
          </a:p>
        </p:txBody>
      </p:sp>
      <p:pic>
        <p:nvPicPr>
          <p:cNvPr id="6146" name="Picture 2"/>
          <p:cNvPicPr>
            <a:picLocks noChangeAspect="1" noChangeArrowheads="1"/>
          </p:cNvPicPr>
          <p:nvPr/>
        </p:nvPicPr>
        <p:blipFill>
          <a:blip r:embed="rId2" cstate="print"/>
          <a:srcRect/>
          <a:stretch>
            <a:fillRect/>
          </a:stretch>
        </p:blipFill>
        <p:spPr bwMode="auto">
          <a:xfrm>
            <a:off x="163521" y="0"/>
            <a:ext cx="11864958" cy="6305361"/>
          </a:xfrm>
          <a:prstGeom prst="rect">
            <a:avLst/>
          </a:prstGeom>
          <a:noFill/>
          <a:ln w="9525">
            <a:noFill/>
            <a:miter lim="800000"/>
            <a:headEnd/>
            <a:tailEnd/>
          </a:ln>
          <a:effectLst/>
        </p:spPr>
      </p:pic>
    </p:spTree>
    <p:extLst>
      <p:ext uri="{BB962C8B-B14F-4D97-AF65-F5344CB8AC3E}">
        <p14:creationId xmlns="" xmlns:p14="http://schemas.microsoft.com/office/powerpoint/2010/main" val="144064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a:t>LO STATO DELLA LDA AUSL AL </a:t>
            </a:r>
            <a:r>
              <a:rPr lang="it-IT" sz="3600" dirty="0" smtClean="0"/>
              <a:t>20/12/2023</a:t>
            </a:r>
            <a:endParaRPr lang="it-IT" sz="3600" dirty="0"/>
          </a:p>
        </p:txBody>
      </p:sp>
      <p:sp>
        <p:nvSpPr>
          <p:cNvPr id="7" name="CasellaDiTesto 6"/>
          <p:cNvSpPr txBox="1"/>
          <p:nvPr/>
        </p:nvSpPr>
        <p:spPr>
          <a:xfrm>
            <a:off x="0" y="6070606"/>
            <a:ext cx="12192000" cy="261610"/>
          </a:xfrm>
          <a:prstGeom prst="rect">
            <a:avLst/>
          </a:prstGeom>
          <a:noFill/>
        </p:spPr>
        <p:txBody>
          <a:bodyPr wrap="square" rtlCol="0">
            <a:spAutoFit/>
          </a:bodyPr>
          <a:lstStyle/>
          <a:p>
            <a:pPr algn="ctr"/>
            <a:r>
              <a:rPr lang="it-IT" sz="1100" i="1" dirty="0"/>
              <a:t>NB: sono state considerate tutte le posizioni attive a livello aziendale relative ad interventi in </a:t>
            </a:r>
            <a:r>
              <a:rPr lang="it-IT" sz="1100" i="1" dirty="0" err="1"/>
              <a:t>day-surgery</a:t>
            </a:r>
            <a:r>
              <a:rPr lang="it-IT" sz="1100" i="1" dirty="0"/>
              <a:t> o degenza ordinaria, comprese quelle non presenti nel sistema regionale SIGLA. </a:t>
            </a:r>
          </a:p>
        </p:txBody>
      </p:sp>
      <p:graphicFrame>
        <p:nvGraphicFramePr>
          <p:cNvPr id="11" name="Tabella 10"/>
          <p:cNvGraphicFramePr>
            <a:graphicFrameLocks noGrp="1"/>
          </p:cNvGraphicFramePr>
          <p:nvPr/>
        </p:nvGraphicFramePr>
        <p:xfrm>
          <a:off x="696000" y="1820174"/>
          <a:ext cx="10800000" cy="4212001"/>
        </p:xfrm>
        <a:graphic>
          <a:graphicData uri="http://schemas.openxmlformats.org/drawingml/2006/table">
            <a:tbl>
              <a:tblPr/>
              <a:tblGrid>
                <a:gridCol w="1800000"/>
                <a:gridCol w="1800000"/>
                <a:gridCol w="1800000"/>
                <a:gridCol w="1800000"/>
                <a:gridCol w="1800000"/>
                <a:gridCol w="1800000"/>
              </a:tblGrid>
              <a:tr h="289388">
                <a:tc>
                  <a:txBody>
                    <a:bodyPr/>
                    <a:lstStyle/>
                    <a:p>
                      <a:pPr algn="l" fontAlgn="b"/>
                      <a:r>
                        <a:rPr lang="it-IT" sz="1100" b="1" i="0" u="none" strike="noStrike" dirty="0" smtClean="0">
                          <a:solidFill>
                            <a:schemeClr val="bg1"/>
                          </a:solidFill>
                          <a:latin typeface="Calibri"/>
                        </a:rPr>
                        <a:t>DISCIPLINA</a:t>
                      </a:r>
                      <a:endParaRPr lang="it-IT" sz="1100" b="1" i="0" u="none" strike="noStrike" dirty="0">
                        <a:solidFill>
                          <a:schemeClr val="bg1"/>
                        </a:solidFill>
                        <a:latin typeface="Calibri"/>
                      </a:endParaRP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Calibri"/>
                        </a:rPr>
                        <a:t>CLASSE 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Calibri"/>
                        </a:rPr>
                        <a:t>CLASSE B</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Calibri"/>
                        </a:rPr>
                        <a:t>CLASSE C</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Calibri"/>
                        </a:rPr>
                        <a:t>CLASSE D</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smtClean="0">
                          <a:solidFill>
                            <a:schemeClr val="bg1"/>
                          </a:solidFill>
                          <a:latin typeface="Calibri"/>
                        </a:rPr>
                        <a:t>TOTALE</a:t>
                      </a:r>
                      <a:endParaRPr lang="it-IT" sz="1100" b="1" i="0" u="none" strike="noStrike" dirty="0">
                        <a:solidFill>
                          <a:schemeClr val="bg1"/>
                        </a:solidFill>
                        <a:latin typeface="Calibri"/>
                      </a:endParaRP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89388">
                <a:tc>
                  <a:txBody>
                    <a:bodyPr/>
                    <a:lstStyle/>
                    <a:p>
                      <a:pPr algn="l" fontAlgn="b"/>
                      <a:r>
                        <a:rPr lang="it-IT" sz="1100" b="0" i="0" u="none" strike="noStrike" dirty="0">
                          <a:solidFill>
                            <a:srgbClr val="000000"/>
                          </a:solidFill>
                          <a:latin typeface="Calibri"/>
                        </a:rPr>
                        <a:t>08-CARDIOLOGIA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 </a:t>
                      </a:r>
                      <a:r>
                        <a:rPr lang="it-IT" sz="1100" b="0" i="0" u="none" strike="noStrike" dirty="0" smtClean="0">
                          <a:latin typeface="Arial"/>
                        </a:rPr>
                        <a:t>0</a:t>
                      </a:r>
                      <a:endParaRPr lang="it-IT" sz="11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09-CHIRURGIA GENERALE</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758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2845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3883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11">
                <a:tc>
                  <a:txBody>
                    <a:bodyPr/>
                    <a:lstStyle/>
                    <a:p>
                      <a:pPr algn="l" fontAlgn="b"/>
                      <a:r>
                        <a:rPr lang="it-IT" sz="1100" b="0" i="0" u="none" strike="noStrike" dirty="0">
                          <a:solidFill>
                            <a:srgbClr val="000000"/>
                          </a:solidFill>
                          <a:latin typeface="Calibri"/>
                        </a:rPr>
                        <a:t>10-CHIRURGIA MAXILLO-FACCIA.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12-CHIRURGIA PLASTICA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380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825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14-CHIRURGIA VASCOLARE</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30-NEUROCHIRURGIA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567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34-OCULISTICA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11">
                <a:tc>
                  <a:txBody>
                    <a:bodyPr/>
                    <a:lstStyle/>
                    <a:p>
                      <a:pPr algn="l" fontAlgn="b"/>
                      <a:r>
                        <a:rPr lang="it-IT" sz="1100" b="0" i="0" u="none" strike="noStrike" dirty="0">
                          <a:solidFill>
                            <a:srgbClr val="000000"/>
                          </a:solidFill>
                          <a:latin typeface="Calibri"/>
                        </a:rPr>
                        <a:t>36-ORTOPEDIA E TRAUMATOLOGIA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759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1041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37-OSTETRICIA E GINECOLOGIA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370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881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38-OTORINOLARINGOIATRIA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2101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2663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0" i="0" u="none" strike="noStrike" dirty="0">
                          <a:solidFill>
                            <a:srgbClr val="000000"/>
                          </a:solidFill>
                          <a:latin typeface="Calibri"/>
                        </a:rPr>
                        <a:t>43-UROLOGIA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587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1069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520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2622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11">
                <a:tc>
                  <a:txBody>
                    <a:bodyPr/>
                    <a:lstStyle/>
                    <a:p>
                      <a:pPr algn="l" fontAlgn="b"/>
                      <a:r>
                        <a:rPr lang="it-IT" sz="1100" b="0" i="0" u="none" strike="noStrike" dirty="0">
                          <a:solidFill>
                            <a:srgbClr val="000000"/>
                          </a:solidFill>
                          <a:latin typeface="Calibri"/>
                        </a:rPr>
                        <a:t>76-NEUROCHIRURGIA PEDIATRICA</a:t>
                      </a: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a:latin typeface="Arial"/>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latin typeface="Arial"/>
                        </a:rPr>
                        <a:t>187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88">
                <a:tc>
                  <a:txBody>
                    <a:bodyPr/>
                    <a:lstStyle/>
                    <a:p>
                      <a:pPr algn="l" fontAlgn="b"/>
                      <a:r>
                        <a:rPr lang="it-IT" sz="1100" b="1" i="0" u="none" strike="noStrike" dirty="0" smtClean="0">
                          <a:solidFill>
                            <a:schemeClr val="bg1"/>
                          </a:solidFill>
                          <a:latin typeface="+mn-lt"/>
                        </a:rPr>
                        <a:t>TOTALE</a:t>
                      </a:r>
                      <a:endParaRPr lang="it-IT" sz="1100" b="1" i="0" u="none" strike="noStrike" dirty="0">
                        <a:solidFill>
                          <a:schemeClr val="bg1"/>
                        </a:solidFill>
                        <a:latin typeface="+mn-lt"/>
                      </a:endParaRPr>
                    </a:p>
                  </a:txBody>
                  <a:tcPr marL="5421" marR="5421" marT="5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mn-lt"/>
                        </a:rPr>
                        <a:t>948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mn-lt"/>
                        </a:rPr>
                        <a:t>2564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mn-lt"/>
                        </a:rPr>
                        <a:t>7946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mn-lt"/>
                        </a:rPr>
                        <a:t>2216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it-IT" sz="1100" b="1" i="0" u="none" strike="noStrike" dirty="0">
                          <a:solidFill>
                            <a:schemeClr val="bg1"/>
                          </a:solidFill>
                          <a:latin typeface="+mn-lt"/>
                        </a:rPr>
                        <a:t>13674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Tree>
    <p:extLst>
      <p:ext uri="{BB962C8B-B14F-4D97-AF65-F5344CB8AC3E}">
        <p14:creationId xmlns="" xmlns:p14="http://schemas.microsoft.com/office/powerpoint/2010/main" val="167904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D32DD4-4CB8-470D-915E-8582D7DB6AF6}"/>
              </a:ext>
            </a:extLst>
          </p:cNvPr>
          <p:cNvSpPr>
            <a:spLocks noGrp="1"/>
          </p:cNvSpPr>
          <p:nvPr>
            <p:ph type="title"/>
          </p:nvPr>
        </p:nvSpPr>
        <p:spPr/>
        <p:txBody>
          <a:bodyPr vert="horz" lIns="91440" tIns="45720" rIns="91440" bIns="45720" rtlCol="0" anchor="b">
            <a:normAutofit/>
          </a:bodyPr>
          <a:lstStyle/>
          <a:p>
            <a:r>
              <a:rPr lang="it-IT" dirty="0" smtClean="0"/>
              <a:t>CONSIDERAZIONI FINALI</a:t>
            </a:r>
            <a:endParaRPr lang="it-IT" dirty="0"/>
          </a:p>
        </p:txBody>
      </p:sp>
      <p:sp>
        <p:nvSpPr>
          <p:cNvPr id="3" name="Segnaposto contenuto 2">
            <a:extLst>
              <a:ext uri="{FF2B5EF4-FFF2-40B4-BE49-F238E27FC236}">
                <a16:creationId xmlns:a16="http://schemas.microsoft.com/office/drawing/2014/main" xmlns="" id="{B079C2AE-E443-44B3-AE79-ED14EEA22208}"/>
              </a:ext>
            </a:extLst>
          </p:cNvPr>
          <p:cNvSpPr>
            <a:spLocks noGrp="1"/>
          </p:cNvSpPr>
          <p:nvPr>
            <p:ph idx="1"/>
          </p:nvPr>
        </p:nvSpPr>
        <p:spPr>
          <a:xfrm>
            <a:off x="1097280" y="1819357"/>
            <a:ext cx="10058400" cy="4484727"/>
          </a:xfrm>
        </p:spPr>
        <p:txBody>
          <a:bodyPr anchor="ctr">
            <a:normAutofit/>
          </a:bodyPr>
          <a:lstStyle/>
          <a:p>
            <a:pPr marL="457200" indent="-457200" algn="just">
              <a:buFont typeface="Arial" pitchFamily="34" charset="0"/>
              <a:buChar char="•"/>
            </a:pPr>
            <a:r>
              <a:rPr lang="it-IT" sz="2400" dirty="0" smtClean="0"/>
              <a:t>Alcuni dati fotografano una situazione non aggiornata ad oggi in quanto risentono di una latenza strutturale dei flussi informativi (il dato completo relativo alle SDO si avrà solo nei primi mesi del nuovo anno), pertanto subiranno ancora variazioni.</a:t>
            </a:r>
          </a:p>
          <a:p>
            <a:pPr marL="457200" indent="-457200" algn="just">
              <a:buFont typeface="Arial" pitchFamily="34" charset="0"/>
              <a:buChar char="•"/>
            </a:pPr>
            <a:r>
              <a:rPr lang="it-IT" sz="2400" dirty="0" smtClean="0"/>
              <a:t>Si è assistito ad un miglioramento sui volumi di ricovero e di performance complessiva rispetto al 2023.</a:t>
            </a:r>
          </a:p>
          <a:p>
            <a:pPr marL="457200" indent="-457200" algn="just">
              <a:buFont typeface="Arial" pitchFamily="34" charset="0"/>
              <a:buChar char="•"/>
            </a:pPr>
            <a:r>
              <a:rPr lang="it-IT" sz="2400" dirty="0" smtClean="0"/>
              <a:t>Permangono tuttavia alcune criticità legate ad alcune patologie oggetto di monitoraggio su cui sono già tuttavia attive operazioni di miglioramento con il supporto dei clinici.</a:t>
            </a:r>
          </a:p>
        </p:txBody>
      </p:sp>
    </p:spTree>
    <p:extLst>
      <p:ext uri="{BB962C8B-B14F-4D97-AF65-F5344CB8AC3E}">
        <p14:creationId xmlns:p14="http://schemas.microsoft.com/office/powerpoint/2010/main" xmlns="" val="1186495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sz="7200" dirty="0"/>
              <a:t>GRAZIE PER L’ATTENZIONE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390AF579-8955-4A39-876B-F20D8C03C8E2}"/>
              </a:ext>
            </a:extLst>
          </p:cNvPr>
          <p:cNvSpPr>
            <a:spLocks noChangeArrowheads="1"/>
          </p:cNvSpPr>
          <p:nvPr/>
        </p:nvSpPr>
        <p:spPr bwMode="auto">
          <a:xfrm>
            <a:off x="1182688" y="2048351"/>
            <a:ext cx="19581638" cy="1828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7" name="Segnaposto contenuto 6"/>
          <p:cNvSpPr>
            <a:spLocks noGrp="1"/>
          </p:cNvSpPr>
          <p:nvPr>
            <p:ph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57150" y="346673"/>
            <a:ext cx="12134850" cy="5543550"/>
          </a:xfrm>
          <a:prstGeom prst="rect">
            <a:avLst/>
          </a:prstGeom>
          <a:noFill/>
          <a:ln w="9525">
            <a:noFill/>
            <a:miter lim="800000"/>
            <a:headEnd/>
            <a:tailEnd/>
          </a:ln>
        </p:spPr>
      </p:pic>
    </p:spTree>
    <p:extLst>
      <p:ext uri="{BB962C8B-B14F-4D97-AF65-F5344CB8AC3E}">
        <p14:creationId xmlns="" xmlns:p14="http://schemas.microsoft.com/office/powerpoint/2010/main" val="144064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STATO OBIETTIVI AUSL</a:t>
            </a:r>
            <a:endParaRPr lang="it-IT" sz="3600" dirty="0"/>
          </a:p>
        </p:txBody>
      </p:sp>
      <p:sp>
        <p:nvSpPr>
          <p:cNvPr id="7" name="CasellaDiTesto 6"/>
          <p:cNvSpPr txBox="1"/>
          <p:nvPr/>
        </p:nvSpPr>
        <p:spPr>
          <a:xfrm>
            <a:off x="0" y="6070606"/>
            <a:ext cx="12192000" cy="261610"/>
          </a:xfrm>
          <a:prstGeom prst="rect">
            <a:avLst/>
          </a:prstGeom>
          <a:noFill/>
        </p:spPr>
        <p:txBody>
          <a:bodyPr wrap="square" rtlCol="0">
            <a:spAutoFit/>
          </a:bodyPr>
          <a:lstStyle/>
          <a:p>
            <a:pPr algn="ctr"/>
            <a:r>
              <a:rPr lang="it-IT" sz="1100" i="1" dirty="0" smtClean="0"/>
              <a:t>I dati SDO si riferiscono al periodo Gennaio-Ottobre 2023; i dati SIGLA sono aggiornati al </a:t>
            </a:r>
            <a:r>
              <a:rPr lang="it-IT" sz="1100" b="1" i="1" dirty="0" smtClean="0"/>
              <a:t>01 Dicembre 2023</a:t>
            </a:r>
            <a:endParaRPr lang="it-IT" sz="1100" b="1" i="1" dirty="0"/>
          </a:p>
        </p:txBody>
      </p:sp>
      <p:pic>
        <p:nvPicPr>
          <p:cNvPr id="5122" name="Picture 2"/>
          <p:cNvPicPr>
            <a:picLocks noChangeAspect="1" noChangeArrowheads="1"/>
          </p:cNvPicPr>
          <p:nvPr/>
        </p:nvPicPr>
        <p:blipFill>
          <a:blip r:embed="rId2" cstate="print"/>
          <a:srcRect/>
          <a:stretch>
            <a:fillRect/>
          </a:stretch>
        </p:blipFill>
        <p:spPr bwMode="auto">
          <a:xfrm>
            <a:off x="152400" y="47625"/>
            <a:ext cx="11906250" cy="6029896"/>
          </a:xfrm>
          <a:prstGeom prst="rect">
            <a:avLst/>
          </a:prstGeom>
          <a:noFill/>
          <a:ln w="9525">
            <a:noFill/>
            <a:miter lim="800000"/>
            <a:headEnd/>
            <a:tailEnd/>
          </a:ln>
          <a:effectLst/>
        </p:spPr>
      </p:pic>
    </p:spTree>
    <p:extLst>
      <p:ext uri="{BB962C8B-B14F-4D97-AF65-F5344CB8AC3E}">
        <p14:creationId xmlns="" xmlns:p14="http://schemas.microsoft.com/office/powerpoint/2010/main" val="167904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STATO OBIETTIVI AUSL BOLOGNA</a:t>
            </a:r>
            <a:endParaRPr lang="it-IT" sz="3600" dirty="0"/>
          </a:p>
        </p:txBody>
      </p:sp>
      <p:sp>
        <p:nvSpPr>
          <p:cNvPr id="7" name="CasellaDiTesto 6"/>
          <p:cNvSpPr txBox="1"/>
          <p:nvPr/>
        </p:nvSpPr>
        <p:spPr>
          <a:xfrm>
            <a:off x="0" y="6070606"/>
            <a:ext cx="12192000" cy="261610"/>
          </a:xfrm>
          <a:prstGeom prst="rect">
            <a:avLst/>
          </a:prstGeom>
          <a:noFill/>
        </p:spPr>
        <p:txBody>
          <a:bodyPr wrap="square" rtlCol="0">
            <a:spAutoFit/>
          </a:bodyPr>
          <a:lstStyle/>
          <a:p>
            <a:pPr algn="ctr"/>
            <a:r>
              <a:rPr lang="it-IT" sz="1100" i="1" dirty="0" smtClean="0"/>
              <a:t>I dati SDO si riferiscono al periodo Gennaio-Settembre 2023; i dati SIGLA sono aggiornati </a:t>
            </a:r>
            <a:r>
              <a:rPr lang="it-IT" sz="1100" b="1" i="1" dirty="0" smtClean="0"/>
              <a:t>al  20 dicembre 2023</a:t>
            </a:r>
            <a:endParaRPr lang="it-IT" sz="1100" b="1" i="1" dirty="0"/>
          </a:p>
        </p:txBody>
      </p:sp>
      <p:graphicFrame>
        <p:nvGraphicFramePr>
          <p:cNvPr id="9" name="Tabella 8">
            <a:extLst>
              <a:ext uri="{FF2B5EF4-FFF2-40B4-BE49-F238E27FC236}">
                <a16:creationId xmlns="" xmlns:a16="http://schemas.microsoft.com/office/drawing/2014/main" id="{79F44802-2BFA-B16C-2F1E-974B6A744A37}"/>
              </a:ext>
            </a:extLst>
          </p:cNvPr>
          <p:cNvGraphicFramePr>
            <a:graphicFrameLocks noGrp="1"/>
          </p:cNvGraphicFramePr>
          <p:nvPr>
            <p:extLst>
              <p:ext uri="{D42A27DB-BD31-4B8C-83A1-F6EECF244321}">
                <p14:modId xmlns="" xmlns:p14="http://schemas.microsoft.com/office/powerpoint/2010/main" val="2346739866"/>
              </p:ext>
            </p:extLst>
          </p:nvPr>
        </p:nvGraphicFramePr>
        <p:xfrm>
          <a:off x="180976" y="1878825"/>
          <a:ext cx="11830049" cy="4158165"/>
        </p:xfrm>
        <a:graphic>
          <a:graphicData uri="http://schemas.openxmlformats.org/drawingml/2006/table">
            <a:tbl>
              <a:tblPr/>
              <a:tblGrid>
                <a:gridCol w="7722881">
                  <a:extLst>
                    <a:ext uri="{9D8B030D-6E8A-4147-A177-3AD203B41FA5}">
                      <a16:colId xmlns="" xmlns:a16="http://schemas.microsoft.com/office/drawing/2014/main" val="3007909794"/>
                    </a:ext>
                  </a:extLst>
                </a:gridCol>
                <a:gridCol w="1369056">
                  <a:extLst>
                    <a:ext uri="{9D8B030D-6E8A-4147-A177-3AD203B41FA5}">
                      <a16:colId xmlns="" xmlns:a16="http://schemas.microsoft.com/office/drawing/2014/main" val="975589027"/>
                    </a:ext>
                  </a:extLst>
                </a:gridCol>
                <a:gridCol w="1369056">
                  <a:extLst>
                    <a:ext uri="{9D8B030D-6E8A-4147-A177-3AD203B41FA5}">
                      <a16:colId xmlns="" xmlns:a16="http://schemas.microsoft.com/office/drawing/2014/main" val="1173871799"/>
                    </a:ext>
                  </a:extLst>
                </a:gridCol>
                <a:gridCol w="1369056">
                  <a:extLst>
                    <a:ext uri="{9D8B030D-6E8A-4147-A177-3AD203B41FA5}">
                      <a16:colId xmlns="" xmlns:a16="http://schemas.microsoft.com/office/drawing/2014/main" val="646772213"/>
                    </a:ext>
                  </a:extLst>
                </a:gridCol>
              </a:tblGrid>
              <a:tr h="360000">
                <a:tc>
                  <a:txBody>
                    <a:bodyPr/>
                    <a:lstStyle/>
                    <a:p>
                      <a:pPr algn="l" fontAlgn="b"/>
                      <a:r>
                        <a:rPr lang="it-IT" sz="1800" b="1" i="0" u="none" strike="noStrike" dirty="0">
                          <a:solidFill>
                            <a:schemeClr val="tx1"/>
                          </a:solidFill>
                          <a:effectLst/>
                          <a:latin typeface="+mn-lt"/>
                        </a:rPr>
                        <a:t>Obiettivo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Target 2023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Valore al 20/12/2023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it-IT" sz="1800" b="1" i="0" u="none" strike="noStrike" dirty="0">
                          <a:solidFill>
                            <a:schemeClr val="tx1"/>
                          </a:solidFill>
                          <a:effectLst/>
                          <a:latin typeface="+mn-lt"/>
                        </a:rPr>
                        <a:t>Fonte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208382882"/>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oncologica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69%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2548865"/>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p</a:t>
                      </a:r>
                      <a:r>
                        <a:rPr lang="it-IT" sz="1800" b="0" i="0" u="none" strike="noStrike" dirty="0">
                          <a:solidFill>
                            <a:schemeClr val="tx1"/>
                          </a:solidFill>
                          <a:effectLst/>
                          <a:latin typeface="+mn-lt"/>
                        </a:rPr>
                        <a:t>rotesi d'anca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51755"/>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cardio-vascolare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90%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48233379"/>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c</a:t>
                      </a:r>
                      <a:r>
                        <a:rPr lang="it-IT" sz="1800" b="0" i="0" u="none" strike="noStrike" dirty="0">
                          <a:solidFill>
                            <a:schemeClr val="tx1"/>
                          </a:solidFill>
                          <a:effectLst/>
                          <a:latin typeface="+mn-lt"/>
                        </a:rPr>
                        <a:t>hirurgia generale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40%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38893272"/>
                  </a:ext>
                </a:extLst>
              </a:tr>
              <a:tr h="360000">
                <a:tc>
                  <a:txBody>
                    <a:bodyPr/>
                    <a:lstStyle/>
                    <a:p>
                      <a:pPr algn="l" fontAlgn="b"/>
                      <a:r>
                        <a:rPr lang="it-IT" sz="1800" b="0" dirty="0">
                          <a:solidFill>
                            <a:schemeClr val="tx1"/>
                          </a:solidFill>
                          <a:latin typeface="+mn-lt"/>
                        </a:rPr>
                        <a:t>% </a:t>
                      </a:r>
                      <a:r>
                        <a:rPr lang="it-IT" sz="1800" b="0" dirty="0">
                          <a:solidFill>
                            <a:schemeClr val="tx1"/>
                          </a:solidFill>
                          <a:effectLst/>
                          <a:latin typeface="+mn-lt"/>
                          <a:ea typeface="Times New Roman" panose="02020603050405020304" pitchFamily="18" charset="0"/>
                        </a:rPr>
                        <a:t>erogato entro i tempi per t</a:t>
                      </a:r>
                      <a:r>
                        <a:rPr lang="it-IT" sz="1800" b="0" i="0" u="none" strike="noStrike" dirty="0">
                          <a:solidFill>
                            <a:schemeClr val="tx1"/>
                          </a:solidFill>
                          <a:effectLst/>
                          <a:latin typeface="+mn-lt"/>
                        </a:rPr>
                        <a:t>otale interventi sottoposti a monitoraggio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SDO</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1006367"/>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a:solidFill>
                            <a:schemeClr val="tx1"/>
                          </a:solidFill>
                          <a:effectLst/>
                          <a:latin typeface="+mn-lt"/>
                        </a:rPr>
                        <a:t>Copertura SIGLA-SDO per interventi sottoposti a monitoraggio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68%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SDO-SIGLA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3673086"/>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Copertura SIGLA-SDO per tutti gli interventi chirurgici programmati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SDO-SIGLA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08268498"/>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Recupero degli interventi chirurgici scaduti tra il 01/01/2022 e il 31/12/2022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80%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05535775"/>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Recupero degli interventi chirurgici scaduti entro il 31/12/2021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100%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60677394"/>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dirty="0">
                          <a:solidFill>
                            <a:schemeClr val="tx1"/>
                          </a:solidFill>
                          <a:latin typeface="+mn-lt"/>
                        </a:rPr>
                        <a:t>Variazione % dell’arruolamento in lista</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 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800" b="0" i="0" u="none" strike="noStrike" dirty="0">
                          <a:solidFill>
                            <a:schemeClr val="tx1"/>
                          </a:solidFill>
                          <a:effectLst/>
                          <a:latin typeface="+mn-lt"/>
                        </a:rPr>
                        <a:t>10%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SIGLA</a:t>
                      </a:r>
                      <a:endParaRPr lang="it-IT" sz="18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48920822"/>
                  </a:ext>
                </a:extLst>
              </a:tr>
            </a:tbl>
          </a:graphicData>
        </a:graphic>
      </p:graphicFrame>
    </p:spTree>
    <p:extLst>
      <p:ext uri="{BB962C8B-B14F-4D97-AF65-F5344CB8AC3E}">
        <p14:creationId xmlns="" xmlns:p14="http://schemas.microsoft.com/office/powerpoint/2010/main" val="167904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IINTERVENTI MONITORATI</a:t>
            </a:r>
            <a:endParaRPr lang="it-IT" dirty="0"/>
          </a:p>
        </p:txBody>
      </p:sp>
      <p:sp>
        <p:nvSpPr>
          <p:cNvPr id="3" name="Segnaposto testo 2"/>
          <p:cNvSpPr>
            <a:spLocks noGrp="1"/>
          </p:cNvSpPr>
          <p:nvPr>
            <p:ph type="body" idx="1"/>
          </p:nvPr>
        </p:nvSpPr>
        <p:spPr/>
        <p:txBody>
          <a:bodyPr/>
          <a:lstStyle/>
          <a:p>
            <a:r>
              <a:rPr lang="it-IT" sz="1800" dirty="0" smtClean="0">
                <a:solidFill>
                  <a:schemeClr val="tx1"/>
                </a:solidFill>
              </a:rPr>
              <a:t>Dati RIFERITI al flusso </a:t>
            </a:r>
            <a:r>
              <a:rPr lang="it-IT" sz="1800" dirty="0" err="1" smtClean="0">
                <a:solidFill>
                  <a:schemeClr val="tx1"/>
                </a:solidFill>
              </a:rPr>
              <a:t>sdo</a:t>
            </a:r>
            <a:r>
              <a:rPr lang="it-IT" sz="1800" dirty="0" smtClean="0">
                <a:solidFill>
                  <a:schemeClr val="tx1"/>
                </a:solidFill>
              </a:rPr>
              <a:t> relativi al periodo Gennaio-Ottobre 2023</a:t>
            </a:r>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INTERVENTI MONITORATI</a:t>
            </a:r>
            <a:endParaRPr lang="it-IT" sz="3600" dirty="0"/>
          </a:p>
        </p:txBody>
      </p:sp>
      <p:pic>
        <p:nvPicPr>
          <p:cNvPr id="1026" name="Picture 2"/>
          <p:cNvPicPr>
            <a:picLocks noChangeAspect="1" noChangeArrowheads="1"/>
          </p:cNvPicPr>
          <p:nvPr/>
        </p:nvPicPr>
        <p:blipFill>
          <a:blip r:embed="rId2" cstate="print"/>
          <a:srcRect/>
          <a:stretch>
            <a:fillRect/>
          </a:stretch>
        </p:blipFill>
        <p:spPr bwMode="auto">
          <a:xfrm>
            <a:off x="0" y="104775"/>
            <a:ext cx="12111542" cy="2999998"/>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3104198"/>
            <a:ext cx="12068174" cy="2926080"/>
          </a:xfrm>
          <a:prstGeom prst="rect">
            <a:avLst/>
          </a:prstGeom>
          <a:noFill/>
          <a:ln w="9525">
            <a:noFill/>
            <a:miter lim="800000"/>
            <a:headEnd/>
            <a:tailEnd/>
          </a:ln>
          <a:effectLst/>
        </p:spPr>
      </p:pic>
    </p:spTree>
    <p:extLst>
      <p:ext uri="{BB962C8B-B14F-4D97-AF65-F5344CB8AC3E}">
        <p14:creationId xmlns="" xmlns:p14="http://schemas.microsoft.com/office/powerpoint/2010/main" val="167904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INTERVENTI MONITORATI</a:t>
            </a:r>
            <a:endParaRPr lang="it-IT" sz="3600" dirty="0"/>
          </a:p>
        </p:txBody>
      </p:sp>
      <p:pic>
        <p:nvPicPr>
          <p:cNvPr id="8194" name="Picture 2"/>
          <p:cNvPicPr>
            <a:picLocks noChangeAspect="1" noChangeArrowheads="1"/>
          </p:cNvPicPr>
          <p:nvPr/>
        </p:nvPicPr>
        <p:blipFill>
          <a:blip r:embed="rId2" cstate="print"/>
          <a:srcRect/>
          <a:stretch>
            <a:fillRect/>
          </a:stretch>
        </p:blipFill>
        <p:spPr bwMode="auto">
          <a:xfrm>
            <a:off x="0" y="514350"/>
            <a:ext cx="12192000" cy="296615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7150" y="3636474"/>
            <a:ext cx="12077700" cy="2138113"/>
          </a:xfrm>
          <a:prstGeom prst="rect">
            <a:avLst/>
          </a:prstGeom>
          <a:noFill/>
          <a:ln w="9525">
            <a:noFill/>
            <a:miter lim="800000"/>
            <a:headEnd/>
            <a:tailEnd/>
          </a:ln>
          <a:effectLst/>
        </p:spPr>
      </p:pic>
    </p:spTree>
    <p:extLst>
      <p:ext uri="{BB962C8B-B14F-4D97-AF65-F5344CB8AC3E}">
        <p14:creationId xmlns="" xmlns:p14="http://schemas.microsoft.com/office/powerpoint/2010/main" val="167904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INTERVENTI MONITORATI – FOCUS ONCOLOGIA</a:t>
            </a:r>
            <a:endParaRPr lang="it-IT" sz="3600" dirty="0"/>
          </a:p>
        </p:txBody>
      </p:sp>
      <p:sp>
        <p:nvSpPr>
          <p:cNvPr id="7" name="CasellaDiTesto 6"/>
          <p:cNvSpPr txBox="1"/>
          <p:nvPr/>
        </p:nvSpPr>
        <p:spPr>
          <a:xfrm>
            <a:off x="0" y="6070606"/>
            <a:ext cx="12192000" cy="261610"/>
          </a:xfrm>
          <a:prstGeom prst="rect">
            <a:avLst/>
          </a:prstGeom>
          <a:noFill/>
        </p:spPr>
        <p:txBody>
          <a:bodyPr wrap="square" rtlCol="0">
            <a:spAutoFit/>
          </a:bodyPr>
          <a:lstStyle/>
          <a:p>
            <a:pPr algn="ctr"/>
            <a:r>
              <a:rPr lang="it-IT" sz="1100" i="1" dirty="0" smtClean="0"/>
              <a:t>NB: i dati SDO si riferiscono al periodo Gennaio-Ottobre 2023</a:t>
            </a:r>
            <a:endParaRPr lang="it-IT" sz="1100" i="1" dirty="0"/>
          </a:p>
        </p:txBody>
      </p:sp>
      <p:pic>
        <p:nvPicPr>
          <p:cNvPr id="3074" name="Picture 2"/>
          <p:cNvPicPr>
            <a:picLocks noChangeAspect="1" noChangeArrowheads="1"/>
          </p:cNvPicPr>
          <p:nvPr/>
        </p:nvPicPr>
        <p:blipFill>
          <a:blip r:embed="rId2" cstate="print"/>
          <a:srcRect/>
          <a:stretch>
            <a:fillRect/>
          </a:stretch>
        </p:blipFill>
        <p:spPr bwMode="auto">
          <a:xfrm>
            <a:off x="104775" y="2090616"/>
            <a:ext cx="12011026" cy="3410071"/>
          </a:xfrm>
          <a:prstGeom prst="rect">
            <a:avLst/>
          </a:prstGeom>
          <a:noFill/>
          <a:ln w="9525">
            <a:noFill/>
            <a:miter lim="800000"/>
            <a:headEnd/>
            <a:tailEnd/>
          </a:ln>
          <a:effectLst/>
        </p:spPr>
      </p:pic>
    </p:spTree>
    <p:extLst>
      <p:ext uri="{BB962C8B-B14F-4D97-AF65-F5344CB8AC3E}">
        <p14:creationId xmlns="" xmlns:p14="http://schemas.microsoft.com/office/powerpoint/2010/main" val="16790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F0E9CD5-0711-41DC-B6FF-7A22B5015607}"/>
              </a:ext>
            </a:extLst>
          </p:cNvPr>
          <p:cNvSpPr>
            <a:spLocks noGrp="1"/>
          </p:cNvSpPr>
          <p:nvPr>
            <p:ph type="title"/>
          </p:nvPr>
        </p:nvSpPr>
        <p:spPr/>
        <p:txBody>
          <a:bodyPr>
            <a:normAutofit/>
          </a:bodyPr>
          <a:lstStyle/>
          <a:p>
            <a:r>
              <a:rPr lang="it-IT" sz="3600" dirty="0" smtClean="0"/>
              <a:t>INTERVENTI MONITORATI – FOCUS ONCOLOGIA</a:t>
            </a:r>
            <a:endParaRPr lang="it-IT" sz="3600" dirty="0"/>
          </a:p>
        </p:txBody>
      </p:sp>
      <p:sp>
        <p:nvSpPr>
          <p:cNvPr id="7" name="CasellaDiTesto 6"/>
          <p:cNvSpPr txBox="1"/>
          <p:nvPr/>
        </p:nvSpPr>
        <p:spPr>
          <a:xfrm>
            <a:off x="0" y="6070606"/>
            <a:ext cx="12192000" cy="261610"/>
          </a:xfrm>
          <a:prstGeom prst="rect">
            <a:avLst/>
          </a:prstGeom>
          <a:noFill/>
        </p:spPr>
        <p:txBody>
          <a:bodyPr wrap="square" rtlCol="0">
            <a:spAutoFit/>
          </a:bodyPr>
          <a:lstStyle/>
          <a:p>
            <a:pPr algn="ctr"/>
            <a:r>
              <a:rPr lang="it-IT" sz="1100" i="1" dirty="0" smtClean="0"/>
              <a:t>NB: i dati SDO si riferiscono al periodo Gennaio-Ottobre 2023</a:t>
            </a:r>
            <a:endParaRPr lang="it-IT" sz="1100" i="1" dirty="0"/>
          </a:p>
        </p:txBody>
      </p:sp>
      <p:pic>
        <p:nvPicPr>
          <p:cNvPr id="4098" name="Picture 2"/>
          <p:cNvPicPr>
            <a:picLocks noChangeAspect="1" noChangeArrowheads="1"/>
          </p:cNvPicPr>
          <p:nvPr/>
        </p:nvPicPr>
        <p:blipFill>
          <a:blip r:embed="rId2" cstate="print"/>
          <a:srcRect/>
          <a:stretch>
            <a:fillRect/>
          </a:stretch>
        </p:blipFill>
        <p:spPr bwMode="auto">
          <a:xfrm>
            <a:off x="57150" y="2035025"/>
            <a:ext cx="12058650" cy="3428066"/>
          </a:xfrm>
          <a:prstGeom prst="rect">
            <a:avLst/>
          </a:prstGeom>
          <a:noFill/>
          <a:ln w="9525">
            <a:noFill/>
            <a:miter lim="800000"/>
            <a:headEnd/>
            <a:tailEnd/>
          </a:ln>
          <a:effectLst/>
        </p:spPr>
      </p:pic>
    </p:spTree>
    <p:extLst>
      <p:ext uri="{BB962C8B-B14F-4D97-AF65-F5344CB8AC3E}">
        <p14:creationId xmlns="" xmlns:p14="http://schemas.microsoft.com/office/powerpoint/2010/main" val="1679044334"/>
      </p:ext>
    </p:extLst>
  </p:cSld>
  <p:clrMapOvr>
    <a:masterClrMapping/>
  </p:clrMapOvr>
</p:sld>
</file>

<file path=ppt/theme/theme1.xml><?xml version="1.0" encoding="utf-8"?>
<a:theme xmlns:a="http://schemas.openxmlformats.org/drawingml/2006/main" name="Retrospettivo">
  <a:themeElements>
    <a:clrScheme name="Personalizzato 1">
      <a:dk1>
        <a:sysClr val="windowText" lastClr="000000"/>
      </a:dk1>
      <a:lt1>
        <a:sysClr val="window" lastClr="FFFFFF"/>
      </a:lt1>
      <a:dk2>
        <a:srgbClr val="696464"/>
      </a:dk2>
      <a:lt2>
        <a:srgbClr val="E9E5DC"/>
      </a:lt2>
      <a:accent1>
        <a:srgbClr val="D34817"/>
      </a:accent1>
      <a:accent2>
        <a:srgbClr val="9B2D1F"/>
      </a:accent2>
      <a:accent3>
        <a:srgbClr val="92D050"/>
      </a:accent3>
      <a:accent4>
        <a:srgbClr val="FFFF00"/>
      </a:accent4>
      <a:accent5>
        <a:srgbClr val="FFC000"/>
      </a:accent5>
      <a:accent6>
        <a:srgbClr val="00B0F0"/>
      </a:accent6>
      <a:hlink>
        <a:srgbClr val="CC9900"/>
      </a:hlink>
      <a:folHlink>
        <a:srgbClr val="96A9A9"/>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5288</TotalTime>
  <Words>626</Words>
  <Application>Microsoft Office PowerPoint</Application>
  <PresentationFormat>Personalizzato</PresentationFormat>
  <Paragraphs>196</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Retrospettivo</vt:lpstr>
      <vt:lpstr>LO STATO DELLE LISTE D’ATTESA CHIRURGICHE AUSL BOLOGNA</vt:lpstr>
      <vt:lpstr>Diapositiva 2</vt:lpstr>
      <vt:lpstr>STATO OBIETTIVI AUSL</vt:lpstr>
      <vt:lpstr>STATO OBIETTIVI AUSL BOLOGNA</vt:lpstr>
      <vt:lpstr>IINTERVENTI MONITORATI</vt:lpstr>
      <vt:lpstr>INTERVENTI MONITORATI</vt:lpstr>
      <vt:lpstr>INTERVENTI MONITORATI</vt:lpstr>
      <vt:lpstr>INTERVENTI MONITORATI – FOCUS ONCOLOGIA</vt:lpstr>
      <vt:lpstr>INTERVENTI MONITORATI – FOCUS ONCOLOGIA</vt:lpstr>
      <vt:lpstr>RECUPERO CASISTICA PREGRESSA</vt:lpstr>
      <vt:lpstr>STATO OBIETTIVI AUSL BOLOGNA</vt:lpstr>
      <vt:lpstr>Diapositiva 12</vt:lpstr>
      <vt:lpstr>Diapositiva 13</vt:lpstr>
      <vt:lpstr>LO STATO DELLA LDA AUSL AL 20/12/2023</vt:lpstr>
      <vt:lpstr>CONSIDERAZIONI FINALI</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INCONTRI DEL MAGGIORE</dc:title>
  <dc:creator>Leonessi Marco</dc:creator>
  <cp:lastModifiedBy>s.guicciardi</cp:lastModifiedBy>
  <cp:revision>481</cp:revision>
  <dcterms:created xsi:type="dcterms:W3CDTF">2020-09-24T10:41:04Z</dcterms:created>
  <dcterms:modified xsi:type="dcterms:W3CDTF">2023-12-20T17:55:17Z</dcterms:modified>
</cp:coreProperties>
</file>