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6" r:id="rId1"/>
  </p:sldMasterIdLst>
  <p:notesMasterIdLst>
    <p:notesMasterId r:id="rId18"/>
  </p:notesMasterIdLst>
  <p:sldIdLst>
    <p:sldId id="305" r:id="rId2"/>
    <p:sldId id="279" r:id="rId3"/>
    <p:sldId id="307" r:id="rId4"/>
    <p:sldId id="308" r:id="rId5"/>
    <p:sldId id="309" r:id="rId6"/>
    <p:sldId id="310" r:id="rId7"/>
    <p:sldId id="311" r:id="rId8"/>
    <p:sldId id="278" r:id="rId9"/>
    <p:sldId id="306" r:id="rId10"/>
    <p:sldId id="281" r:id="rId11"/>
    <p:sldId id="304" r:id="rId12"/>
    <p:sldId id="300" r:id="rId13"/>
    <p:sldId id="299" r:id="rId14"/>
    <p:sldId id="312" r:id="rId15"/>
    <p:sldId id="313" r:id="rId16"/>
    <p:sldId id="314" r:id="rId1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nzo" initials="L" lastIdx="3" clrIdx="0">
    <p:extLst>
      <p:ext uri="{19B8F6BF-5375-455C-9EA6-DF929625EA0E}">
        <p15:presenceInfo xmlns:p15="http://schemas.microsoft.com/office/powerpoint/2012/main" userId="S::l.roti@ausl.bologna.it::7bca57b7-5718-4c0a-ad2d-fb589f29880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03" autoAdjust="0"/>
    <p:restoredTop sz="95625" autoAdjust="0"/>
  </p:normalViewPr>
  <p:slideViewPr>
    <p:cSldViewPr snapToGrid="0">
      <p:cViewPr varScale="1">
        <p:scale>
          <a:sx n="101" d="100"/>
          <a:sy n="101" d="100"/>
        </p:scale>
        <p:origin x="56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60ED222-6593-4476-89C9-D6C96260A459}" type="datetimeFigureOut">
              <a:rPr lang="it-IT" smtClean="0"/>
              <a:pPr/>
              <a:t>25/10/22</a:t>
            </a:fld>
            <a:endParaRPr lang="it-IT"/>
          </a:p>
        </p:txBody>
      </p:sp>
      <p:sp>
        <p:nvSpPr>
          <p:cNvPr id="4" name="Segnaposto immagine diapositiva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1343C87E-CE4B-407A-A717-1C573E098F7D}" type="slidenum">
              <a:rPr lang="it-IT" smtClean="0"/>
              <a:pPr/>
              <a:t>‹N›</a:t>
            </a:fld>
            <a:endParaRPr lang="it-IT"/>
          </a:p>
        </p:txBody>
      </p:sp>
    </p:spTree>
    <p:extLst>
      <p:ext uri="{BB962C8B-B14F-4D97-AF65-F5344CB8AC3E}">
        <p14:creationId xmlns:p14="http://schemas.microsoft.com/office/powerpoint/2010/main" val="3975338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343C87E-CE4B-407A-A717-1C573E098F7D}" type="slidenum">
              <a:rPr lang="it-IT" smtClean="0"/>
              <a:pPr/>
              <a:t>10</a:t>
            </a:fld>
            <a:endParaRPr lang="it-IT"/>
          </a:p>
        </p:txBody>
      </p:sp>
    </p:spTree>
    <p:extLst>
      <p:ext uri="{BB962C8B-B14F-4D97-AF65-F5344CB8AC3E}">
        <p14:creationId xmlns:p14="http://schemas.microsoft.com/office/powerpoint/2010/main" val="3348051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145018DF-E7EB-43A4-9FAD-A5A3263330A5}" type="datetimeFigureOut">
              <a:rPr lang="it-IT" smtClean="0"/>
              <a:pPr/>
              <a:t>25/10/22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9F1A4F3-02F6-4846-957B-4E99FE8463A1}" type="slidenum">
              <a:rPr lang="it-IT" smtClean="0"/>
              <a:pPr/>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907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45018DF-E7EB-43A4-9FAD-A5A3263330A5}" type="datetimeFigureOut">
              <a:rPr lang="it-IT" smtClean="0"/>
              <a:pPr/>
              <a:t>25/10/22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17303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45018DF-E7EB-43A4-9FAD-A5A3263330A5}" type="datetimeFigureOut">
              <a:rPr lang="it-IT" smtClean="0"/>
              <a:pPr/>
              <a:t>25/10/22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3397173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145018DF-E7EB-43A4-9FAD-A5A3263330A5}" type="datetimeFigureOut">
              <a:rPr lang="it-IT" smtClean="0"/>
              <a:pPr/>
              <a:t>25/10/22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3432357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145018DF-E7EB-43A4-9FAD-A5A3263330A5}" type="datetimeFigureOut">
              <a:rPr lang="it-IT" smtClean="0"/>
              <a:pPr/>
              <a:t>25/10/22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9F1A4F3-02F6-4846-957B-4E99FE8463A1}" type="slidenum">
              <a:rPr lang="it-IT" smtClean="0"/>
              <a:pPr/>
              <a:t>‹N›</a:t>
            </a:fld>
            <a:endParaRPr lang="it-IT"/>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6452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097278" y="1845734"/>
            <a:ext cx="4937760" cy="4023359"/>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145018DF-E7EB-43A4-9FAD-A5A3263330A5}" type="datetimeFigureOut">
              <a:rPr lang="it-IT" smtClean="0"/>
              <a:pPr/>
              <a:t>25/10/22</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619810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097280" y="2582334"/>
            <a:ext cx="4937760" cy="33782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217920" y="2582334"/>
            <a:ext cx="4937760" cy="33782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145018DF-E7EB-43A4-9FAD-A5A3263330A5}" type="datetimeFigureOut">
              <a:rPr lang="it-IT" smtClean="0"/>
              <a:pPr/>
              <a:t>25/10/22</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975089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145018DF-E7EB-43A4-9FAD-A5A3263330A5}" type="datetimeFigureOut">
              <a:rPr lang="it-IT" smtClean="0"/>
              <a:pPr/>
              <a:t>25/10/22</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1478310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45018DF-E7EB-43A4-9FAD-A5A3263330A5}" type="datetimeFigureOut">
              <a:rPr lang="it-IT" smtClean="0"/>
              <a:pPr/>
              <a:t>25/10/22</a:t>
            </a:fld>
            <a:endParaRPr lang="it-IT"/>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it-IT"/>
          </a:p>
        </p:txBody>
      </p:sp>
      <p:sp>
        <p:nvSpPr>
          <p:cNvPr id="9" name="Slide Number Placeholder 8"/>
          <p:cNvSpPr>
            <a:spLocks noGrp="1"/>
          </p:cNvSpPr>
          <p:nvPr>
            <p:ph type="sldNum" sz="quarter" idx="12"/>
          </p:nvPr>
        </p:nvSpPr>
        <p:spPr/>
        <p:txBody>
          <a:bodyPr/>
          <a:lstStyle/>
          <a:p>
            <a:fld id="{E9F1A4F3-02F6-4846-957B-4E99FE8463A1}" type="slidenum">
              <a:rPr lang="it-IT" smtClean="0"/>
              <a:pPr/>
              <a:t>‹N›</a:t>
            </a:fld>
            <a:endParaRPr lang="it-IT"/>
          </a:p>
        </p:txBody>
      </p:sp>
    </p:spTree>
    <p:extLst>
      <p:ext uri="{BB962C8B-B14F-4D97-AF65-F5344CB8AC3E}">
        <p14:creationId xmlns:p14="http://schemas.microsoft.com/office/powerpoint/2010/main" val="1345692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0" y="0"/>
            <a:ext cx="405079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45018DF-E7EB-43A4-9FAD-A5A3263330A5}" type="datetimeFigureOut">
              <a:rPr lang="it-IT" smtClean="0"/>
              <a:pPr/>
              <a:t>25/10/22</a:t>
            </a:fld>
            <a:endParaRPr lang="it-IT"/>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it-IT"/>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9F1A4F3-02F6-4846-957B-4E99FE8463A1}" type="slidenum">
              <a:rPr lang="it-IT" smtClean="0"/>
              <a:pPr/>
              <a:t>‹N›</a:t>
            </a:fld>
            <a:endParaRPr lang="it-IT"/>
          </a:p>
        </p:txBody>
      </p:sp>
    </p:spTree>
    <p:extLst>
      <p:ext uri="{BB962C8B-B14F-4D97-AF65-F5344CB8AC3E}">
        <p14:creationId xmlns:p14="http://schemas.microsoft.com/office/powerpoint/2010/main" val="299184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chemeClr val="tx1"/>
                </a:solidFill>
              </a:defRPr>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5" y="0"/>
            <a:ext cx="12191985" cy="4915076"/>
          </a:xfrm>
          <a:solidFill>
            <a:schemeClr val="bg1">
              <a:lumMod val="50000"/>
              <a:lumOff val="5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lvl1pPr>
              <a:defRPr>
                <a:solidFill>
                  <a:schemeClr val="tx2"/>
                </a:solidFill>
              </a:defRPr>
            </a:lvl1pPr>
          </a:lstStyle>
          <a:p>
            <a:fld id="{145018DF-E7EB-43A4-9FAD-A5A3263330A5}" type="datetimeFigureOut">
              <a:rPr lang="it-IT" smtClean="0"/>
              <a:pPr/>
              <a:t>25/10/22</a:t>
            </a:fld>
            <a:endParaRPr lang="it-IT"/>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it-IT"/>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9F1A4F3-02F6-4846-957B-4E99FE8463A1}" type="slidenum">
              <a:rPr lang="it-IT" smtClean="0"/>
              <a:pPr/>
              <a:t>‹N›</a:t>
            </a:fld>
            <a:endParaRPr lang="it-IT"/>
          </a:p>
        </p:txBody>
      </p:sp>
    </p:spTree>
    <p:extLst>
      <p:ext uri="{BB962C8B-B14F-4D97-AF65-F5344CB8AC3E}">
        <p14:creationId xmlns:p14="http://schemas.microsoft.com/office/powerpoint/2010/main" val="2115898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45018DF-E7EB-43A4-9FAD-A5A3263330A5}" type="datetimeFigureOut">
              <a:rPr lang="it-IT" smtClean="0"/>
              <a:pPr/>
              <a:t>25/10/22</a:t>
            </a:fld>
            <a:endParaRPr lang="it-IT"/>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9F1A4F3-02F6-4846-957B-4E99FE8463A1}" type="slidenum">
              <a:rPr lang="it-IT" smtClean="0"/>
              <a:pPr/>
              <a:t>‹N›</a:t>
            </a:fld>
            <a:endParaRPr lang="it-IT"/>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6076458"/>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10BFA1C0-B8BE-C2FD-55E7-19239D865720}"/>
              </a:ext>
            </a:extLst>
          </p:cNvPr>
          <p:cNvSpPr>
            <a:spLocks noGrp="1"/>
          </p:cNvSpPr>
          <p:nvPr>
            <p:ph type="subTitle" idx="1"/>
          </p:nvPr>
        </p:nvSpPr>
        <p:spPr>
          <a:xfrm>
            <a:off x="1392151" y="5344621"/>
            <a:ext cx="10058400" cy="1143000"/>
          </a:xfrm>
        </p:spPr>
        <p:txBody>
          <a:bodyPr>
            <a:normAutofit/>
          </a:bodyPr>
          <a:lstStyle/>
          <a:p>
            <a:pPr algn="r"/>
            <a:r>
              <a:rPr lang="it-IT" sz="1200" dirty="0"/>
              <a:t>Dr.ssa Rita Mancini</a:t>
            </a:r>
          </a:p>
        </p:txBody>
      </p:sp>
      <p:pic>
        <p:nvPicPr>
          <p:cNvPr id="3074" name="Picture 2" descr="page1image29643024">
            <a:extLst>
              <a:ext uri="{FF2B5EF4-FFF2-40B4-BE49-F238E27FC236}">
                <a16:creationId xmlns:a16="http://schemas.microsoft.com/office/drawing/2014/main" id="{FB1E4680-2386-77A2-7435-ED74150266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1" y="2147476"/>
            <a:ext cx="10599650" cy="1993901"/>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55981D61-13D1-FC12-E0F5-6B1B9078A3C3}"/>
              </a:ext>
            </a:extLst>
          </p:cNvPr>
          <p:cNvSpPr txBox="1"/>
          <p:nvPr/>
        </p:nvSpPr>
        <p:spPr>
          <a:xfrm>
            <a:off x="741449" y="5344621"/>
            <a:ext cx="1481111" cy="369332"/>
          </a:xfrm>
          <a:prstGeom prst="rect">
            <a:avLst/>
          </a:prstGeom>
          <a:noFill/>
        </p:spPr>
        <p:txBody>
          <a:bodyPr wrap="none" rtlCol="0">
            <a:spAutoFit/>
          </a:bodyPr>
          <a:lstStyle/>
          <a:p>
            <a:r>
              <a:rPr lang="it-IT" dirty="0"/>
              <a:t>AUSL Bologna</a:t>
            </a:r>
          </a:p>
        </p:txBody>
      </p:sp>
    </p:spTree>
    <p:extLst>
      <p:ext uri="{BB962C8B-B14F-4D97-AF65-F5344CB8AC3E}">
        <p14:creationId xmlns:p14="http://schemas.microsoft.com/office/powerpoint/2010/main" val="10029864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Segnaposto contenuto 2">
            <a:extLst>
              <a:ext uri="{FF2B5EF4-FFF2-40B4-BE49-F238E27FC236}">
                <a16:creationId xmlns:a16="http://schemas.microsoft.com/office/drawing/2014/main" id="{3779F6BD-106A-4240-9544-1AB8D8188034}"/>
              </a:ext>
            </a:extLst>
          </p:cNvPr>
          <p:cNvSpPr>
            <a:spLocks noGrp="1"/>
          </p:cNvSpPr>
          <p:nvPr>
            <p:ph idx="1"/>
          </p:nvPr>
        </p:nvSpPr>
        <p:spPr>
          <a:xfrm>
            <a:off x="5192795" y="2810506"/>
            <a:ext cx="6237203" cy="3564757"/>
          </a:xfrm>
        </p:spPr>
        <p:txBody>
          <a:bodyPr anchor="ctr">
            <a:normAutofit/>
          </a:bodyPr>
          <a:lstStyle/>
          <a:p>
            <a:pPr>
              <a:buFont typeface="Arial" panose="020B0604020202020204" pitchFamily="34" charset="0"/>
              <a:buChar char="•"/>
            </a:pPr>
            <a:r>
              <a:rPr lang="it-IT" sz="1400" b="1" dirty="0"/>
              <a:t> Garantisce :</a:t>
            </a:r>
          </a:p>
          <a:p>
            <a:pPr>
              <a:buFont typeface="Arial" panose="020B0604020202020204" pitchFamily="34" charset="0"/>
              <a:buChar char="•"/>
            </a:pPr>
            <a:r>
              <a:rPr lang="it-IT" sz="1400" b="1" dirty="0"/>
              <a:t>la corretta funzionalità strumentale con la gestione dei controlli di qualità E  le manutenzioni,</a:t>
            </a:r>
          </a:p>
          <a:p>
            <a:pPr>
              <a:buFont typeface="Arial" panose="020B0604020202020204" pitchFamily="34" charset="0"/>
              <a:buChar char="•"/>
            </a:pPr>
            <a:r>
              <a:rPr lang="it-IT" sz="1400" b="1" dirty="0"/>
              <a:t>la verifica  periodica della correlazione dei dati con il laboratorio centrale.</a:t>
            </a:r>
          </a:p>
          <a:p>
            <a:pPr>
              <a:buFont typeface="Arial" panose="020B0604020202020204" pitchFamily="34" charset="0"/>
              <a:buChar char="•"/>
            </a:pPr>
            <a:r>
              <a:rPr lang="it-IT" sz="1400" b="1" dirty="0"/>
              <a:t> formazione continua degli utilizzatori mediante una stretta collaborazione con il responsabile clinico ed infermieristico dei setting in cui gli strumenti sono utilizzati</a:t>
            </a:r>
          </a:p>
          <a:p>
            <a:pPr>
              <a:buFont typeface="Arial" panose="020B0604020202020204" pitchFamily="34" charset="0"/>
              <a:buChar char="•"/>
            </a:pPr>
            <a:r>
              <a:rPr lang="it-IT" sz="1400" b="1" dirty="0"/>
              <a:t>Pianifica audit clinici.</a:t>
            </a:r>
          </a:p>
          <a:p>
            <a:pPr>
              <a:buFont typeface="Arial" panose="020B0604020202020204" pitchFamily="34" charset="0"/>
              <a:buChar char="•"/>
            </a:pPr>
            <a:r>
              <a:rPr lang="it-IT" sz="1400" b="1" dirty="0"/>
              <a:t>REFERTO:</a:t>
            </a:r>
          </a:p>
          <a:p>
            <a:pPr>
              <a:buFont typeface="Arial" panose="020B0604020202020204" pitchFamily="34" charset="0"/>
              <a:buChar char="•"/>
            </a:pPr>
            <a:r>
              <a:rPr lang="it-IT" sz="1400" b="1" dirty="0"/>
              <a:t>il referto è conforme agli standard di laboratorio firmato digitalmente e distribuito </a:t>
            </a:r>
            <a:r>
              <a:rPr lang="it-IT" sz="1400" b="1" dirty="0" err="1"/>
              <a:t>informaticamente</a:t>
            </a:r>
            <a:r>
              <a:rPr lang="it-IT" sz="1400" b="1" dirty="0"/>
              <a:t> anche a FSE </a:t>
            </a:r>
          </a:p>
          <a:p>
            <a:pPr lvl="1">
              <a:buFont typeface="Wingdings" panose="05000000000000000000" pitchFamily="2" charset="2"/>
              <a:buChar char="§"/>
            </a:pPr>
            <a:endParaRPr lang="it-IT" sz="1400" b="1" dirty="0"/>
          </a:p>
        </p:txBody>
      </p:sp>
      <p:sp>
        <p:nvSpPr>
          <p:cNvPr id="4" name="CasellaDiTesto 3">
            <a:extLst>
              <a:ext uri="{FF2B5EF4-FFF2-40B4-BE49-F238E27FC236}">
                <a16:creationId xmlns:a16="http://schemas.microsoft.com/office/drawing/2014/main" id="{6DA1B647-C032-A354-0CB3-A8E7A0993CF0}"/>
              </a:ext>
            </a:extLst>
          </p:cNvPr>
          <p:cNvSpPr txBox="1"/>
          <p:nvPr/>
        </p:nvSpPr>
        <p:spPr>
          <a:xfrm>
            <a:off x="389387" y="2723936"/>
            <a:ext cx="4193042" cy="1555963"/>
          </a:xfrm>
          <a:prstGeom prst="rect">
            <a:avLst/>
          </a:prstGeom>
        </p:spPr>
        <p:txBody>
          <a:bodyPr vert="horz" lIns="91440" tIns="45720" rIns="91440" bIns="45720" rtlCol="0">
            <a:noAutofit/>
          </a:bodyPr>
          <a:lstStyle/>
          <a:p>
            <a:pPr defTabSz="914400">
              <a:lnSpc>
                <a:spcPct val="90000"/>
              </a:lnSpc>
              <a:spcBef>
                <a:spcPts val="1200"/>
              </a:spcBef>
              <a:spcAft>
                <a:spcPts val="200"/>
              </a:spcAft>
              <a:buClr>
                <a:schemeClr val="accent3"/>
              </a:buClr>
              <a:buSzPct val="100000"/>
            </a:pPr>
            <a:r>
              <a:rPr lang="en-US" sz="1400" b="1" cap="all" spc="200" dirty="0">
                <a:latin typeface="+mj-lt"/>
              </a:rPr>
              <a:t>1 DIRIGENTE RESPONSABILE DI SISTEMA</a:t>
            </a:r>
          </a:p>
          <a:p>
            <a:pPr defTabSz="914400">
              <a:lnSpc>
                <a:spcPct val="90000"/>
              </a:lnSpc>
              <a:spcBef>
                <a:spcPts val="1200"/>
              </a:spcBef>
              <a:spcAft>
                <a:spcPts val="200"/>
              </a:spcAft>
              <a:buClr>
                <a:schemeClr val="accent3"/>
              </a:buClr>
              <a:buSzPct val="100000"/>
            </a:pPr>
            <a:r>
              <a:rPr lang="en-US" sz="1400" b="1" cap="all" spc="200" dirty="0">
                <a:latin typeface="+mj-lt"/>
              </a:rPr>
              <a:t>3 DIRIGENTI</a:t>
            </a:r>
          </a:p>
          <a:p>
            <a:pPr defTabSz="914400">
              <a:lnSpc>
                <a:spcPct val="90000"/>
              </a:lnSpc>
              <a:spcBef>
                <a:spcPts val="1200"/>
              </a:spcBef>
              <a:spcAft>
                <a:spcPts val="200"/>
              </a:spcAft>
              <a:buClr>
                <a:schemeClr val="accent3"/>
              </a:buClr>
              <a:buSzPct val="100000"/>
            </a:pPr>
            <a:r>
              <a:rPr lang="en-US" sz="1400" b="1" cap="all" spc="200" dirty="0">
                <a:latin typeface="+mj-lt"/>
              </a:rPr>
              <a:t>1 TSLB POCT MANAGER </a:t>
            </a:r>
          </a:p>
          <a:p>
            <a:pPr defTabSz="914400">
              <a:lnSpc>
                <a:spcPct val="90000"/>
              </a:lnSpc>
              <a:spcBef>
                <a:spcPts val="1200"/>
              </a:spcBef>
              <a:spcAft>
                <a:spcPts val="200"/>
              </a:spcAft>
              <a:buClr>
                <a:schemeClr val="accent3"/>
              </a:buClr>
              <a:buSzPct val="100000"/>
            </a:pPr>
            <a:r>
              <a:rPr lang="en-US" sz="1400" b="1" cap="all" spc="200" dirty="0">
                <a:latin typeface="+mj-lt"/>
              </a:rPr>
              <a:t>3 TSLB</a:t>
            </a:r>
          </a:p>
        </p:txBody>
      </p:sp>
      <p:sp>
        <p:nvSpPr>
          <p:cNvPr id="5" name="CasellaDiTesto 4">
            <a:extLst>
              <a:ext uri="{FF2B5EF4-FFF2-40B4-BE49-F238E27FC236}">
                <a16:creationId xmlns:a16="http://schemas.microsoft.com/office/drawing/2014/main" id="{1747B8A0-219B-55D0-91CA-75E6DFCD5733}"/>
              </a:ext>
            </a:extLst>
          </p:cNvPr>
          <p:cNvSpPr txBox="1"/>
          <p:nvPr/>
        </p:nvSpPr>
        <p:spPr>
          <a:xfrm>
            <a:off x="732415" y="1836953"/>
            <a:ext cx="3506986" cy="461665"/>
          </a:xfrm>
          <a:prstGeom prst="rect">
            <a:avLst/>
          </a:prstGeom>
          <a:noFill/>
        </p:spPr>
        <p:txBody>
          <a:bodyPr wrap="none" rtlCol="0">
            <a:spAutoFit/>
          </a:bodyPr>
          <a:lstStyle/>
          <a:p>
            <a:pPr>
              <a:spcAft>
                <a:spcPts val="600"/>
              </a:spcAft>
            </a:pPr>
            <a:r>
              <a:rPr lang="it-IT" sz="2400" b="1" dirty="0"/>
              <a:t>EQUIPE DI LABORATORIO</a:t>
            </a:r>
          </a:p>
        </p:txBody>
      </p:sp>
      <p:sp>
        <p:nvSpPr>
          <p:cNvPr id="6" name="CasellaDiTesto 5">
            <a:extLst>
              <a:ext uri="{FF2B5EF4-FFF2-40B4-BE49-F238E27FC236}">
                <a16:creationId xmlns:a16="http://schemas.microsoft.com/office/drawing/2014/main" id="{01FAC360-83CC-C178-9BEB-A90B1BE17268}"/>
              </a:ext>
            </a:extLst>
          </p:cNvPr>
          <p:cNvSpPr txBox="1"/>
          <p:nvPr/>
        </p:nvSpPr>
        <p:spPr>
          <a:xfrm>
            <a:off x="4937215" y="482736"/>
            <a:ext cx="6646255" cy="2031325"/>
          </a:xfrm>
          <a:prstGeom prst="rect">
            <a:avLst/>
          </a:prstGeom>
          <a:noFill/>
        </p:spPr>
        <p:txBody>
          <a:bodyPr wrap="square" rtlCol="0">
            <a:spAutoFit/>
          </a:bodyPr>
          <a:lstStyle/>
          <a:p>
            <a:pPr marL="0" indent="0">
              <a:buNone/>
            </a:pPr>
            <a:r>
              <a:rPr lang="it-IT" sz="1400" dirty="0"/>
              <a:t>Obiettivo:</a:t>
            </a:r>
          </a:p>
          <a:p>
            <a:pPr marL="0" indent="0">
              <a:buNone/>
            </a:pPr>
            <a:endParaRPr lang="it-IT" sz="1400" dirty="0"/>
          </a:p>
          <a:p>
            <a:pPr lvl="1">
              <a:buFont typeface="Wingdings" panose="05000000000000000000" pitchFamily="2" charset="2"/>
              <a:buChar char="§"/>
            </a:pPr>
            <a:r>
              <a:rPr lang="it-IT" sz="1400" dirty="0"/>
              <a:t>garantire una più rapida risposta nelle situazioni di  urgenza e/o emergenza e nei setting clinici individuati in accordo con le unità assistenziali </a:t>
            </a:r>
          </a:p>
          <a:p>
            <a:pPr lvl="1">
              <a:buFont typeface="Wingdings" panose="05000000000000000000" pitchFamily="2" charset="2"/>
              <a:buChar char="§"/>
            </a:pPr>
            <a:endParaRPr lang="it-IT" sz="1400" dirty="0"/>
          </a:p>
          <a:p>
            <a:pPr lvl="1">
              <a:buFont typeface="Wingdings" panose="05000000000000000000" pitchFamily="2" charset="2"/>
              <a:buChar char="§"/>
            </a:pPr>
            <a:r>
              <a:rPr lang="it-IT" sz="1400" dirty="0"/>
              <a:t>porre sotto il controllo del laboratorio tutta la diagnostica effettuata direttamente </a:t>
            </a:r>
            <a:br>
              <a:rPr lang="it-IT" sz="1400" dirty="0"/>
            </a:br>
            <a:r>
              <a:rPr lang="it-IT" sz="1400" dirty="0"/>
              <a:t>“al letto del paziente”, garantendo in questo modo la totale affidabilità del dato analitico.</a:t>
            </a:r>
          </a:p>
          <a:p>
            <a:endParaRPr lang="it-IT" sz="1400" dirty="0"/>
          </a:p>
        </p:txBody>
      </p:sp>
    </p:spTree>
    <p:extLst>
      <p:ext uri="{BB962C8B-B14F-4D97-AF65-F5344CB8AC3E}">
        <p14:creationId xmlns:p14="http://schemas.microsoft.com/office/powerpoint/2010/main" val="223576831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id="{47ED82C7-5FF5-9315-1696-9C584D188412}"/>
              </a:ext>
            </a:extLst>
          </p:cNvPr>
          <p:cNvSpPr txBox="1"/>
          <p:nvPr/>
        </p:nvSpPr>
        <p:spPr>
          <a:xfrm>
            <a:off x="321564" y="2057399"/>
            <a:ext cx="4433330" cy="2231380"/>
          </a:xfrm>
          <a:prstGeom prst="rect">
            <a:avLst/>
          </a:prstGeom>
          <a:noFill/>
        </p:spPr>
        <p:txBody>
          <a:bodyPr wrap="none" rtlCol="0">
            <a:spAutoFit/>
          </a:bodyPr>
          <a:lstStyle/>
          <a:p>
            <a:pPr>
              <a:spcAft>
                <a:spcPts val="600"/>
              </a:spcAft>
            </a:pPr>
            <a:r>
              <a:rPr lang="it-IT" sz="2400" b="1" dirty="0"/>
              <a:t>EQUIPE CLINICA</a:t>
            </a:r>
          </a:p>
          <a:p>
            <a:pPr>
              <a:spcAft>
                <a:spcPts val="600"/>
              </a:spcAft>
            </a:pPr>
            <a:endParaRPr lang="it-IT" sz="2400" b="1" dirty="0"/>
          </a:p>
          <a:p>
            <a:pPr marL="342900" indent="-342900">
              <a:spcAft>
                <a:spcPts val="600"/>
              </a:spcAft>
              <a:buFont typeface="Arial" panose="020B0604020202020204" pitchFamily="34" charset="0"/>
              <a:buChar char="•"/>
            </a:pPr>
            <a:r>
              <a:rPr lang="it-IT" sz="1400" b="1" dirty="0"/>
              <a:t>REFERENTE CLINICO PER CIASCUN SETTING</a:t>
            </a:r>
          </a:p>
          <a:p>
            <a:pPr marL="342900" indent="-342900">
              <a:spcAft>
                <a:spcPts val="600"/>
              </a:spcAft>
              <a:buFont typeface="Arial" panose="020B0604020202020204" pitchFamily="34" charset="0"/>
              <a:buChar char="•"/>
            </a:pPr>
            <a:r>
              <a:rPr lang="it-IT" sz="1400" b="1" dirty="0"/>
              <a:t>REFERENTE INFERMIERISTICO PER CIASCUN SETTING</a:t>
            </a:r>
          </a:p>
          <a:p>
            <a:pPr marL="342900" indent="-342900">
              <a:spcAft>
                <a:spcPts val="600"/>
              </a:spcAft>
              <a:buFont typeface="Arial" panose="020B0604020202020204" pitchFamily="34" charset="0"/>
              <a:buChar char="•"/>
            </a:pPr>
            <a:r>
              <a:rPr lang="it-IT" sz="1400" b="1" dirty="0"/>
              <a:t>UTILIZZATORI</a:t>
            </a:r>
          </a:p>
          <a:p>
            <a:pPr>
              <a:spcAft>
                <a:spcPts val="600"/>
              </a:spcAft>
            </a:pPr>
            <a:endParaRPr lang="it-IT" sz="2400" b="1" dirty="0"/>
          </a:p>
        </p:txBody>
      </p:sp>
      <p:sp>
        <p:nvSpPr>
          <p:cNvPr id="8" name="CasellaDiTesto 7">
            <a:extLst>
              <a:ext uri="{FF2B5EF4-FFF2-40B4-BE49-F238E27FC236}">
                <a16:creationId xmlns:a16="http://schemas.microsoft.com/office/drawing/2014/main" id="{35D2FB62-556F-2C09-506E-86914ACD9E87}"/>
              </a:ext>
            </a:extLst>
          </p:cNvPr>
          <p:cNvSpPr txBox="1"/>
          <p:nvPr/>
        </p:nvSpPr>
        <p:spPr>
          <a:xfrm>
            <a:off x="4971816" y="1311717"/>
            <a:ext cx="6587894" cy="4099584"/>
          </a:xfrm>
          <a:prstGeom prst="rect">
            <a:avLst/>
          </a:prstGeom>
          <a:noFill/>
        </p:spPr>
        <p:txBody>
          <a:bodyPr wrap="none" rtlCol="0">
            <a:spAutoFit/>
          </a:bodyPr>
          <a:lstStyle/>
          <a:p>
            <a:pPr marL="0" indent="0">
              <a:lnSpc>
                <a:spcPct val="110000"/>
              </a:lnSpc>
              <a:buNone/>
            </a:pPr>
            <a:r>
              <a:rPr lang="it-IT" sz="1400" b="1" dirty="0"/>
              <a:t>OBIETTIVO:</a:t>
            </a:r>
          </a:p>
          <a:p>
            <a:pPr marL="0" indent="0">
              <a:lnSpc>
                <a:spcPct val="110000"/>
              </a:lnSpc>
              <a:buNone/>
            </a:pPr>
            <a:endParaRPr lang="it-IT" sz="1400" b="1" dirty="0"/>
          </a:p>
          <a:p>
            <a:pPr marL="285750" indent="-285750">
              <a:lnSpc>
                <a:spcPct val="110000"/>
              </a:lnSpc>
              <a:buFont typeface="Arial" panose="020B0604020202020204" pitchFamily="34" charset="0"/>
              <a:buChar char="•"/>
            </a:pPr>
            <a:r>
              <a:rPr lang="it-IT" sz="1400" dirty="0"/>
              <a:t> Definizione ambiti clinici di utilizzo dei dispositivi e definizione dei pannelli analitici.</a:t>
            </a:r>
          </a:p>
          <a:p>
            <a:pPr marL="285750" indent="-285750">
              <a:lnSpc>
                <a:spcPct val="110000"/>
              </a:lnSpc>
              <a:buFont typeface="Arial" panose="020B0604020202020204" pitchFamily="34" charset="0"/>
              <a:buChar char="•"/>
            </a:pPr>
            <a:endParaRPr lang="it-IT" sz="1400" dirty="0"/>
          </a:p>
          <a:p>
            <a:pPr marL="285750" indent="-285750">
              <a:lnSpc>
                <a:spcPct val="110000"/>
              </a:lnSpc>
              <a:buFont typeface="Arial" panose="020B0604020202020204" pitchFamily="34" charset="0"/>
              <a:buChar char="•"/>
            </a:pPr>
            <a:r>
              <a:rPr lang="it-IT" sz="1400" dirty="0"/>
              <a:t> Controllo e verifica dell’appropriatezza prescrittiva.</a:t>
            </a:r>
          </a:p>
          <a:p>
            <a:pPr marL="285750" indent="-285750">
              <a:lnSpc>
                <a:spcPct val="110000"/>
              </a:lnSpc>
              <a:buFont typeface="Arial" panose="020B0604020202020204" pitchFamily="34" charset="0"/>
              <a:buChar char="•"/>
            </a:pPr>
            <a:endParaRPr lang="it-IT" sz="1400" dirty="0"/>
          </a:p>
          <a:p>
            <a:pPr marL="285750" indent="-285750">
              <a:lnSpc>
                <a:spcPct val="110000"/>
              </a:lnSpc>
              <a:buFont typeface="Arial" panose="020B0604020202020204" pitchFamily="34" charset="0"/>
              <a:buChar char="•"/>
            </a:pPr>
            <a:r>
              <a:rPr lang="it-IT" sz="1400" dirty="0"/>
              <a:t> Segnalazione eventi avversi</a:t>
            </a:r>
          </a:p>
          <a:p>
            <a:pPr marL="285750" indent="-285750">
              <a:lnSpc>
                <a:spcPct val="110000"/>
              </a:lnSpc>
              <a:buFont typeface="Arial" panose="020B0604020202020204" pitchFamily="34" charset="0"/>
              <a:buChar char="•"/>
            </a:pPr>
            <a:endParaRPr lang="it-IT" sz="1400" dirty="0"/>
          </a:p>
          <a:p>
            <a:pPr marL="285750" indent="-285750">
              <a:lnSpc>
                <a:spcPct val="110000"/>
              </a:lnSpc>
              <a:buFont typeface="Arial" panose="020B0604020202020204" pitchFamily="34" charset="0"/>
              <a:buChar char="•"/>
            </a:pPr>
            <a:r>
              <a:rPr lang="it-IT" sz="1400" dirty="0">
                <a:solidFill>
                  <a:schemeClr val="tx1">
                    <a:lumMod val="75000"/>
                    <a:lumOff val="25000"/>
                  </a:schemeClr>
                </a:solidFill>
              </a:rPr>
              <a:t>Collaborazione nella definizione dei percorsi e delle modalità operative.</a:t>
            </a:r>
          </a:p>
          <a:p>
            <a:pPr marL="285750" indent="-285750">
              <a:lnSpc>
                <a:spcPct val="110000"/>
              </a:lnSpc>
              <a:buFont typeface="Arial" panose="020B0604020202020204" pitchFamily="34" charset="0"/>
              <a:buChar char="•"/>
            </a:pPr>
            <a:endParaRPr lang="it-IT" sz="1400" dirty="0">
              <a:solidFill>
                <a:schemeClr val="tx1">
                  <a:lumMod val="75000"/>
                  <a:lumOff val="25000"/>
                </a:schemeClr>
              </a:solidFill>
            </a:endParaRPr>
          </a:p>
          <a:p>
            <a:pPr marL="285750" indent="-285750">
              <a:lnSpc>
                <a:spcPct val="110000"/>
              </a:lnSpc>
              <a:buFont typeface="Arial" panose="020B0604020202020204" pitchFamily="34" charset="0"/>
              <a:buChar char="•"/>
            </a:pPr>
            <a:r>
              <a:rPr lang="it-IT" sz="1400" dirty="0"/>
              <a:t>Collaborazione nella  individuazione attività formative.</a:t>
            </a:r>
          </a:p>
          <a:p>
            <a:pPr marL="285750" indent="-285750">
              <a:lnSpc>
                <a:spcPct val="110000"/>
              </a:lnSpc>
              <a:buFont typeface="Arial" panose="020B0604020202020204" pitchFamily="34" charset="0"/>
              <a:buChar char="•"/>
            </a:pPr>
            <a:endParaRPr lang="it-IT" sz="1400" dirty="0"/>
          </a:p>
          <a:p>
            <a:pPr marL="285750" indent="-285750">
              <a:lnSpc>
                <a:spcPct val="110000"/>
              </a:lnSpc>
              <a:buFont typeface="Arial" panose="020B0604020202020204" pitchFamily="34" charset="0"/>
              <a:buChar char="•"/>
            </a:pPr>
            <a:r>
              <a:rPr lang="it-IT" sz="1400" dirty="0"/>
              <a:t>Pianifica audit clinici</a:t>
            </a:r>
          </a:p>
          <a:p>
            <a:pPr marL="285750" indent="-285750">
              <a:lnSpc>
                <a:spcPct val="110000"/>
              </a:lnSpc>
              <a:buFont typeface="Arial" panose="020B0604020202020204" pitchFamily="34" charset="0"/>
              <a:buChar char="•"/>
            </a:pPr>
            <a:endParaRPr lang="it-IT" sz="1400" dirty="0"/>
          </a:p>
          <a:p>
            <a:pPr marL="285750" indent="-285750">
              <a:lnSpc>
                <a:spcPct val="110000"/>
              </a:lnSpc>
              <a:buFont typeface="Arial" panose="020B0604020202020204" pitchFamily="34" charset="0"/>
              <a:buChar char="•"/>
            </a:pPr>
            <a:r>
              <a:rPr lang="it-IT" sz="1400" dirty="0"/>
              <a:t> Segnalazione </a:t>
            </a:r>
            <a:r>
              <a:rPr lang="it-IT" sz="1400" dirty="0">
                <a:solidFill>
                  <a:schemeClr val="tx1">
                    <a:lumMod val="75000"/>
                    <a:lumOff val="25000"/>
                  </a:schemeClr>
                </a:solidFill>
              </a:rPr>
              <a:t>eventi avversi.</a:t>
            </a:r>
          </a:p>
          <a:p>
            <a:pPr marL="285750" indent="-285750">
              <a:lnSpc>
                <a:spcPct val="110000"/>
              </a:lnSpc>
              <a:buFont typeface="Arial" panose="020B0604020202020204" pitchFamily="34" charset="0"/>
              <a:buChar char="•"/>
            </a:pPr>
            <a:endParaRPr lang="it-IT" sz="1400" dirty="0"/>
          </a:p>
          <a:p>
            <a:endParaRPr lang="it-IT" sz="1400" dirty="0"/>
          </a:p>
        </p:txBody>
      </p:sp>
      <p:sp>
        <p:nvSpPr>
          <p:cNvPr id="9" name="Rettangolo 8">
            <a:extLst>
              <a:ext uri="{FF2B5EF4-FFF2-40B4-BE49-F238E27FC236}">
                <a16:creationId xmlns:a16="http://schemas.microsoft.com/office/drawing/2014/main" id="{23C51200-37DF-2BAF-30C3-9999955F7552}"/>
              </a:ext>
            </a:extLst>
          </p:cNvPr>
          <p:cNvSpPr/>
          <p:nvPr/>
        </p:nvSpPr>
        <p:spPr>
          <a:xfrm>
            <a:off x="4971816" y="2693075"/>
            <a:ext cx="6047740" cy="1978121"/>
          </a:xfrm>
          <a:prstGeom prst="rect">
            <a:avLst/>
          </a:prstGeom>
        </p:spPr>
        <p:txBody>
          <a:bodyPr vert="horz" lIns="0" tIns="45720" rIns="0" bIns="45720" rtlCol="0">
            <a:normAutofit/>
          </a:bodyPr>
          <a:lstStyle/>
          <a:p>
            <a:pPr marL="91440" indent="-91440" defTabSz="914400">
              <a:lnSpc>
                <a:spcPct val="90000"/>
              </a:lnSpc>
              <a:spcBef>
                <a:spcPts val="1200"/>
              </a:spcBef>
              <a:spcAft>
                <a:spcPts val="200"/>
              </a:spcAft>
              <a:buClr>
                <a:schemeClr val="accent3"/>
              </a:buClr>
              <a:buSzPct val="100000"/>
              <a:buFont typeface="Arial" panose="020B0604020202020204" pitchFamily="34" charset="0"/>
              <a:buChar char="•"/>
            </a:pPr>
            <a:endParaRPr lang="it-IT" sz="1400" dirty="0">
              <a:solidFill>
                <a:schemeClr val="tx1">
                  <a:lumMod val="75000"/>
                  <a:lumOff val="25000"/>
                </a:schemeClr>
              </a:solidFill>
            </a:endParaRPr>
          </a:p>
        </p:txBody>
      </p:sp>
    </p:spTree>
    <p:extLst>
      <p:ext uri="{BB962C8B-B14F-4D97-AF65-F5344CB8AC3E}">
        <p14:creationId xmlns:p14="http://schemas.microsoft.com/office/powerpoint/2010/main" val="403690514"/>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20">
            <a:extLst>
              <a:ext uri="{FF2B5EF4-FFF2-40B4-BE49-F238E27FC236}">
                <a16:creationId xmlns:a16="http://schemas.microsoft.com/office/drawing/2014/main" id="{C2579DAE-C141-48DB-810E-C070C30081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Rectangle 22">
            <a:extLst>
              <a:ext uri="{FF2B5EF4-FFF2-40B4-BE49-F238E27FC236}">
                <a16:creationId xmlns:a16="http://schemas.microsoft.com/office/drawing/2014/main" id="{02FD90C3-6350-4D5B-9738-6E94EDF30F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24">
            <a:extLst>
              <a:ext uri="{FF2B5EF4-FFF2-40B4-BE49-F238E27FC236}">
                <a16:creationId xmlns:a16="http://schemas.microsoft.com/office/drawing/2014/main" id="{41497DE5-0939-4D1D-9350-0C5E1B209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26">
            <a:extLst>
              <a:ext uri="{FF2B5EF4-FFF2-40B4-BE49-F238E27FC236}">
                <a16:creationId xmlns:a16="http://schemas.microsoft.com/office/drawing/2014/main" id="{5CCC70ED-6C63-4537-B7EB-51990D6C0A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724" y="457200"/>
            <a:ext cx="11274552" cy="5943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8">
            <a:extLst>
              <a:ext uri="{FF2B5EF4-FFF2-40B4-BE49-F238E27FC236}">
                <a16:creationId xmlns:a16="http://schemas.microsoft.com/office/drawing/2014/main" id="{B76E24C1-2968-40DC-A36E-F6B85F0F0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2732" y="521208"/>
            <a:ext cx="11146536" cy="58155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abella 4">
            <a:extLst>
              <a:ext uri="{FF2B5EF4-FFF2-40B4-BE49-F238E27FC236}">
                <a16:creationId xmlns:a16="http://schemas.microsoft.com/office/drawing/2014/main" id="{DBD58514-9CC7-60AB-7BE5-9A9294F6CC81}"/>
              </a:ext>
            </a:extLst>
          </p:cNvPr>
          <p:cNvGraphicFramePr>
            <a:graphicFrameLocks noGrp="1"/>
          </p:cNvGraphicFramePr>
          <p:nvPr>
            <p:extLst>
              <p:ext uri="{D42A27DB-BD31-4B8C-83A1-F6EECF244321}">
                <p14:modId xmlns:p14="http://schemas.microsoft.com/office/powerpoint/2010/main" val="1857313707"/>
              </p:ext>
            </p:extLst>
          </p:nvPr>
        </p:nvGraphicFramePr>
        <p:xfrm>
          <a:off x="702056" y="1275430"/>
          <a:ext cx="10512045" cy="4997354"/>
        </p:xfrm>
        <a:graphic>
          <a:graphicData uri="http://schemas.openxmlformats.org/drawingml/2006/table">
            <a:tbl>
              <a:tblPr firstRow="1" bandRow="1">
                <a:tableStyleId>{5C22544A-7EE6-4342-B048-85BDC9FD1C3A}</a:tableStyleId>
              </a:tblPr>
              <a:tblGrid>
                <a:gridCol w="1886413">
                  <a:extLst>
                    <a:ext uri="{9D8B030D-6E8A-4147-A177-3AD203B41FA5}">
                      <a16:colId xmlns:a16="http://schemas.microsoft.com/office/drawing/2014/main" val="2169862082"/>
                    </a:ext>
                  </a:extLst>
                </a:gridCol>
                <a:gridCol w="2494415">
                  <a:extLst>
                    <a:ext uri="{9D8B030D-6E8A-4147-A177-3AD203B41FA5}">
                      <a16:colId xmlns:a16="http://schemas.microsoft.com/office/drawing/2014/main" val="3248727465"/>
                    </a:ext>
                  </a:extLst>
                </a:gridCol>
                <a:gridCol w="2555052">
                  <a:extLst>
                    <a:ext uri="{9D8B030D-6E8A-4147-A177-3AD203B41FA5}">
                      <a16:colId xmlns:a16="http://schemas.microsoft.com/office/drawing/2014/main" val="3431681105"/>
                    </a:ext>
                  </a:extLst>
                </a:gridCol>
                <a:gridCol w="942449">
                  <a:extLst>
                    <a:ext uri="{9D8B030D-6E8A-4147-A177-3AD203B41FA5}">
                      <a16:colId xmlns:a16="http://schemas.microsoft.com/office/drawing/2014/main" val="1263740906"/>
                    </a:ext>
                  </a:extLst>
                </a:gridCol>
                <a:gridCol w="2633716">
                  <a:extLst>
                    <a:ext uri="{9D8B030D-6E8A-4147-A177-3AD203B41FA5}">
                      <a16:colId xmlns:a16="http://schemas.microsoft.com/office/drawing/2014/main" val="2053278815"/>
                    </a:ext>
                  </a:extLst>
                </a:gridCol>
              </a:tblGrid>
              <a:tr h="1594344">
                <a:tc>
                  <a:txBody>
                    <a:bodyPr/>
                    <a:lstStyle/>
                    <a:p>
                      <a:pPr algn="l" fontAlgn="b"/>
                      <a:r>
                        <a:rPr lang="it-IT" sz="2000" u="none" strike="noStrike">
                          <a:effectLst/>
                        </a:rPr>
                        <a:t>PRESIDIO</a:t>
                      </a:r>
                      <a:endParaRPr lang="it-IT" sz="2000" b="0" i="0" u="none" strike="noStrike">
                        <a:solidFill>
                          <a:srgbClr val="FF0000"/>
                        </a:solidFill>
                        <a:effectLst/>
                        <a:latin typeface="Calibri" panose="020F0502020204030204" pitchFamily="34" charset="0"/>
                      </a:endParaRPr>
                    </a:p>
                  </a:txBody>
                  <a:tcPr marL="21657" marR="21657" marT="21657" marB="0" anchor="b"/>
                </a:tc>
                <a:tc>
                  <a:txBody>
                    <a:bodyPr/>
                    <a:lstStyle/>
                    <a:p>
                      <a:pPr algn="l" fontAlgn="b"/>
                      <a:r>
                        <a:rPr lang="it-IT" sz="2000" u="none" strike="noStrike">
                          <a:effectLst/>
                        </a:rPr>
                        <a:t>POSTAZIONE POCT COMPLETA</a:t>
                      </a:r>
                      <a:endParaRPr lang="it-IT" sz="2000" b="0" i="0" u="none" strike="noStrike">
                        <a:solidFill>
                          <a:srgbClr val="FF0000"/>
                        </a:solidFill>
                        <a:effectLst/>
                        <a:latin typeface="Calibri" panose="020F0502020204030204" pitchFamily="34" charset="0"/>
                      </a:endParaRPr>
                    </a:p>
                  </a:txBody>
                  <a:tcPr marL="21657" marR="21657" marT="21657" marB="0" anchor="b"/>
                </a:tc>
                <a:tc>
                  <a:txBody>
                    <a:bodyPr/>
                    <a:lstStyle/>
                    <a:p>
                      <a:pPr algn="l" fontAlgn="b"/>
                      <a:r>
                        <a:rPr lang="it-IT" sz="2000" u="none" strike="noStrike">
                          <a:effectLst/>
                        </a:rPr>
                        <a:t>GLUCOMETRI</a:t>
                      </a:r>
                      <a:endParaRPr lang="it-IT" sz="2000" b="0" i="0" u="none" strike="noStrike">
                        <a:solidFill>
                          <a:srgbClr val="FF0000"/>
                        </a:solidFill>
                        <a:effectLst/>
                        <a:latin typeface="Calibri" panose="020F0502020204030204" pitchFamily="34" charset="0"/>
                      </a:endParaRPr>
                    </a:p>
                  </a:txBody>
                  <a:tcPr marL="21657" marR="21657" marT="21657" marB="0" anchor="b"/>
                </a:tc>
                <a:tc>
                  <a:txBody>
                    <a:bodyPr/>
                    <a:lstStyle/>
                    <a:p>
                      <a:pPr algn="l" fontAlgn="b"/>
                      <a:r>
                        <a:rPr lang="it-IT" sz="2000" u="none" strike="noStrike">
                          <a:effectLst/>
                        </a:rPr>
                        <a:t>EGA</a:t>
                      </a:r>
                      <a:endParaRPr lang="it-IT" sz="2000" b="0" i="0" u="none" strike="noStrike">
                        <a:solidFill>
                          <a:srgbClr val="FF0000"/>
                        </a:solidFill>
                        <a:effectLst/>
                        <a:latin typeface="Calibri" panose="020F0502020204030204" pitchFamily="34" charset="0"/>
                      </a:endParaRPr>
                    </a:p>
                  </a:txBody>
                  <a:tcPr marL="21657" marR="21657" marT="21657" marB="0" anchor="b"/>
                </a:tc>
                <a:tc>
                  <a:txBody>
                    <a:bodyPr/>
                    <a:lstStyle/>
                    <a:p>
                      <a:pPr algn="ctr" fontAlgn="b"/>
                      <a:r>
                        <a:rPr lang="it-IT" sz="2000" u="none" strike="noStrike">
                          <a:effectLst/>
                        </a:rPr>
                        <a:t>LAB DI RIFERIMENTO</a:t>
                      </a:r>
                      <a:endParaRPr lang="it-IT" sz="2000" b="0" i="0" u="none" strike="noStrike">
                        <a:solidFill>
                          <a:srgbClr val="FF0000"/>
                        </a:solidFill>
                        <a:effectLst/>
                        <a:latin typeface="Calibri" panose="020F0502020204030204" pitchFamily="34" charset="0"/>
                      </a:endParaRPr>
                    </a:p>
                  </a:txBody>
                  <a:tcPr marL="21657" marR="21657" marT="21657" marB="0" anchor="b"/>
                </a:tc>
                <a:extLst>
                  <a:ext uri="{0D108BD9-81ED-4DB2-BD59-A6C34878D82A}">
                    <a16:rowId xmlns:a16="http://schemas.microsoft.com/office/drawing/2014/main" val="3898052372"/>
                  </a:ext>
                </a:extLst>
              </a:tr>
              <a:tr h="579075">
                <a:tc>
                  <a:txBody>
                    <a:bodyPr/>
                    <a:lstStyle/>
                    <a:p>
                      <a:pPr algn="r" fontAlgn="b"/>
                      <a:r>
                        <a:rPr lang="it-IT" sz="2000" u="none" strike="noStrike">
                          <a:effectLst/>
                        </a:rPr>
                        <a:t>BAZZANO</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8</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2</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ctr" fontAlgn="b"/>
                      <a:r>
                        <a:rPr lang="it-IT" sz="2000" u="none" strike="noStrike">
                          <a:effectLst/>
                        </a:rPr>
                        <a:t>MAGGIORE</a:t>
                      </a:r>
                      <a:endParaRPr lang="it-IT" sz="2000" b="0" i="0" u="none" strike="noStrike">
                        <a:solidFill>
                          <a:srgbClr val="0070C0"/>
                        </a:solidFill>
                        <a:effectLst/>
                        <a:latin typeface="Calibri" panose="020F0502020204030204" pitchFamily="34" charset="0"/>
                      </a:endParaRPr>
                    </a:p>
                  </a:txBody>
                  <a:tcPr marL="21657" marR="21657" marT="21657" marB="0" anchor="b"/>
                </a:tc>
                <a:extLst>
                  <a:ext uri="{0D108BD9-81ED-4DB2-BD59-A6C34878D82A}">
                    <a16:rowId xmlns:a16="http://schemas.microsoft.com/office/drawing/2014/main" val="1707104609"/>
                  </a:ext>
                </a:extLst>
              </a:tr>
              <a:tr h="579075">
                <a:tc>
                  <a:txBody>
                    <a:bodyPr/>
                    <a:lstStyle/>
                    <a:p>
                      <a:pPr algn="r" fontAlgn="b"/>
                      <a:r>
                        <a:rPr lang="it-IT" sz="2000" u="none" strike="noStrike">
                          <a:effectLst/>
                        </a:rPr>
                        <a:t>BUDRIO</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14</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ctr" fontAlgn="b"/>
                      <a:r>
                        <a:rPr lang="it-IT" sz="2000" u="none" strike="noStrike">
                          <a:effectLst/>
                        </a:rPr>
                        <a:t>S.ORSOLA</a:t>
                      </a:r>
                      <a:endParaRPr lang="it-IT" sz="2000" b="0" i="0" u="none" strike="noStrike">
                        <a:solidFill>
                          <a:srgbClr val="0070C0"/>
                        </a:solidFill>
                        <a:effectLst/>
                        <a:latin typeface="Calibri" panose="020F0502020204030204" pitchFamily="34" charset="0"/>
                      </a:endParaRPr>
                    </a:p>
                  </a:txBody>
                  <a:tcPr marL="21657" marR="21657" marT="21657" marB="0" anchor="b"/>
                </a:tc>
                <a:extLst>
                  <a:ext uri="{0D108BD9-81ED-4DB2-BD59-A6C34878D82A}">
                    <a16:rowId xmlns:a16="http://schemas.microsoft.com/office/drawing/2014/main" val="1689045942"/>
                  </a:ext>
                </a:extLst>
              </a:tr>
              <a:tr h="1086710">
                <a:tc>
                  <a:txBody>
                    <a:bodyPr/>
                    <a:lstStyle/>
                    <a:p>
                      <a:pPr algn="r" fontAlgn="b"/>
                      <a:r>
                        <a:rPr lang="it-IT" sz="2000" u="none" strike="noStrike">
                          <a:effectLst/>
                        </a:rPr>
                        <a:t>LOIANO</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1+1</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5</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2</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ctr" fontAlgn="b"/>
                      <a:r>
                        <a:rPr lang="it-IT" sz="2000" u="none" strike="noStrike" dirty="0">
                          <a:effectLst/>
                        </a:rPr>
                        <a:t>S.ORSOLA E MAGGIORE</a:t>
                      </a:r>
                      <a:endParaRPr lang="it-IT" sz="2000" b="0" i="0" u="none" strike="noStrike" dirty="0">
                        <a:solidFill>
                          <a:srgbClr val="0070C0"/>
                        </a:solidFill>
                        <a:effectLst/>
                        <a:latin typeface="Calibri" panose="020F0502020204030204" pitchFamily="34" charset="0"/>
                      </a:endParaRPr>
                    </a:p>
                  </a:txBody>
                  <a:tcPr marL="21657" marR="21657" marT="21657" marB="0" anchor="b"/>
                </a:tc>
                <a:extLst>
                  <a:ext uri="{0D108BD9-81ED-4DB2-BD59-A6C34878D82A}">
                    <a16:rowId xmlns:a16="http://schemas.microsoft.com/office/drawing/2014/main" val="1903832295"/>
                  </a:ext>
                </a:extLst>
              </a:tr>
              <a:tr h="579075">
                <a:tc>
                  <a:txBody>
                    <a:bodyPr/>
                    <a:lstStyle/>
                    <a:p>
                      <a:pPr algn="r" fontAlgn="b"/>
                      <a:r>
                        <a:rPr lang="it-IT" sz="2000" u="none" strike="noStrike">
                          <a:effectLst/>
                        </a:rPr>
                        <a:t>SGP</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dirty="0">
                          <a:effectLst/>
                        </a:rPr>
                        <a:t>1</a:t>
                      </a:r>
                      <a:endParaRPr lang="it-IT" sz="2000" b="0" i="0" u="none" strike="noStrike" dirty="0">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13</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r" fontAlgn="b"/>
                      <a:r>
                        <a:rPr lang="it-IT" sz="2000" u="none" strike="noStrike">
                          <a:effectLst/>
                        </a:rPr>
                        <a:t>2</a:t>
                      </a:r>
                      <a:endParaRPr lang="it-IT" sz="2000" b="0" i="0" u="none" strike="noStrike">
                        <a:solidFill>
                          <a:srgbClr val="0070C0"/>
                        </a:solidFill>
                        <a:effectLst/>
                        <a:latin typeface="Calibri" panose="020F0502020204030204" pitchFamily="34" charset="0"/>
                      </a:endParaRPr>
                    </a:p>
                  </a:txBody>
                  <a:tcPr marL="21657" marR="21657" marT="21657" marB="0" anchor="b"/>
                </a:tc>
                <a:tc>
                  <a:txBody>
                    <a:bodyPr/>
                    <a:lstStyle/>
                    <a:p>
                      <a:pPr algn="ctr" fontAlgn="b"/>
                      <a:r>
                        <a:rPr lang="it-IT" sz="2000" u="none" strike="noStrike" dirty="0">
                          <a:effectLst/>
                        </a:rPr>
                        <a:t>BENTIVOGLIO</a:t>
                      </a:r>
                      <a:endParaRPr lang="it-IT" sz="2000" b="0" i="0" u="none" strike="noStrike" dirty="0">
                        <a:solidFill>
                          <a:srgbClr val="0070C0"/>
                        </a:solidFill>
                        <a:effectLst/>
                        <a:latin typeface="Calibri" panose="020F0502020204030204" pitchFamily="34" charset="0"/>
                      </a:endParaRPr>
                    </a:p>
                  </a:txBody>
                  <a:tcPr marL="21657" marR="21657" marT="21657" marB="0" anchor="b"/>
                </a:tc>
                <a:extLst>
                  <a:ext uri="{0D108BD9-81ED-4DB2-BD59-A6C34878D82A}">
                    <a16:rowId xmlns:a16="http://schemas.microsoft.com/office/drawing/2014/main" val="2305313078"/>
                  </a:ext>
                </a:extLst>
              </a:tr>
              <a:tr h="579075">
                <a:tc>
                  <a:txBody>
                    <a:bodyPr/>
                    <a:lstStyle/>
                    <a:p>
                      <a:pPr algn="r" fontAlgn="b"/>
                      <a:r>
                        <a:rPr lang="it-IT" sz="2000" b="0" i="0" u="none" strike="noStrike" dirty="0">
                          <a:solidFill>
                            <a:schemeClr val="bg1"/>
                          </a:solidFill>
                          <a:effectLst/>
                          <a:latin typeface="Calibri" panose="020F0502020204030204" pitchFamily="34" charset="0"/>
                        </a:rPr>
                        <a:t>VERGATO</a:t>
                      </a:r>
                    </a:p>
                  </a:txBody>
                  <a:tcPr marL="21657" marR="21657" marT="21657" marB="0" anchor="b"/>
                </a:tc>
                <a:tc>
                  <a:txBody>
                    <a:bodyPr/>
                    <a:lstStyle/>
                    <a:p>
                      <a:pPr marL="0" algn="l" defTabSz="914400" rtl="0" eaLnBrk="1" fontAlgn="b" latinLnBrk="0" hangingPunct="1"/>
                      <a:r>
                        <a:rPr lang="it-IT" sz="2000" b="0" i="0" u="none" strike="noStrike" dirty="0">
                          <a:solidFill>
                            <a:schemeClr val="bg1"/>
                          </a:solidFill>
                          <a:effectLst/>
                          <a:latin typeface="Calibri" panose="020F0502020204030204" pitchFamily="34" charset="0"/>
                        </a:rPr>
                        <a:t>1</a:t>
                      </a:r>
                    </a:p>
                  </a:txBody>
                  <a:tcPr marL="21657" marR="21657" marT="21657" marB="0" anchor="b"/>
                </a:tc>
                <a:tc>
                  <a:txBody>
                    <a:bodyPr/>
                    <a:lstStyle/>
                    <a:p>
                      <a:pPr marL="0" algn="l" defTabSz="914400" rtl="0" eaLnBrk="1" fontAlgn="b" latinLnBrk="0" hangingPunct="1"/>
                      <a:r>
                        <a:rPr lang="it-IT" sz="2000" b="0" i="0" u="none" strike="noStrike" dirty="0">
                          <a:solidFill>
                            <a:schemeClr val="bg1"/>
                          </a:solidFill>
                          <a:effectLst/>
                          <a:latin typeface="Calibri" panose="020F0502020204030204" pitchFamily="34" charset="0"/>
                        </a:rPr>
                        <a:t>6</a:t>
                      </a:r>
                    </a:p>
                  </a:txBody>
                  <a:tcPr marL="21657" marR="21657" marT="21657" marB="0" anchor="b"/>
                </a:tc>
                <a:tc>
                  <a:txBody>
                    <a:bodyPr/>
                    <a:lstStyle/>
                    <a:p>
                      <a:pPr marL="0" algn="l" defTabSz="914400" rtl="0" eaLnBrk="1" fontAlgn="b" latinLnBrk="0" hangingPunct="1"/>
                      <a:r>
                        <a:rPr lang="it-IT" sz="2000" b="0" i="0" u="none" strike="noStrike" dirty="0">
                          <a:solidFill>
                            <a:schemeClr val="bg1"/>
                          </a:solidFill>
                          <a:effectLst/>
                          <a:latin typeface="Calibri" panose="020F0502020204030204" pitchFamily="34" charset="0"/>
                        </a:rPr>
                        <a:t>1</a:t>
                      </a:r>
                    </a:p>
                  </a:txBody>
                  <a:tcPr marL="21657" marR="21657" marT="21657" marB="0" anchor="b"/>
                </a:tc>
                <a:tc>
                  <a:txBody>
                    <a:bodyPr/>
                    <a:lstStyle/>
                    <a:p>
                      <a:pPr algn="ctr" fontAlgn="b"/>
                      <a:r>
                        <a:rPr lang="it-IT" sz="2000" b="0" i="0" u="none" strike="noStrike" dirty="0">
                          <a:solidFill>
                            <a:schemeClr val="bg1"/>
                          </a:solidFill>
                          <a:effectLst/>
                          <a:latin typeface="Calibri" panose="020F0502020204030204" pitchFamily="34" charset="0"/>
                        </a:rPr>
                        <a:t>PORRETTA</a:t>
                      </a:r>
                    </a:p>
                  </a:txBody>
                  <a:tcPr marL="21657" marR="21657" marT="21657" marB="0" anchor="b"/>
                </a:tc>
                <a:extLst>
                  <a:ext uri="{0D108BD9-81ED-4DB2-BD59-A6C34878D82A}">
                    <a16:rowId xmlns:a16="http://schemas.microsoft.com/office/drawing/2014/main" val="98681836"/>
                  </a:ext>
                </a:extLst>
              </a:tr>
            </a:tbl>
          </a:graphicData>
        </a:graphic>
      </p:graphicFrame>
      <p:sp>
        <p:nvSpPr>
          <p:cNvPr id="6" name="CasellaDiTesto 5">
            <a:extLst>
              <a:ext uri="{FF2B5EF4-FFF2-40B4-BE49-F238E27FC236}">
                <a16:creationId xmlns:a16="http://schemas.microsoft.com/office/drawing/2014/main" id="{B4BCF6E6-015C-BE4F-F245-C4A265264659}"/>
              </a:ext>
            </a:extLst>
          </p:cNvPr>
          <p:cNvSpPr txBox="1"/>
          <p:nvPr/>
        </p:nvSpPr>
        <p:spPr>
          <a:xfrm>
            <a:off x="3606800" y="831778"/>
            <a:ext cx="4301819" cy="461665"/>
          </a:xfrm>
          <a:prstGeom prst="rect">
            <a:avLst/>
          </a:prstGeom>
          <a:noFill/>
        </p:spPr>
        <p:txBody>
          <a:bodyPr wrap="none" rtlCol="0">
            <a:spAutoFit/>
          </a:bodyPr>
          <a:lstStyle/>
          <a:p>
            <a:r>
              <a:rPr lang="it-IT" sz="2400" b="1" dirty="0">
                <a:solidFill>
                  <a:schemeClr val="bg1"/>
                </a:solidFill>
              </a:rPr>
              <a:t>DOTAZIONE DIAGNOSTICA POCT</a:t>
            </a:r>
          </a:p>
        </p:txBody>
      </p:sp>
    </p:spTree>
    <p:extLst>
      <p:ext uri="{BB962C8B-B14F-4D97-AF65-F5344CB8AC3E}">
        <p14:creationId xmlns:p14="http://schemas.microsoft.com/office/powerpoint/2010/main" val="1924132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3F19FD55-0449-43E6-9A49-E3ED57248C31}"/>
              </a:ext>
            </a:extLst>
          </p:cNvPr>
          <p:cNvPicPr>
            <a:picLocks noChangeAspect="1"/>
          </p:cNvPicPr>
          <p:nvPr/>
        </p:nvPicPr>
        <p:blipFill rotWithShape="1">
          <a:blip r:embed="rId2" cstate="print"/>
          <a:srcRect l="5873" t="18267" r="33755" b="11858"/>
          <a:stretch/>
        </p:blipFill>
        <p:spPr>
          <a:xfrm>
            <a:off x="726440" y="804333"/>
            <a:ext cx="10058400" cy="4706559"/>
          </a:xfrm>
          <a:prstGeom prst="rect">
            <a:avLst/>
          </a:prstGeom>
        </p:spPr>
      </p:pic>
      <p:sp>
        <p:nvSpPr>
          <p:cNvPr id="4" name="Titolo 1">
            <a:extLst>
              <a:ext uri="{FF2B5EF4-FFF2-40B4-BE49-F238E27FC236}">
                <a16:creationId xmlns:a16="http://schemas.microsoft.com/office/drawing/2014/main" id="{A4B9F46D-7338-47A7-A1C9-8B33742DAE4C}"/>
              </a:ext>
            </a:extLst>
          </p:cNvPr>
          <p:cNvSpPr txBox="1">
            <a:spLocks/>
          </p:cNvSpPr>
          <p:nvPr/>
        </p:nvSpPr>
        <p:spPr>
          <a:xfrm>
            <a:off x="424180" y="286603"/>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it-IT" sz="2800" b="1" dirty="0"/>
              <a:t>Tempi di risposta POCT</a:t>
            </a:r>
          </a:p>
        </p:txBody>
      </p:sp>
      <p:sp>
        <p:nvSpPr>
          <p:cNvPr id="5" name="Rettangolo 4">
            <a:extLst>
              <a:ext uri="{FF2B5EF4-FFF2-40B4-BE49-F238E27FC236}">
                <a16:creationId xmlns:a16="http://schemas.microsoft.com/office/drawing/2014/main" id="{FB3E8199-AAB3-4EDC-B85F-79B23BD8D2A0}"/>
              </a:ext>
            </a:extLst>
          </p:cNvPr>
          <p:cNvSpPr/>
          <p:nvPr/>
        </p:nvSpPr>
        <p:spPr>
          <a:xfrm>
            <a:off x="2730850" y="4537590"/>
            <a:ext cx="1107346" cy="27683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200" b="1" dirty="0">
                <a:effectLst>
                  <a:outerShdw blurRad="38100" dist="38100" dir="2700000" algn="tl">
                    <a:srgbClr val="000000">
                      <a:alpha val="43137"/>
                    </a:srgbClr>
                  </a:outerShdw>
                </a:effectLst>
              </a:rPr>
              <a:t>WONDFO</a:t>
            </a:r>
          </a:p>
        </p:txBody>
      </p:sp>
      <p:sp>
        <p:nvSpPr>
          <p:cNvPr id="2" name="CasellaDiTesto 1">
            <a:extLst>
              <a:ext uri="{FF2B5EF4-FFF2-40B4-BE49-F238E27FC236}">
                <a16:creationId xmlns:a16="http://schemas.microsoft.com/office/drawing/2014/main" id="{ABC91FE8-1ED0-C8A4-9F56-9BC963C82822}"/>
              </a:ext>
            </a:extLst>
          </p:cNvPr>
          <p:cNvSpPr txBox="1"/>
          <p:nvPr/>
        </p:nvSpPr>
        <p:spPr>
          <a:xfrm>
            <a:off x="711200" y="5791200"/>
            <a:ext cx="5796459" cy="461665"/>
          </a:xfrm>
          <a:prstGeom prst="rect">
            <a:avLst/>
          </a:prstGeom>
          <a:noFill/>
        </p:spPr>
        <p:txBody>
          <a:bodyPr wrap="none" rtlCol="0">
            <a:spAutoFit/>
          </a:bodyPr>
          <a:lstStyle/>
          <a:p>
            <a:r>
              <a:rPr lang="it-IT" sz="2400" dirty="0"/>
              <a:t>Tempi medi di risposta laboratorio: 70 minuti</a:t>
            </a:r>
          </a:p>
        </p:txBody>
      </p:sp>
    </p:spTree>
    <p:extLst>
      <p:ext uri="{BB962C8B-B14F-4D97-AF65-F5344CB8AC3E}">
        <p14:creationId xmlns:p14="http://schemas.microsoft.com/office/powerpoint/2010/main" val="2604312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a:xfrm>
            <a:off x="182880" y="355601"/>
            <a:ext cx="10058400" cy="1886158"/>
          </a:xfrm>
        </p:spPr>
        <p:txBody>
          <a:bodyPr>
            <a:noAutofit/>
          </a:bodyPr>
          <a:lstStyle/>
          <a:p>
            <a:pPr>
              <a:lnSpc>
                <a:spcPct val="115000"/>
              </a:lnSpc>
              <a:spcAft>
                <a:spcPts val="1000"/>
              </a:spcAft>
            </a:pPr>
            <a:r>
              <a:rPr lang="it-IT" sz="2400" b="1" dirty="0"/>
              <a:t>RETE LUM:</a:t>
            </a:r>
            <a:r>
              <a:rPr lang="it-IT" sz="2400" b="1" dirty="0">
                <a:latin typeface="Calibri" panose="020F0502020204030204" pitchFamily="34" charset="0"/>
                <a:cs typeface="Arial" panose="020B0604020202020204" pitchFamily="34" charset="0"/>
              </a:rPr>
              <a:t> s</a:t>
            </a:r>
            <a:r>
              <a:rPr lang="it-IT" sz="2400" b="1" dirty="0">
                <a:effectLst/>
                <a:latin typeface="Calibri" panose="020F0502020204030204" pitchFamily="34" charset="0"/>
                <a:ea typeface="Calibri" panose="020F0502020204030204" pitchFamily="34" charset="0"/>
                <a:cs typeface="Arial" panose="020B0604020202020204" pitchFamily="34" charset="0"/>
              </a:rPr>
              <a:t>oluzioni organizzative future</a:t>
            </a:r>
            <a:br>
              <a:rPr lang="it-IT" sz="2400" b="1" dirty="0">
                <a:effectLst/>
                <a:latin typeface="Calibri" panose="020F0502020204030204" pitchFamily="34" charset="0"/>
                <a:ea typeface="Calibri" panose="020F0502020204030204" pitchFamily="34" charset="0"/>
                <a:cs typeface="Arial" panose="020B0604020202020204" pitchFamily="34" charset="0"/>
              </a:rPr>
            </a:br>
            <a:r>
              <a:rPr lang="it-IT" sz="2000" dirty="0">
                <a:effectLst/>
                <a:latin typeface="Calibri" panose="020F0502020204030204" pitchFamily="34" charset="0"/>
                <a:ea typeface="Calibri" panose="020F0502020204030204" pitchFamily="34" charset="0"/>
                <a:cs typeface="Arial" panose="020B0604020202020204" pitchFamily="34" charset="0"/>
              </a:rPr>
              <a:t>Sulla base dei criteri sopra esposti ed in base alla organizzazione attuale della rete laboratoristica LUM si prevede la seguente ipotesi  riorganizzativa  (già presente nel Documento AVEC di riorganizzazione dell’offerta di laboratorio 2012):</a:t>
            </a:r>
            <a:br>
              <a:rPr lang="it-IT" sz="2400" dirty="0">
                <a:effectLst/>
                <a:latin typeface="Calibri" panose="020F0502020204030204" pitchFamily="34" charset="0"/>
                <a:ea typeface="Calibri" panose="020F0502020204030204" pitchFamily="34" charset="0"/>
                <a:cs typeface="Arial" panose="020B0604020202020204" pitchFamily="34" charset="0"/>
              </a:rPr>
            </a:br>
            <a:endParaRPr lang="it-IT" sz="2400" dirty="0"/>
          </a:p>
        </p:txBody>
      </p:sp>
      <p:sp>
        <p:nvSpPr>
          <p:cNvPr id="5" name="CasellaDiTesto 4">
            <a:extLst>
              <a:ext uri="{FF2B5EF4-FFF2-40B4-BE49-F238E27FC236}">
                <a16:creationId xmlns:a16="http://schemas.microsoft.com/office/drawing/2014/main" id="{B87FA597-1850-6686-4E5E-5EEF4F78EA06}"/>
              </a:ext>
            </a:extLst>
          </p:cNvPr>
          <p:cNvSpPr txBox="1"/>
          <p:nvPr/>
        </p:nvSpPr>
        <p:spPr>
          <a:xfrm>
            <a:off x="182880" y="1737360"/>
            <a:ext cx="12250420" cy="3583032"/>
          </a:xfrm>
          <a:prstGeom prst="rect">
            <a:avLst/>
          </a:prstGeom>
          <a:noFill/>
        </p:spPr>
        <p:txBody>
          <a:bodyPr wrap="square">
            <a:spAutoFit/>
          </a:bodyPr>
          <a:lstStyle/>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 </a:t>
            </a:r>
            <a:endParaRPr lang="it-IT" sz="1800" b="1"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it-IT" sz="1800" b="1" dirty="0">
                <a:effectLst/>
                <a:latin typeface="Calibri" panose="020F0502020204030204" pitchFamily="34" charset="0"/>
                <a:ea typeface="Calibri" panose="020F0502020204030204" pitchFamily="34" charset="0"/>
                <a:cs typeface="Arial" panose="020B0604020202020204" pitchFamily="34" charset="0"/>
              </a:rPr>
              <a:t> laboratori </a:t>
            </a:r>
            <a:r>
              <a:rPr lang="it-IT" sz="1800" b="1" dirty="0" err="1">
                <a:effectLst/>
                <a:latin typeface="Calibri" panose="020F0502020204030204" pitchFamily="34" charset="0"/>
                <a:ea typeface="Calibri" panose="020F0502020204030204" pitchFamily="34" charset="0"/>
                <a:cs typeface="Arial" panose="020B0604020202020204" pitchFamily="34" charset="0"/>
              </a:rPr>
              <a:t>spoke</a:t>
            </a:r>
            <a:r>
              <a:rPr lang="it-IT" sz="1800" b="1" dirty="0">
                <a:effectLst/>
                <a:latin typeface="Calibri" panose="020F0502020204030204" pitchFamily="34" charset="0"/>
                <a:ea typeface="Calibri" panose="020F0502020204030204" pitchFamily="34" charset="0"/>
                <a:cs typeface="Arial" panose="020B0604020202020204" pitchFamily="34" charset="0"/>
              </a:rPr>
              <a:t> ad attività H24  (</a:t>
            </a:r>
            <a:r>
              <a:rPr lang="it-IT" sz="1800" dirty="0">
                <a:effectLst/>
                <a:latin typeface="Calibri" panose="020F0502020204030204" pitchFamily="34" charset="0"/>
                <a:ea typeface="Calibri" panose="020F0502020204030204" pitchFamily="34" charset="0"/>
                <a:cs typeface="Arial" panose="020B0604020202020204" pitchFamily="34" charset="0"/>
              </a:rPr>
              <a:t>Caratterizzati da isolamento geografico o alto numero di richieste e/o presenza nei presidi ospedalieri di UO di  media e/o alta intensità, PS).  </a:t>
            </a: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 Ospedale Bentivoglio. </a:t>
            </a: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 Ospedale di Porretta </a:t>
            </a: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 </a:t>
            </a:r>
          </a:p>
          <a:p>
            <a:pPr marL="228600">
              <a:lnSpc>
                <a:spcPct val="115000"/>
              </a:lnSpc>
              <a:spcAft>
                <a:spcPts val="1000"/>
              </a:spcAft>
            </a:pPr>
            <a:r>
              <a:rPr lang="it-IT" sz="1800" b="1" dirty="0">
                <a:effectLst/>
                <a:latin typeface="Calibri" panose="020F0502020204030204" pitchFamily="34" charset="0"/>
                <a:ea typeface="Calibri" panose="020F0502020204030204" pitchFamily="34" charset="0"/>
                <a:cs typeface="Arial" panose="020B0604020202020204" pitchFamily="34" charset="0"/>
              </a:rPr>
              <a:t>Laboratori </a:t>
            </a:r>
            <a:r>
              <a:rPr lang="it-IT" sz="1800" b="1" dirty="0" err="1">
                <a:effectLst/>
                <a:latin typeface="Calibri" panose="020F0502020204030204" pitchFamily="34" charset="0"/>
                <a:ea typeface="Calibri" panose="020F0502020204030204" pitchFamily="34" charset="0"/>
                <a:cs typeface="Arial" panose="020B0604020202020204" pitchFamily="34" charset="0"/>
              </a:rPr>
              <a:t>spoke</a:t>
            </a:r>
            <a:r>
              <a:rPr lang="it-IT" sz="1800" b="1" dirty="0">
                <a:effectLst/>
                <a:latin typeface="Calibri" panose="020F0502020204030204" pitchFamily="34" charset="0"/>
                <a:ea typeface="Calibri" panose="020F0502020204030204" pitchFamily="34" charset="0"/>
                <a:cs typeface="Arial" panose="020B0604020202020204" pitchFamily="34" charset="0"/>
              </a:rPr>
              <a:t> ad attività  H6  (</a:t>
            </a:r>
            <a:r>
              <a:rPr lang="it-IT" sz="1800" dirty="0">
                <a:effectLst/>
                <a:latin typeface="Calibri" panose="020F0502020204030204" pitchFamily="34" charset="0"/>
                <a:ea typeface="Calibri" panose="020F0502020204030204" pitchFamily="34" charset="0"/>
                <a:cs typeface="Arial" panose="020B0604020202020204" pitchFamily="34" charset="0"/>
              </a:rPr>
              <a:t>Caratterizzati da ridotto numero di richieste vicinanza ad altro laboratorio H24).</a:t>
            </a: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 Bazzano,</a:t>
            </a: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 San Giovanni in Persiceto,</a:t>
            </a: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 Bellaria</a:t>
            </a:r>
            <a:endParaRPr lang="it-IT" sz="2000" dirty="0">
              <a:effectLst/>
              <a:latin typeface="Calibri" panose="020F050202020403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20355056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a:xfrm>
            <a:off x="894080" y="317501"/>
            <a:ext cx="10058400" cy="1879600"/>
          </a:xfrm>
        </p:spPr>
        <p:txBody>
          <a:bodyPr>
            <a:noAutofit/>
          </a:bodyPr>
          <a:lstStyle/>
          <a:p>
            <a:pPr>
              <a:lnSpc>
                <a:spcPct val="115000"/>
              </a:lnSpc>
              <a:spcAft>
                <a:spcPts val="1000"/>
              </a:spcAft>
            </a:pPr>
            <a:r>
              <a:rPr lang="it-IT" sz="2400" b="1" dirty="0"/>
              <a:t>RETE LUM:</a:t>
            </a:r>
            <a:r>
              <a:rPr lang="it-IT" sz="2400" b="1" dirty="0">
                <a:latin typeface="Calibri" panose="020F0502020204030204" pitchFamily="34" charset="0"/>
                <a:cs typeface="Arial" panose="020B0604020202020204" pitchFamily="34" charset="0"/>
              </a:rPr>
              <a:t> laboratori di riferimento </a:t>
            </a:r>
            <a:r>
              <a:rPr lang="it-IT" sz="2400" b="1" dirty="0" err="1">
                <a:latin typeface="Calibri" panose="020F0502020204030204" pitchFamily="34" charset="0"/>
                <a:cs typeface="Arial" panose="020B0604020202020204" pitchFamily="34" charset="0"/>
              </a:rPr>
              <a:t>teritoriali</a:t>
            </a:r>
            <a:br>
              <a:rPr lang="it-IT" sz="2400" b="1" dirty="0">
                <a:effectLst/>
                <a:latin typeface="Calibri" panose="020F0502020204030204" pitchFamily="34" charset="0"/>
                <a:ea typeface="Calibri" panose="020F0502020204030204" pitchFamily="34" charset="0"/>
                <a:cs typeface="Arial" panose="020B0604020202020204" pitchFamily="34" charset="0"/>
              </a:rPr>
            </a:br>
            <a:br>
              <a:rPr lang="it-IT" sz="2400" dirty="0">
                <a:effectLst/>
                <a:latin typeface="Calibri" panose="020F0502020204030204" pitchFamily="34" charset="0"/>
                <a:ea typeface="Calibri" panose="020F0502020204030204" pitchFamily="34" charset="0"/>
                <a:cs typeface="Arial" panose="020B0604020202020204" pitchFamily="34" charset="0"/>
              </a:rPr>
            </a:br>
            <a:endParaRPr lang="it-IT" sz="2400" dirty="0"/>
          </a:p>
        </p:txBody>
      </p:sp>
      <p:sp>
        <p:nvSpPr>
          <p:cNvPr id="4" name="CasellaDiTesto 3">
            <a:extLst>
              <a:ext uri="{FF2B5EF4-FFF2-40B4-BE49-F238E27FC236}">
                <a16:creationId xmlns:a16="http://schemas.microsoft.com/office/drawing/2014/main" id="{3FD64818-96F5-D3A0-82DA-9ACE11DFA6A3}"/>
              </a:ext>
            </a:extLst>
          </p:cNvPr>
          <p:cNvSpPr txBox="1"/>
          <p:nvPr/>
        </p:nvSpPr>
        <p:spPr>
          <a:xfrm>
            <a:off x="1041400" y="1839206"/>
            <a:ext cx="9347200" cy="3507370"/>
          </a:xfrm>
          <a:prstGeom prst="rect">
            <a:avLst/>
          </a:prstGeom>
          <a:noFill/>
        </p:spPr>
        <p:txBody>
          <a:bodyPr wrap="square">
            <a:spAutoFit/>
          </a:bodyPr>
          <a:lstStyle/>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Durante gli orari di chiusura l’esecuzione di esami in regime di emergenza potranno essere eseguiti presso le postazioni </a:t>
            </a:r>
            <a:r>
              <a:rPr lang="it-IT" sz="1800" dirty="0" err="1">
                <a:effectLst/>
                <a:latin typeface="Calibri" panose="020F0502020204030204" pitchFamily="34" charset="0"/>
                <a:ea typeface="Calibri" panose="020F0502020204030204" pitchFamily="34" charset="0"/>
                <a:cs typeface="Arial" panose="020B0604020202020204" pitchFamily="34" charset="0"/>
              </a:rPr>
              <a:t>PoCT</a:t>
            </a:r>
            <a:r>
              <a:rPr lang="it-IT" sz="1800" dirty="0">
                <a:effectLst/>
                <a:latin typeface="Calibri" panose="020F0502020204030204" pitchFamily="34" charset="0"/>
                <a:ea typeface="Calibri" panose="020F0502020204030204" pitchFamily="34" charset="0"/>
                <a:cs typeface="Arial" panose="020B0604020202020204" pitchFamily="34" charset="0"/>
              </a:rPr>
              <a:t>;  gli esami in regime di urgenza potranno essere inviati presso il laboratorio H24 di riferimento territoriale:</a:t>
            </a: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Laboratorio di Porretta per il Distretto Appennino;</a:t>
            </a:r>
          </a:p>
          <a:p>
            <a:pPr marL="342900" lvl="0" indent="-342900">
              <a:buFont typeface="Symbol" pitchFamily="2" charset="2"/>
              <a:buChar char=""/>
            </a:pP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Laboratorio di Bentivoglio per i Distretti della Pianura;</a:t>
            </a:r>
          </a:p>
          <a:p>
            <a:pPr marL="342900" lvl="0" indent="-342900">
              <a:buFont typeface="Symbol" pitchFamily="2" charset="2"/>
              <a:buChar char=""/>
            </a:pP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Laboratorio Maggiore per il Distretto Reno, Lavino, Samoggia;</a:t>
            </a:r>
          </a:p>
          <a:p>
            <a:pPr marL="342900" lvl="0" indent="-342900">
              <a:buFont typeface="Symbol" pitchFamily="2" charset="2"/>
              <a:buChar char=""/>
            </a:pP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Laboratorio </a:t>
            </a:r>
            <a:r>
              <a:rPr lang="it-IT" sz="1800" dirty="0" err="1">
                <a:effectLst/>
                <a:latin typeface="Calibri" panose="020F0502020204030204" pitchFamily="34" charset="0"/>
                <a:ea typeface="SimSun" panose="02010600030101010101" pitchFamily="2" charset="-122"/>
                <a:cs typeface="Arial" panose="020B0604020202020204" pitchFamily="34" charset="0"/>
              </a:rPr>
              <a:t>S.Orsola</a:t>
            </a:r>
            <a:r>
              <a:rPr lang="it-IT" sz="1800" dirty="0">
                <a:effectLst/>
                <a:latin typeface="Calibri" panose="020F0502020204030204" pitchFamily="34" charset="0"/>
                <a:ea typeface="SimSun" panose="02010600030101010101" pitchFamily="2" charset="-122"/>
                <a:cs typeface="Arial" panose="020B0604020202020204" pitchFamily="34" charset="0"/>
              </a:rPr>
              <a:t> per il Distretto Idice </a:t>
            </a:r>
            <a:r>
              <a:rPr lang="it-IT" sz="1800" dirty="0" err="1">
                <a:effectLst/>
                <a:latin typeface="Calibri" panose="020F0502020204030204" pitchFamily="34" charset="0"/>
                <a:ea typeface="SimSun" panose="02010600030101010101" pitchFamily="2" charset="-122"/>
                <a:cs typeface="Arial" panose="020B0604020202020204" pitchFamily="34" charset="0"/>
              </a:rPr>
              <a:t>S.Lazzaro</a:t>
            </a:r>
            <a:r>
              <a:rPr lang="it-IT" sz="1800" dirty="0">
                <a:effectLst/>
                <a:latin typeface="Calibri" panose="020F0502020204030204" pitchFamily="34" charset="0"/>
                <a:ea typeface="SimSun" panose="02010600030101010101" pitchFamily="2" charset="-122"/>
                <a:cs typeface="Arial" panose="020B0604020202020204" pitchFamily="34" charset="0"/>
              </a:rPr>
              <a:t>.</a:t>
            </a:r>
            <a:endParaRPr lang="it-IT" sz="2000" dirty="0">
              <a:effectLst/>
              <a:latin typeface="Calibri" panose="020F0502020204030204" pitchFamily="34" charset="0"/>
              <a:ea typeface="SimSun" panose="02010600030101010101" pitchFamily="2" charset="-122"/>
              <a:cs typeface="Arial" panose="020B0604020202020204" pitchFamily="34" charset="0"/>
            </a:endParaRPr>
          </a:p>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 </a:t>
            </a:r>
          </a:p>
        </p:txBody>
      </p:sp>
    </p:spTree>
    <p:extLst>
      <p:ext uri="{BB962C8B-B14F-4D97-AF65-F5344CB8AC3E}">
        <p14:creationId xmlns:p14="http://schemas.microsoft.com/office/powerpoint/2010/main" val="13127206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a:xfrm>
            <a:off x="894080" y="406401"/>
            <a:ext cx="10058400" cy="1790700"/>
          </a:xfrm>
        </p:spPr>
        <p:txBody>
          <a:bodyPr>
            <a:noAutofit/>
          </a:bodyPr>
          <a:lstStyle/>
          <a:p>
            <a:pPr>
              <a:lnSpc>
                <a:spcPct val="115000"/>
              </a:lnSpc>
              <a:spcAft>
                <a:spcPts val="1000"/>
              </a:spcAft>
            </a:pPr>
            <a:r>
              <a:rPr lang="it-IT" sz="2400" b="1" dirty="0"/>
              <a:t>RETE LUM:</a:t>
            </a:r>
            <a:r>
              <a:rPr lang="it-IT" sz="2400" b="1" dirty="0">
                <a:latin typeface="Calibri" panose="020F0502020204030204" pitchFamily="34" charset="0"/>
                <a:cs typeface="Arial" panose="020B0604020202020204" pitchFamily="34" charset="0"/>
              </a:rPr>
              <a:t>  </a:t>
            </a:r>
            <a:r>
              <a:rPr lang="it-IT" sz="2400" dirty="0">
                <a:effectLst/>
                <a:latin typeface="Calibri" panose="020F0502020204030204" pitchFamily="34" charset="0"/>
                <a:ea typeface="Calibri" panose="020F0502020204030204" pitchFamily="34" charset="0"/>
                <a:cs typeface="Arial" panose="020B0604020202020204" pitchFamily="34" charset="0"/>
              </a:rPr>
              <a:t>Presidi con una attività inferiore a 100.00 test/anno</a:t>
            </a:r>
            <a:br>
              <a:rPr lang="it-IT" sz="2400" dirty="0">
                <a:effectLst/>
                <a:latin typeface="Calibri" panose="020F0502020204030204" pitchFamily="34" charset="0"/>
                <a:ea typeface="Calibri" panose="020F0502020204030204" pitchFamily="34" charset="0"/>
                <a:cs typeface="Arial" panose="020B0604020202020204" pitchFamily="34" charset="0"/>
              </a:rPr>
            </a:br>
            <a:br>
              <a:rPr lang="it-IT" sz="2400" b="1" dirty="0">
                <a:effectLst/>
                <a:latin typeface="Calibri" panose="020F0502020204030204" pitchFamily="34" charset="0"/>
                <a:ea typeface="Calibri" panose="020F0502020204030204" pitchFamily="34" charset="0"/>
                <a:cs typeface="Arial" panose="020B0604020202020204" pitchFamily="34" charset="0"/>
              </a:rPr>
            </a:br>
            <a:br>
              <a:rPr lang="it-IT" sz="2400" dirty="0">
                <a:effectLst/>
                <a:latin typeface="Calibri" panose="020F0502020204030204" pitchFamily="34" charset="0"/>
                <a:ea typeface="Calibri" panose="020F0502020204030204" pitchFamily="34" charset="0"/>
                <a:cs typeface="Arial" panose="020B0604020202020204" pitchFamily="34" charset="0"/>
              </a:rPr>
            </a:br>
            <a:endParaRPr lang="it-IT" sz="2400" dirty="0"/>
          </a:p>
        </p:txBody>
      </p:sp>
      <p:sp>
        <p:nvSpPr>
          <p:cNvPr id="5" name="CasellaDiTesto 4">
            <a:extLst>
              <a:ext uri="{FF2B5EF4-FFF2-40B4-BE49-F238E27FC236}">
                <a16:creationId xmlns:a16="http://schemas.microsoft.com/office/drawing/2014/main" id="{10BE033E-A6F5-A4C7-BF19-699933E7547A}"/>
              </a:ext>
            </a:extLst>
          </p:cNvPr>
          <p:cNvSpPr txBox="1"/>
          <p:nvPr/>
        </p:nvSpPr>
        <p:spPr>
          <a:xfrm>
            <a:off x="985520" y="1523588"/>
            <a:ext cx="9771380" cy="4156779"/>
          </a:xfrm>
          <a:prstGeom prst="rect">
            <a:avLst/>
          </a:prstGeom>
          <a:noFill/>
        </p:spPr>
        <p:txBody>
          <a:bodyPr wrap="square">
            <a:spAutoFit/>
          </a:bodyPr>
          <a:lstStyle/>
          <a:p>
            <a:pPr marL="285750" indent="-285750">
              <a:lnSpc>
                <a:spcPct val="115000"/>
              </a:lnSpc>
              <a:spcAft>
                <a:spcPts val="1000"/>
              </a:spcAft>
              <a:buFont typeface="Arial" panose="020B0604020202020204" pitchFamily="34" charset="0"/>
              <a:buChar char="•"/>
            </a:pPr>
            <a:r>
              <a:rPr lang="it-IT" sz="1800" dirty="0">
                <a:effectLst/>
                <a:latin typeface="Calibri" panose="020F0502020204030204" pitchFamily="34" charset="0"/>
                <a:ea typeface="Calibri" panose="020F0502020204030204" pitchFamily="34" charset="0"/>
                <a:cs typeface="Arial" panose="020B0604020202020204" pitchFamily="34" charset="0"/>
              </a:rPr>
              <a:t>Budrio,</a:t>
            </a:r>
          </a:p>
          <a:p>
            <a:pPr marL="285750" indent="-285750">
              <a:lnSpc>
                <a:spcPct val="115000"/>
              </a:lnSpc>
              <a:spcAft>
                <a:spcPts val="1000"/>
              </a:spcAft>
              <a:buFont typeface="Arial" panose="020B0604020202020204" pitchFamily="34" charset="0"/>
              <a:buChar char="•"/>
            </a:pPr>
            <a:r>
              <a:rPr lang="it-IT" sz="1800" dirty="0">
                <a:effectLst/>
                <a:latin typeface="Calibri" panose="020F0502020204030204" pitchFamily="34" charset="0"/>
                <a:ea typeface="Calibri" panose="020F0502020204030204" pitchFamily="34" charset="0"/>
                <a:cs typeface="Arial" panose="020B0604020202020204" pitchFamily="34" charset="0"/>
              </a:rPr>
              <a:t>Loiano</a:t>
            </a:r>
          </a:p>
          <a:p>
            <a:pPr marL="285750" indent="-285750">
              <a:lnSpc>
                <a:spcPct val="115000"/>
              </a:lnSpc>
              <a:spcAft>
                <a:spcPts val="1000"/>
              </a:spcAft>
              <a:buFont typeface="Arial" panose="020B0604020202020204" pitchFamily="34" charset="0"/>
              <a:buChar char="•"/>
            </a:pPr>
            <a:r>
              <a:rPr lang="it-IT" sz="1800" dirty="0">
                <a:effectLst/>
                <a:latin typeface="Calibri" panose="020F0502020204030204" pitchFamily="34" charset="0"/>
                <a:ea typeface="Calibri" panose="020F0502020204030204" pitchFamily="34" charset="0"/>
                <a:cs typeface="Arial" panose="020B0604020202020204" pitchFamily="34" charset="0"/>
              </a:rPr>
              <a:t>Vergato</a:t>
            </a:r>
          </a:p>
          <a:p>
            <a:pPr>
              <a:lnSpc>
                <a:spcPct val="115000"/>
              </a:lnSpc>
              <a:spcAft>
                <a:spcPts val="1000"/>
              </a:spcAft>
            </a:pPr>
            <a:endParaRPr lang="it-IT" sz="1800" dirty="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pPr>
            <a:r>
              <a:rPr lang="it-IT" dirty="0">
                <a:latin typeface="Calibri" panose="020F0502020204030204" pitchFamily="34" charset="0"/>
                <a:ea typeface="Calibri" panose="020F0502020204030204" pitchFamily="34" charset="0"/>
                <a:cs typeface="Arial" panose="020B0604020202020204" pitchFamily="34" charset="0"/>
              </a:rPr>
              <a:t>Organizzazione attività: </a:t>
            </a:r>
          </a:p>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esami in regime di emergenza presso le postazioni  ed i dispositivi </a:t>
            </a:r>
            <a:r>
              <a:rPr lang="it-IT" sz="1800" dirty="0" err="1">
                <a:effectLst/>
                <a:latin typeface="Calibri" panose="020F0502020204030204" pitchFamily="34" charset="0"/>
                <a:ea typeface="Calibri" panose="020F0502020204030204" pitchFamily="34" charset="0"/>
                <a:cs typeface="Arial" panose="020B0604020202020204" pitchFamily="34" charset="0"/>
              </a:rPr>
              <a:t>PoCT</a:t>
            </a:r>
            <a:r>
              <a:rPr lang="it-IT" sz="1800" dirty="0">
                <a:effectLst/>
                <a:latin typeface="Calibri" panose="020F0502020204030204" pitchFamily="34" charset="0"/>
                <a:ea typeface="Calibri" panose="020F0502020204030204" pitchFamily="34" charset="0"/>
                <a:cs typeface="Arial" panose="020B0604020202020204" pitchFamily="34" charset="0"/>
              </a:rPr>
              <a:t>;</a:t>
            </a:r>
          </a:p>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esami in regime urgenza potranno essere inviati presso il laboratorio H24 di riferimento territoriale sopra indicato.  </a:t>
            </a:r>
          </a:p>
          <a:p>
            <a:pPr>
              <a:lnSpc>
                <a:spcPct val="115000"/>
              </a:lnSpc>
              <a:spcAft>
                <a:spcPts val="1000"/>
              </a:spcAft>
            </a:pPr>
            <a:r>
              <a:rPr lang="it-IT" sz="1800" dirty="0">
                <a:effectLst/>
                <a:latin typeface="Calibri" panose="020F0502020204030204" pitchFamily="34" charset="0"/>
                <a:ea typeface="Calibri" panose="020F0502020204030204" pitchFamily="34" charset="0"/>
                <a:cs typeface="Arial" panose="020B0604020202020204" pitchFamily="34" charset="0"/>
              </a:rPr>
              <a:t>In particolare,  l’Ospedale di Loiano, dato il basso numero di Urgenze, verrà dotato di 2 postazioni </a:t>
            </a:r>
            <a:r>
              <a:rPr lang="it-IT" sz="1800" dirty="0" err="1">
                <a:effectLst/>
                <a:latin typeface="Calibri" panose="020F0502020204030204" pitchFamily="34" charset="0"/>
                <a:ea typeface="Calibri" panose="020F0502020204030204" pitchFamily="34" charset="0"/>
                <a:cs typeface="Arial" panose="020B0604020202020204" pitchFamily="34" charset="0"/>
              </a:rPr>
              <a:t>PoCT</a:t>
            </a:r>
            <a:r>
              <a:rPr lang="it-IT" sz="1800" dirty="0">
                <a:effectLst/>
                <a:latin typeface="Calibri" panose="020F0502020204030204" pitchFamily="34" charset="0"/>
                <a:ea typeface="Calibri" panose="020F0502020204030204" pitchFamily="34" charset="0"/>
                <a:cs typeface="Arial" panose="020B0604020202020204" pitchFamily="34" charset="0"/>
              </a:rPr>
              <a:t> (l’attuale presso il PPI ed una ulteriore presso la Degenza di Medicina).</a:t>
            </a:r>
          </a:p>
        </p:txBody>
      </p:sp>
    </p:spTree>
    <p:extLst>
      <p:ext uri="{BB962C8B-B14F-4D97-AF65-F5344CB8AC3E}">
        <p14:creationId xmlns:p14="http://schemas.microsoft.com/office/powerpoint/2010/main" val="2044903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olo 5">
            <a:extLst>
              <a:ext uri="{FF2B5EF4-FFF2-40B4-BE49-F238E27FC236}">
                <a16:creationId xmlns:a16="http://schemas.microsoft.com/office/drawing/2014/main" id="{3A18A1F4-FC39-C2F0-3C4A-F84A1F2F8B73}"/>
              </a:ext>
            </a:extLst>
          </p:cNvPr>
          <p:cNvSpPr>
            <a:spLocks noGrp="1"/>
          </p:cNvSpPr>
          <p:nvPr>
            <p:ph type="title"/>
          </p:nvPr>
        </p:nvSpPr>
        <p:spPr>
          <a:xfrm>
            <a:off x="965030" y="963997"/>
            <a:ext cx="3254691" cy="4938361"/>
          </a:xfrm>
        </p:spPr>
        <p:txBody>
          <a:bodyPr anchor="ctr">
            <a:normAutofit/>
          </a:bodyPr>
          <a:lstStyle/>
          <a:p>
            <a:pPr algn="r"/>
            <a:r>
              <a:rPr lang="it-IT" sz="3700" dirty="0"/>
              <a:t>Requisiti accreditamento regionale</a:t>
            </a:r>
          </a:p>
        </p:txBody>
      </p:sp>
      <p:cxnSp>
        <p:nvCxnSpPr>
          <p:cNvPr id="22" name="Straight Connector 2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Segnaposto contenuto 12">
            <a:extLst>
              <a:ext uri="{FF2B5EF4-FFF2-40B4-BE49-F238E27FC236}">
                <a16:creationId xmlns:a16="http://schemas.microsoft.com/office/drawing/2014/main" id="{463691A2-2100-6C1E-2E44-ED8E75AB453B}"/>
              </a:ext>
            </a:extLst>
          </p:cNvPr>
          <p:cNvSpPr>
            <a:spLocks noGrp="1"/>
          </p:cNvSpPr>
          <p:nvPr>
            <p:ph idx="1"/>
          </p:nvPr>
        </p:nvSpPr>
        <p:spPr>
          <a:xfrm>
            <a:off x="4650251" y="963507"/>
            <a:ext cx="7220179" cy="4938851"/>
          </a:xfrm>
        </p:spPr>
        <p:txBody>
          <a:bodyPr anchor="ctr">
            <a:normAutofit/>
          </a:bodyPr>
          <a:lstStyle/>
          <a:p>
            <a:pPr>
              <a:buFont typeface="Wingdings" pitchFamily="2" charset="2"/>
              <a:buChar char="v"/>
            </a:pPr>
            <a:r>
              <a:rPr lang="it-IT" sz="2400" dirty="0">
                <a:latin typeface="Calibri" panose="020F0502020204030204" pitchFamily="34" charset="0"/>
                <a:ea typeface="Calibri" panose="020F0502020204030204" pitchFamily="34" charset="0"/>
                <a:cs typeface="Arial" panose="020B0604020202020204" pitchFamily="34" charset="0"/>
              </a:rPr>
              <a:t>Rappresentano </a:t>
            </a:r>
            <a:r>
              <a:rPr lang="it-IT" sz="2400" dirty="0">
                <a:effectLst/>
                <a:latin typeface="Calibri" panose="020F0502020204030204" pitchFamily="34" charset="0"/>
                <a:ea typeface="Calibri" panose="020F0502020204030204" pitchFamily="34" charset="0"/>
                <a:cs typeface="Arial" panose="020B0604020202020204" pitchFamily="34" charset="0"/>
              </a:rPr>
              <a:t>le linee di indirizzo e gli ambiti di responsabilità nella realizzazione di una rete di dispositivi diagnostici localizzati nei setting clinici ed ambulatoriali </a:t>
            </a:r>
          </a:p>
          <a:p>
            <a:pPr>
              <a:buFont typeface="Wingdings" pitchFamily="2" charset="2"/>
              <a:buChar char="v"/>
            </a:pPr>
            <a:r>
              <a:rPr lang="it-IT" sz="2400" dirty="0">
                <a:effectLst/>
                <a:latin typeface="Calibri" panose="020F0502020204030204" pitchFamily="34" charset="0"/>
                <a:ea typeface="Calibri" panose="020F0502020204030204" pitchFamily="34" charset="0"/>
                <a:cs typeface="Arial" panose="020B0604020202020204" pitchFamily="34" charset="0"/>
              </a:rPr>
              <a:t>Finalità di ottimizzare l’efficacia e gli out come clinici </a:t>
            </a:r>
          </a:p>
          <a:p>
            <a:pPr>
              <a:buFont typeface="Wingdings" pitchFamily="2" charset="2"/>
              <a:buChar char="v"/>
            </a:pPr>
            <a:r>
              <a:rPr lang="it-IT" sz="2400" dirty="0">
                <a:latin typeface="Calibri" panose="020F0502020204030204" pitchFamily="34" charset="0"/>
                <a:ea typeface="Calibri" panose="020F0502020204030204" pitchFamily="34" charset="0"/>
                <a:cs typeface="Arial" panose="020B0604020202020204" pitchFamily="34" charset="0"/>
              </a:rPr>
              <a:t>A</a:t>
            </a:r>
            <a:r>
              <a:rPr lang="it-IT" sz="2400" dirty="0">
                <a:effectLst/>
                <a:latin typeface="Calibri" panose="020F0502020204030204" pitchFamily="34" charset="0"/>
                <a:ea typeface="Calibri" panose="020F0502020204030204" pitchFamily="34" charset="0"/>
                <a:cs typeface="Arial" panose="020B0604020202020204" pitchFamily="34" charset="0"/>
              </a:rPr>
              <a:t>ssicurare gli stessi standard qualitativi dei test eseguiti all’interno dei laboratori.</a:t>
            </a:r>
          </a:p>
          <a:p>
            <a:endParaRPr lang="it-IT" sz="2400" dirty="0">
              <a:latin typeface="Calibri" panose="020F0502020204030204" pitchFamily="34" charset="0"/>
              <a:ea typeface="Calibri" panose="020F0502020204030204" pitchFamily="34" charset="0"/>
              <a:cs typeface="Arial" panose="020B0604020202020204" pitchFamily="34" charset="0"/>
            </a:endParaRPr>
          </a:p>
          <a:p>
            <a:pPr>
              <a:buFont typeface="Wingdings" pitchFamily="2" charset="2"/>
              <a:buChar char="v"/>
            </a:pPr>
            <a:r>
              <a:rPr lang="it-IT" sz="2400" dirty="0">
                <a:effectLst/>
                <a:latin typeface="Calibri" panose="020F0502020204030204" pitchFamily="34" charset="0"/>
                <a:ea typeface="Calibri" panose="020F0502020204030204" pitchFamily="34" charset="0"/>
                <a:cs typeface="Arial" panose="020B0604020202020204" pitchFamily="34" charset="0"/>
              </a:rPr>
              <a:t>Attività minima prevista: 100.000 test /anno</a:t>
            </a:r>
          </a:p>
          <a:p>
            <a:endParaRPr lang="it-IT" sz="2400" dirty="0"/>
          </a:p>
        </p:txBody>
      </p:sp>
    </p:spTree>
    <p:extLst>
      <p:ext uri="{BB962C8B-B14F-4D97-AF65-F5344CB8AC3E}">
        <p14:creationId xmlns:p14="http://schemas.microsoft.com/office/powerpoint/2010/main" val="86098033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olo 5">
            <a:extLst>
              <a:ext uri="{FF2B5EF4-FFF2-40B4-BE49-F238E27FC236}">
                <a16:creationId xmlns:a16="http://schemas.microsoft.com/office/drawing/2014/main" id="{3A18A1F4-FC39-C2F0-3C4A-F84A1F2F8B73}"/>
              </a:ext>
            </a:extLst>
          </p:cNvPr>
          <p:cNvSpPr>
            <a:spLocks noGrp="1"/>
          </p:cNvSpPr>
          <p:nvPr>
            <p:ph type="title"/>
          </p:nvPr>
        </p:nvSpPr>
        <p:spPr>
          <a:xfrm>
            <a:off x="482602" y="963997"/>
            <a:ext cx="3737120" cy="4938361"/>
          </a:xfrm>
        </p:spPr>
        <p:txBody>
          <a:bodyPr anchor="ctr">
            <a:normAutofit/>
          </a:bodyPr>
          <a:lstStyle/>
          <a:p>
            <a:pPr algn="r"/>
            <a:r>
              <a:rPr lang="it-IT" sz="2400" dirty="0">
                <a:latin typeface="Calibri" panose="020F0502020204030204" pitchFamily="34" charset="0"/>
                <a:ea typeface="Calibri" panose="020F0502020204030204" pitchFamily="34" charset="0"/>
                <a:cs typeface="Arial" panose="020B0604020202020204" pitchFamily="34" charset="0"/>
              </a:rPr>
              <a:t>D</a:t>
            </a:r>
            <a:r>
              <a:rPr lang="it-IT" sz="2400" dirty="0">
                <a:effectLst/>
                <a:latin typeface="Calibri" panose="020F0502020204030204" pitchFamily="34" charset="0"/>
                <a:ea typeface="Calibri" panose="020F0502020204030204" pitchFamily="34" charset="0"/>
                <a:cs typeface="Arial" panose="020B0604020202020204" pitchFamily="34" charset="0"/>
              </a:rPr>
              <a:t>ecreto </a:t>
            </a:r>
            <a:r>
              <a:rPr lang="it-IT" sz="2000" dirty="0">
                <a:effectLst/>
                <a:latin typeface="Calibri" panose="020F0502020204030204" pitchFamily="34" charset="0"/>
                <a:ea typeface="Calibri" panose="020F0502020204030204" pitchFamily="34" charset="0"/>
                <a:cs typeface="Arial" panose="020B0604020202020204" pitchFamily="34" charset="0"/>
              </a:rPr>
              <a:t>30/12 2021</a:t>
            </a:r>
            <a:br>
              <a:rPr lang="it-IT" sz="2000" dirty="0">
                <a:effectLst/>
                <a:latin typeface="Calibri" panose="020F0502020204030204" pitchFamily="34" charset="0"/>
                <a:ea typeface="Calibri" panose="020F0502020204030204" pitchFamily="34" charset="0"/>
                <a:cs typeface="Arial" panose="020B0604020202020204" pitchFamily="34" charset="0"/>
              </a:rPr>
            </a:br>
            <a:r>
              <a:rPr lang="it-IT" sz="2000" dirty="0">
                <a:effectLst/>
                <a:latin typeface="Calibri" panose="020F0502020204030204" pitchFamily="34" charset="0"/>
                <a:ea typeface="Calibri" panose="020F0502020204030204" pitchFamily="34" charset="0"/>
                <a:cs typeface="Arial" panose="020B0604020202020204" pitchFamily="34" charset="0"/>
              </a:rPr>
              <a:t> </a:t>
            </a:r>
            <a:br>
              <a:rPr lang="it-IT" sz="2400" dirty="0">
                <a:effectLst/>
                <a:latin typeface="Calibri" panose="020F0502020204030204" pitchFamily="34" charset="0"/>
                <a:ea typeface="Calibri" panose="020F0502020204030204" pitchFamily="34" charset="0"/>
                <a:cs typeface="Arial" panose="020B0604020202020204" pitchFamily="34" charset="0"/>
              </a:rPr>
            </a:br>
            <a:r>
              <a:rPr lang="it-IT" sz="2400" dirty="0">
                <a:effectLst/>
                <a:latin typeface="Calibri" panose="020F0502020204030204" pitchFamily="34" charset="0"/>
                <a:ea typeface="Calibri" panose="020F0502020204030204" pitchFamily="34" charset="0"/>
                <a:cs typeface="Arial" panose="020B0604020202020204" pitchFamily="34" charset="0"/>
              </a:rPr>
              <a:t> Ministero della Salute e Ministero Economia e Finanza</a:t>
            </a:r>
            <a:endParaRPr lang="it-IT" sz="2400" dirty="0"/>
          </a:p>
        </p:txBody>
      </p:sp>
      <p:cxnSp>
        <p:nvCxnSpPr>
          <p:cNvPr id="22" name="Straight Connector 2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64206404-5405-74FC-9F25-78754AB2320D}"/>
              </a:ext>
            </a:extLst>
          </p:cNvPr>
          <p:cNvSpPr>
            <a:spLocks noGrp="1"/>
          </p:cNvSpPr>
          <p:nvPr>
            <p:ph idx="1"/>
          </p:nvPr>
        </p:nvSpPr>
        <p:spPr>
          <a:xfrm>
            <a:off x="4971816" y="2057399"/>
            <a:ext cx="6183864" cy="4023360"/>
          </a:xfrm>
        </p:spPr>
        <p:txBody>
          <a:bodyPr/>
          <a:lstStyle/>
          <a:p>
            <a:r>
              <a:rPr lang="it-IT" dirty="0">
                <a:latin typeface="Calibri" panose="020F0502020204030204" pitchFamily="34" charset="0"/>
                <a:ea typeface="Calibri" panose="020F0502020204030204" pitchFamily="34" charset="0"/>
                <a:cs typeface="Arial" panose="020B0604020202020204" pitchFamily="34" charset="0"/>
              </a:rPr>
              <a:t>R</a:t>
            </a:r>
            <a:r>
              <a:rPr lang="it-IT" sz="2000" dirty="0">
                <a:effectLst/>
                <a:latin typeface="Calibri" panose="020F0502020204030204" pitchFamily="34" charset="0"/>
                <a:ea typeface="Calibri" panose="020F0502020204030204" pitchFamily="34" charset="0"/>
                <a:cs typeface="Arial" panose="020B0604020202020204" pitchFamily="34" charset="0"/>
              </a:rPr>
              <a:t>equisiti per l’esercizio della attività della rete dei laboratori</a:t>
            </a:r>
          </a:p>
          <a:p>
            <a:endParaRPr lang="it-IT" dirty="0">
              <a:latin typeface="Calibri" panose="020F0502020204030204" pitchFamily="34" charset="0"/>
              <a:cs typeface="Arial" panose="020B0604020202020204" pitchFamily="34" charset="0"/>
            </a:endParaRPr>
          </a:p>
          <a:p>
            <a:r>
              <a:rPr lang="it-IT" sz="2000" dirty="0">
                <a:effectLst/>
                <a:latin typeface="Calibri" panose="020F0502020204030204" pitchFamily="34" charset="0"/>
                <a:ea typeface="Calibri" panose="020F0502020204030204" pitchFamily="34" charset="0"/>
                <a:cs typeface="Arial" panose="020B0604020202020204" pitchFamily="34" charset="0"/>
              </a:rPr>
              <a:t>soglia minima di efficienza di 200.000 esami/anno per l’operatività dei laboratori analisi.</a:t>
            </a:r>
          </a:p>
          <a:p>
            <a:endParaRPr lang="it-IT" dirty="0"/>
          </a:p>
        </p:txBody>
      </p:sp>
    </p:spTree>
    <p:extLst>
      <p:ext uri="{BB962C8B-B14F-4D97-AF65-F5344CB8AC3E}">
        <p14:creationId xmlns:p14="http://schemas.microsoft.com/office/powerpoint/2010/main" val="198595098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p:txBody>
          <a:bodyPr/>
          <a:lstStyle/>
          <a:p>
            <a:r>
              <a:rPr lang="it-IT" dirty="0"/>
              <a:t>ATTIVITA’ 2021</a:t>
            </a:r>
          </a:p>
        </p:txBody>
      </p:sp>
      <p:graphicFrame>
        <p:nvGraphicFramePr>
          <p:cNvPr id="8" name="Tabella 7">
            <a:extLst>
              <a:ext uri="{FF2B5EF4-FFF2-40B4-BE49-F238E27FC236}">
                <a16:creationId xmlns:a16="http://schemas.microsoft.com/office/drawing/2014/main" id="{FD342669-9691-75FC-12AA-EF5C51135A44}"/>
              </a:ext>
            </a:extLst>
          </p:cNvPr>
          <p:cNvGraphicFramePr>
            <a:graphicFrameLocks noGrp="1"/>
          </p:cNvGraphicFramePr>
          <p:nvPr>
            <p:extLst>
              <p:ext uri="{D42A27DB-BD31-4B8C-83A1-F6EECF244321}">
                <p14:modId xmlns:p14="http://schemas.microsoft.com/office/powerpoint/2010/main" val="3951900344"/>
              </p:ext>
            </p:extLst>
          </p:nvPr>
        </p:nvGraphicFramePr>
        <p:xfrm>
          <a:off x="800101" y="1930526"/>
          <a:ext cx="10355579" cy="4355972"/>
        </p:xfrm>
        <a:graphic>
          <a:graphicData uri="http://schemas.openxmlformats.org/drawingml/2006/table">
            <a:tbl>
              <a:tblPr firstRow="1" firstCol="1" bandRow="1">
                <a:tableStyleId>{5C22544A-7EE6-4342-B048-85BDC9FD1C3A}</a:tableStyleId>
              </a:tblPr>
              <a:tblGrid>
                <a:gridCol w="2546416">
                  <a:extLst>
                    <a:ext uri="{9D8B030D-6E8A-4147-A177-3AD203B41FA5}">
                      <a16:colId xmlns:a16="http://schemas.microsoft.com/office/drawing/2014/main" val="1284544999"/>
                    </a:ext>
                  </a:extLst>
                </a:gridCol>
                <a:gridCol w="1540537">
                  <a:extLst>
                    <a:ext uri="{9D8B030D-6E8A-4147-A177-3AD203B41FA5}">
                      <a16:colId xmlns:a16="http://schemas.microsoft.com/office/drawing/2014/main" val="6255647"/>
                    </a:ext>
                  </a:extLst>
                </a:gridCol>
                <a:gridCol w="4530991">
                  <a:extLst>
                    <a:ext uri="{9D8B030D-6E8A-4147-A177-3AD203B41FA5}">
                      <a16:colId xmlns:a16="http://schemas.microsoft.com/office/drawing/2014/main" val="3164103290"/>
                    </a:ext>
                  </a:extLst>
                </a:gridCol>
                <a:gridCol w="1737635">
                  <a:extLst>
                    <a:ext uri="{9D8B030D-6E8A-4147-A177-3AD203B41FA5}">
                      <a16:colId xmlns:a16="http://schemas.microsoft.com/office/drawing/2014/main" val="4064563180"/>
                    </a:ext>
                  </a:extLst>
                </a:gridCol>
              </a:tblGrid>
              <a:tr h="270131">
                <a:tc>
                  <a:txBody>
                    <a:bodyPr/>
                    <a:lstStyle/>
                    <a:p>
                      <a:pPr>
                        <a:lnSpc>
                          <a:spcPct val="115000"/>
                        </a:lnSpc>
                      </a:pPr>
                      <a:endParaRPr lang="it-IT" sz="1600" b="1" dirty="0">
                        <a:effectLst/>
                        <a:latin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pPr>
                      <a:endParaRPr lang="it-IT" sz="1600" b="1">
                        <a:effectLst/>
                        <a:latin typeface="Calibri" panose="020F0502020204030204" pitchFamily="34" charset="0"/>
                        <a:cs typeface="Arial" panose="020B0604020202020204" pitchFamily="34" charset="0"/>
                      </a:endParaRPr>
                    </a:p>
                  </a:txBody>
                  <a:tcPr marL="44450" marR="44450" marT="0" marB="0" anchor="ctr"/>
                </a:tc>
                <a:tc>
                  <a:txBody>
                    <a:bodyPr/>
                    <a:lstStyle/>
                    <a:p>
                      <a:pPr algn="ctr">
                        <a:lnSpc>
                          <a:spcPct val="115000"/>
                        </a:lnSpc>
                        <a:spcAft>
                          <a:spcPts val="1000"/>
                        </a:spcAft>
                      </a:pPr>
                      <a:r>
                        <a:rPr lang="it-IT" sz="1600" b="1">
                          <a:effectLst/>
                        </a:rPr>
                        <a:t>LUM spoke</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ctr">
                        <a:lnSpc>
                          <a:spcPct val="115000"/>
                        </a:lnSpc>
                        <a:spcAft>
                          <a:spcPts val="1000"/>
                        </a:spcAft>
                      </a:pPr>
                      <a:r>
                        <a:rPr lang="it-IT" sz="1600" b="1">
                          <a:effectLst/>
                        </a:rPr>
                        <a:t> </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199357004"/>
                  </a:ext>
                </a:extLst>
              </a:tr>
              <a:tr h="557200">
                <a:tc>
                  <a:txBody>
                    <a:bodyPr/>
                    <a:lstStyle/>
                    <a:p>
                      <a:pPr>
                        <a:lnSpc>
                          <a:spcPct val="115000"/>
                        </a:lnSpc>
                        <a:spcAft>
                          <a:spcPts val="1000"/>
                        </a:spcAft>
                      </a:pPr>
                      <a:r>
                        <a:rPr lang="it-IT" sz="1600" b="1">
                          <a:effectLst/>
                        </a:rPr>
                        <a:t>Codice StrutturaErogante </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pPr>
                      <a:endParaRPr lang="it-IT" sz="1600" b="1">
                        <a:effectLst/>
                        <a:latin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pPr>
                      <a:endParaRPr lang="it-IT" sz="1600" b="1">
                        <a:effectLst/>
                        <a:latin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2021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423658411"/>
                  </a:ext>
                </a:extLst>
              </a:tr>
              <a:tr h="270131">
                <a:tc>
                  <a:txBody>
                    <a:bodyPr/>
                    <a:lstStyle/>
                    <a:p>
                      <a:pPr>
                        <a:lnSpc>
                          <a:spcPct val="115000"/>
                        </a:lnSpc>
                        <a:spcAft>
                          <a:spcPts val="1000"/>
                        </a:spcAft>
                      </a:pPr>
                      <a:r>
                        <a:rPr lang="it-IT" sz="1600" b="1">
                          <a:effectLst/>
                        </a:rPr>
                        <a:t>000100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Z23</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Ospedale Porretta</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203 369</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2101422860"/>
                  </a:ext>
                </a:extLst>
              </a:tr>
              <a:tr h="270131">
                <a:tc>
                  <a:txBody>
                    <a:bodyPr/>
                    <a:lstStyle/>
                    <a:p>
                      <a:pPr>
                        <a:lnSpc>
                          <a:spcPct val="115000"/>
                        </a:lnSpc>
                        <a:spcAft>
                          <a:spcPts val="1000"/>
                        </a:spcAft>
                      </a:pPr>
                      <a:r>
                        <a:rPr lang="it-IT" sz="1600" b="1">
                          <a:effectLst/>
                        </a:rPr>
                        <a:t>000200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Z24</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highlight>
                            <a:srgbClr val="FF5050"/>
                          </a:highlight>
                        </a:rPr>
                        <a:t>Ospedale Vergato</a:t>
                      </a:r>
                      <a:endParaRPr lang="it-IT" sz="1600" b="1" dirty="0">
                        <a:effectLst/>
                        <a:highlight>
                          <a:srgbClr val="FF5050"/>
                        </a:highligh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34 726</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937028364"/>
                  </a:ext>
                </a:extLst>
              </a:tr>
              <a:tr h="270131">
                <a:tc>
                  <a:txBody>
                    <a:bodyPr/>
                    <a:lstStyle/>
                    <a:p>
                      <a:pPr>
                        <a:lnSpc>
                          <a:spcPct val="115000"/>
                        </a:lnSpc>
                        <a:spcAft>
                          <a:spcPts val="1000"/>
                        </a:spcAft>
                      </a:pPr>
                      <a:r>
                        <a:rPr lang="it-IT" sz="1600" b="1">
                          <a:effectLst/>
                        </a:rPr>
                        <a:t>000501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Z51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IM-Lab. Imola</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948 003</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11323205"/>
                  </a:ext>
                </a:extLst>
              </a:tr>
              <a:tr h="270131">
                <a:tc>
                  <a:txBody>
                    <a:bodyPr/>
                    <a:lstStyle/>
                    <a:p>
                      <a:pPr>
                        <a:lnSpc>
                          <a:spcPct val="115000"/>
                        </a:lnSpc>
                        <a:spcAft>
                          <a:spcPts val="1000"/>
                        </a:spcAft>
                      </a:pPr>
                      <a:r>
                        <a:rPr lang="it-IT" sz="1600" b="1" dirty="0">
                          <a:effectLst/>
                        </a:rPr>
                        <a:t>043001</a:t>
                      </a:r>
                      <a:endParaRPr lang="it-IT" sz="1600" b="1"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Z2</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highlight>
                            <a:srgbClr val="FFFF00"/>
                          </a:highlight>
                        </a:rPr>
                        <a:t>Ospedale Bazzano</a:t>
                      </a:r>
                      <a:endParaRPr lang="it-IT" sz="1600" b="1" dirty="0">
                        <a:effectLst/>
                        <a:highlight>
                          <a:srgbClr val="FFFF00"/>
                        </a:highligh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157 714</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600366545"/>
                  </a:ext>
                </a:extLst>
              </a:tr>
              <a:tr h="270131">
                <a:tc>
                  <a:txBody>
                    <a:bodyPr/>
                    <a:lstStyle/>
                    <a:p>
                      <a:pPr>
                        <a:lnSpc>
                          <a:spcPct val="115000"/>
                        </a:lnSpc>
                        <a:spcAft>
                          <a:spcPts val="1000"/>
                        </a:spcAft>
                      </a:pPr>
                      <a:r>
                        <a:rPr lang="it-IT" sz="1600" b="1">
                          <a:effectLst/>
                        </a:rPr>
                        <a:t>100101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Ospedale Bentivoglio</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399 474</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891061472"/>
                  </a:ext>
                </a:extLst>
              </a:tr>
              <a:tr h="270131">
                <a:tc>
                  <a:txBody>
                    <a:bodyPr/>
                    <a:lstStyle/>
                    <a:p>
                      <a:pPr>
                        <a:lnSpc>
                          <a:spcPct val="115000"/>
                        </a:lnSpc>
                        <a:spcAft>
                          <a:spcPts val="1000"/>
                        </a:spcAft>
                      </a:pPr>
                      <a:r>
                        <a:rPr lang="it-IT" sz="1600" b="1">
                          <a:effectLst/>
                        </a:rPr>
                        <a:t>110100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Z10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SO-Lab. Bellaria</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243 548</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864947275"/>
                  </a:ext>
                </a:extLst>
              </a:tr>
              <a:tr h="270131">
                <a:tc>
                  <a:txBody>
                    <a:bodyPr/>
                    <a:lstStyle/>
                    <a:p>
                      <a:pPr>
                        <a:lnSpc>
                          <a:spcPct val="115000"/>
                        </a:lnSpc>
                        <a:spcAft>
                          <a:spcPts val="1000"/>
                        </a:spcAft>
                      </a:pPr>
                      <a:r>
                        <a:rPr lang="it-IT" sz="1600" b="1">
                          <a:effectLst/>
                        </a:rPr>
                        <a:t>200101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Z18</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highlight>
                            <a:srgbClr val="FFFF00"/>
                          </a:highlight>
                        </a:rPr>
                        <a:t>Ospedale S. Giovanni in Persiceto</a:t>
                      </a:r>
                      <a:endParaRPr lang="it-IT" sz="1600" b="1" dirty="0">
                        <a:effectLst/>
                        <a:highlight>
                          <a:srgbClr val="FFFF00"/>
                        </a:highligh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138 858</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2384102162"/>
                  </a:ext>
                </a:extLst>
              </a:tr>
              <a:tr h="557200">
                <a:tc>
                  <a:txBody>
                    <a:bodyPr/>
                    <a:lstStyle/>
                    <a:p>
                      <a:pPr>
                        <a:lnSpc>
                          <a:spcPct val="115000"/>
                        </a:lnSpc>
                        <a:spcAft>
                          <a:spcPts val="1000"/>
                        </a:spcAft>
                      </a:pPr>
                      <a:r>
                        <a:rPr lang="it-IT" sz="1600" b="1">
                          <a:effectLst/>
                        </a:rPr>
                        <a:t>220101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rPr>
                        <a:t>Z22</a:t>
                      </a:r>
                      <a:endParaRPr lang="it-IT" sz="1600" b="1"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highlight>
                            <a:srgbClr val="FFFF00"/>
                          </a:highlight>
                        </a:rPr>
                        <a:t>Ospedale Loiano interni ed urgenze</a:t>
                      </a:r>
                      <a:endParaRPr lang="it-IT" sz="1600" b="1" dirty="0">
                        <a:effectLst/>
                        <a:highlight>
                          <a:srgbClr val="FFFF00"/>
                        </a:highligh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36 650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691142911"/>
                  </a:ext>
                </a:extLst>
              </a:tr>
              <a:tr h="270131">
                <a:tc>
                  <a:txBody>
                    <a:bodyPr/>
                    <a:lstStyle/>
                    <a:p>
                      <a:pPr>
                        <a:lnSpc>
                          <a:spcPct val="115000"/>
                        </a:lnSpc>
                        <a:spcAft>
                          <a:spcPts val="1000"/>
                        </a:spcAft>
                      </a:pPr>
                      <a:r>
                        <a:rPr lang="it-IT" sz="1600" b="1">
                          <a:effectLst/>
                        </a:rPr>
                        <a:t>220101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Z22</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dirty="0">
                          <a:effectLst/>
                          <a:highlight>
                            <a:srgbClr val="FF5050"/>
                          </a:highlight>
                        </a:rPr>
                        <a:t>Ospedale Loiano esterni</a:t>
                      </a:r>
                      <a:endParaRPr lang="it-IT" sz="1600" b="1" dirty="0">
                        <a:effectLst/>
                        <a:highlight>
                          <a:srgbClr val="FF5050"/>
                        </a:highligh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93 106</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729779099"/>
                  </a:ext>
                </a:extLst>
              </a:tr>
              <a:tr h="270131">
                <a:tc>
                  <a:txBody>
                    <a:bodyPr/>
                    <a:lstStyle/>
                    <a:p>
                      <a:pPr>
                        <a:lnSpc>
                          <a:spcPct val="115000"/>
                        </a:lnSpc>
                        <a:spcAft>
                          <a:spcPts val="1000"/>
                        </a:spcAft>
                      </a:pPr>
                      <a:r>
                        <a:rPr lang="it-IT" sz="1600" b="1">
                          <a:effectLst/>
                        </a:rPr>
                        <a:t>300101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Z11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highlight>
                            <a:srgbClr val="FF0000"/>
                          </a:highlight>
                        </a:rPr>
                        <a:t>SO-Lab. Budrio</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92 550</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859137199"/>
                  </a:ext>
                </a:extLst>
              </a:tr>
              <a:tr h="270131">
                <a:tc>
                  <a:txBody>
                    <a:bodyPr/>
                    <a:lstStyle/>
                    <a:p>
                      <a:pPr>
                        <a:lnSpc>
                          <a:spcPct val="115000"/>
                        </a:lnSpc>
                        <a:spcAft>
                          <a:spcPts val="1000"/>
                        </a:spcAft>
                      </a:pPr>
                      <a:r>
                        <a:rPr lang="it-IT" sz="1600" b="1">
                          <a:effectLst/>
                        </a:rPr>
                        <a:t>505001</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Z5</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600" b="1">
                          <a:effectLst/>
                        </a:rPr>
                        <a:t>SO-Lab.Centralizzato</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600" b="1">
                          <a:effectLst/>
                        </a:rPr>
                        <a:t>5 315 338</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161212415"/>
                  </a:ext>
                </a:extLst>
              </a:tr>
              <a:tr h="270131">
                <a:tc gridSpan="3">
                  <a:txBody>
                    <a:bodyPr/>
                    <a:lstStyle/>
                    <a:p>
                      <a:pPr algn="r">
                        <a:lnSpc>
                          <a:spcPct val="115000"/>
                        </a:lnSpc>
                        <a:spcAft>
                          <a:spcPts val="1000"/>
                        </a:spcAft>
                      </a:pPr>
                      <a:r>
                        <a:rPr lang="it-IT" sz="1600" b="1">
                          <a:effectLst/>
                        </a:rPr>
                        <a:t>Totale</a:t>
                      </a:r>
                      <a:endParaRPr lang="it-IT" sz="1600" b="1">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it-IT"/>
                    </a:p>
                  </a:txBody>
                  <a:tcPr/>
                </a:tc>
                <a:tc hMerge="1">
                  <a:txBody>
                    <a:bodyPr/>
                    <a:lstStyle/>
                    <a:p>
                      <a:endParaRPr lang="it-IT"/>
                    </a:p>
                  </a:txBody>
                  <a:tcPr/>
                </a:tc>
                <a:tc>
                  <a:txBody>
                    <a:bodyPr/>
                    <a:lstStyle/>
                    <a:p>
                      <a:pPr algn="r">
                        <a:lnSpc>
                          <a:spcPct val="115000"/>
                        </a:lnSpc>
                        <a:spcAft>
                          <a:spcPts val="1000"/>
                        </a:spcAft>
                      </a:pPr>
                      <a:r>
                        <a:rPr lang="it-IT" sz="1600" b="1" dirty="0">
                          <a:effectLst/>
                        </a:rPr>
                        <a:t>7 663 336</a:t>
                      </a:r>
                      <a:endParaRPr lang="it-IT" sz="1600" b="1"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820334845"/>
                  </a:ext>
                </a:extLst>
              </a:tr>
            </a:tbl>
          </a:graphicData>
        </a:graphic>
      </p:graphicFrame>
    </p:spTree>
    <p:extLst>
      <p:ext uri="{BB962C8B-B14F-4D97-AF65-F5344CB8AC3E}">
        <p14:creationId xmlns:p14="http://schemas.microsoft.com/office/powerpoint/2010/main" val="3299329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p:txBody>
          <a:bodyPr/>
          <a:lstStyle/>
          <a:p>
            <a:r>
              <a:rPr lang="it-IT" dirty="0"/>
              <a:t>ATTIVITA’ I SEMESTRE 2022</a:t>
            </a:r>
          </a:p>
        </p:txBody>
      </p:sp>
      <p:graphicFrame>
        <p:nvGraphicFramePr>
          <p:cNvPr id="3" name="Tabella 2">
            <a:extLst>
              <a:ext uri="{FF2B5EF4-FFF2-40B4-BE49-F238E27FC236}">
                <a16:creationId xmlns:a16="http://schemas.microsoft.com/office/drawing/2014/main" id="{73B88B84-698A-611C-B8BD-9E2DA6FFA1E0}"/>
              </a:ext>
            </a:extLst>
          </p:cNvPr>
          <p:cNvGraphicFramePr>
            <a:graphicFrameLocks noGrp="1"/>
          </p:cNvGraphicFramePr>
          <p:nvPr>
            <p:extLst>
              <p:ext uri="{D42A27DB-BD31-4B8C-83A1-F6EECF244321}">
                <p14:modId xmlns:p14="http://schemas.microsoft.com/office/powerpoint/2010/main" val="3594916940"/>
              </p:ext>
            </p:extLst>
          </p:nvPr>
        </p:nvGraphicFramePr>
        <p:xfrm>
          <a:off x="1244600" y="2120900"/>
          <a:ext cx="9652001" cy="4032252"/>
        </p:xfrm>
        <a:graphic>
          <a:graphicData uri="http://schemas.openxmlformats.org/drawingml/2006/table">
            <a:tbl>
              <a:tblPr firstRow="1" firstCol="1" bandRow="1">
                <a:tableStyleId>{5C22544A-7EE6-4342-B048-85BDC9FD1C3A}</a:tableStyleId>
              </a:tblPr>
              <a:tblGrid>
                <a:gridCol w="1230861">
                  <a:extLst>
                    <a:ext uri="{9D8B030D-6E8A-4147-A177-3AD203B41FA5}">
                      <a16:colId xmlns:a16="http://schemas.microsoft.com/office/drawing/2014/main" val="2551436209"/>
                    </a:ext>
                  </a:extLst>
                </a:gridCol>
                <a:gridCol w="1230861">
                  <a:extLst>
                    <a:ext uri="{9D8B030D-6E8A-4147-A177-3AD203B41FA5}">
                      <a16:colId xmlns:a16="http://schemas.microsoft.com/office/drawing/2014/main" val="1007110221"/>
                    </a:ext>
                  </a:extLst>
                </a:gridCol>
                <a:gridCol w="5373477">
                  <a:extLst>
                    <a:ext uri="{9D8B030D-6E8A-4147-A177-3AD203B41FA5}">
                      <a16:colId xmlns:a16="http://schemas.microsoft.com/office/drawing/2014/main" val="1043158693"/>
                    </a:ext>
                  </a:extLst>
                </a:gridCol>
                <a:gridCol w="1816802">
                  <a:extLst>
                    <a:ext uri="{9D8B030D-6E8A-4147-A177-3AD203B41FA5}">
                      <a16:colId xmlns:a16="http://schemas.microsoft.com/office/drawing/2014/main" val="1691101311"/>
                    </a:ext>
                  </a:extLst>
                </a:gridCol>
              </a:tblGrid>
              <a:tr h="288018">
                <a:tc>
                  <a:txBody>
                    <a:bodyPr/>
                    <a:lstStyle/>
                    <a:p>
                      <a:pPr>
                        <a:lnSpc>
                          <a:spcPct val="115000"/>
                        </a:lnSpc>
                      </a:pPr>
                      <a:endParaRPr lang="it-IT" sz="1400" b="0" dirty="0">
                        <a:effectLst/>
                        <a:latin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pPr>
                      <a:endParaRPr lang="it-IT" sz="1400" b="0">
                        <a:effectLst/>
                        <a:latin typeface="Calibri" panose="020F0502020204030204" pitchFamily="34" charset="0"/>
                        <a:cs typeface="Arial" panose="020B0604020202020204" pitchFamily="34" charset="0"/>
                      </a:endParaRPr>
                    </a:p>
                  </a:txBody>
                  <a:tcPr marL="44450" marR="44450" marT="0" marB="0" anchor="ctr"/>
                </a:tc>
                <a:tc>
                  <a:txBody>
                    <a:bodyPr/>
                    <a:lstStyle/>
                    <a:p>
                      <a:pPr algn="ctr">
                        <a:lnSpc>
                          <a:spcPct val="115000"/>
                        </a:lnSpc>
                        <a:spcAft>
                          <a:spcPts val="1000"/>
                        </a:spcAft>
                      </a:pPr>
                      <a:r>
                        <a:rPr lang="it-IT" sz="1400" b="0">
                          <a:effectLst/>
                        </a:rPr>
                        <a:t>LUM spoke</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rowSpan="2">
                  <a:txBody>
                    <a:bodyPr/>
                    <a:lstStyle/>
                    <a:p>
                      <a:pPr algn="ctr">
                        <a:lnSpc>
                          <a:spcPct val="115000"/>
                        </a:lnSpc>
                        <a:spcAft>
                          <a:spcPts val="1000"/>
                        </a:spcAft>
                      </a:pPr>
                      <a:r>
                        <a:rPr lang="it-IT" sz="1400" b="0">
                          <a:effectLst/>
                        </a:rPr>
                        <a:t>I sem 2022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846606447"/>
                  </a:ext>
                </a:extLst>
              </a:tr>
              <a:tr h="288018">
                <a:tc gridSpan="3">
                  <a:txBody>
                    <a:bodyPr/>
                    <a:lstStyle/>
                    <a:p>
                      <a:pPr>
                        <a:lnSpc>
                          <a:spcPct val="115000"/>
                        </a:lnSpc>
                        <a:spcAft>
                          <a:spcPts val="1000"/>
                        </a:spcAft>
                      </a:pPr>
                      <a:r>
                        <a:rPr lang="it-IT" sz="1400" b="0">
                          <a:effectLst/>
                        </a:rPr>
                        <a:t>Codice StrutturaErogante </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it-IT"/>
                    </a:p>
                  </a:txBody>
                  <a:tcPr/>
                </a:tc>
                <a:tc hMerge="1">
                  <a:txBody>
                    <a:bodyPr/>
                    <a:lstStyle/>
                    <a:p>
                      <a:endParaRPr lang="it-IT"/>
                    </a:p>
                  </a:txBody>
                  <a:tcPr/>
                </a:tc>
                <a:tc vMerge="1">
                  <a:txBody>
                    <a:bodyPr/>
                    <a:lstStyle/>
                    <a:p>
                      <a:endParaRPr lang="it-IT"/>
                    </a:p>
                  </a:txBody>
                  <a:tcPr/>
                </a:tc>
                <a:extLst>
                  <a:ext uri="{0D108BD9-81ED-4DB2-BD59-A6C34878D82A}">
                    <a16:rowId xmlns:a16="http://schemas.microsoft.com/office/drawing/2014/main" val="77941595"/>
                  </a:ext>
                </a:extLst>
              </a:tr>
              <a:tr h="288018">
                <a:tc>
                  <a:txBody>
                    <a:bodyPr/>
                    <a:lstStyle/>
                    <a:p>
                      <a:pPr>
                        <a:lnSpc>
                          <a:spcPct val="115000"/>
                        </a:lnSpc>
                        <a:spcAft>
                          <a:spcPts val="1000"/>
                        </a:spcAft>
                      </a:pPr>
                      <a:r>
                        <a:rPr lang="it-IT" sz="1400" b="0">
                          <a:effectLst/>
                        </a:rPr>
                        <a:t>000100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Z23</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Porretta</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102 330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2019434494"/>
                  </a:ext>
                </a:extLst>
              </a:tr>
              <a:tr h="288018">
                <a:tc>
                  <a:txBody>
                    <a:bodyPr/>
                    <a:lstStyle/>
                    <a:p>
                      <a:pPr>
                        <a:lnSpc>
                          <a:spcPct val="115000"/>
                        </a:lnSpc>
                        <a:spcAft>
                          <a:spcPts val="1000"/>
                        </a:spcAft>
                      </a:pPr>
                      <a:r>
                        <a:rPr lang="it-IT" sz="1400" b="0">
                          <a:effectLst/>
                        </a:rPr>
                        <a:t>000200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Z24</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Vergato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16 006</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487903293"/>
                  </a:ext>
                </a:extLst>
              </a:tr>
              <a:tr h="288018">
                <a:tc>
                  <a:txBody>
                    <a:bodyPr/>
                    <a:lstStyle/>
                    <a:p>
                      <a:pPr>
                        <a:lnSpc>
                          <a:spcPct val="115000"/>
                        </a:lnSpc>
                        <a:spcAft>
                          <a:spcPts val="1000"/>
                        </a:spcAft>
                      </a:pPr>
                      <a:r>
                        <a:rPr lang="it-IT" sz="1400" b="0">
                          <a:effectLst/>
                        </a:rPr>
                        <a:t>000501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Z51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IM-Lab. Imola</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486 256</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333814000"/>
                  </a:ext>
                </a:extLst>
              </a:tr>
              <a:tr h="288018">
                <a:tc>
                  <a:txBody>
                    <a:bodyPr/>
                    <a:lstStyle/>
                    <a:p>
                      <a:pPr>
                        <a:lnSpc>
                          <a:spcPct val="115000"/>
                        </a:lnSpc>
                        <a:spcAft>
                          <a:spcPts val="1000"/>
                        </a:spcAft>
                      </a:pPr>
                      <a:r>
                        <a:rPr lang="it-IT" sz="1400" b="0">
                          <a:effectLst/>
                        </a:rPr>
                        <a:t>043001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Bazzano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84 092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068155293"/>
                  </a:ext>
                </a:extLst>
              </a:tr>
              <a:tr h="288018">
                <a:tc>
                  <a:txBody>
                    <a:bodyPr/>
                    <a:lstStyle/>
                    <a:p>
                      <a:pPr>
                        <a:lnSpc>
                          <a:spcPct val="115000"/>
                        </a:lnSpc>
                        <a:spcAft>
                          <a:spcPts val="1000"/>
                        </a:spcAft>
                      </a:pPr>
                      <a:r>
                        <a:rPr lang="it-IT" sz="1400" b="0">
                          <a:effectLst/>
                        </a:rPr>
                        <a:t>100101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Bentivoglio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213 074</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804286609"/>
                  </a:ext>
                </a:extLst>
              </a:tr>
              <a:tr h="288018">
                <a:tc>
                  <a:txBody>
                    <a:bodyPr/>
                    <a:lstStyle/>
                    <a:p>
                      <a:pPr>
                        <a:lnSpc>
                          <a:spcPct val="115000"/>
                        </a:lnSpc>
                        <a:spcAft>
                          <a:spcPts val="1000"/>
                        </a:spcAft>
                      </a:pPr>
                      <a:r>
                        <a:rPr lang="it-IT" sz="1400" b="0">
                          <a:effectLst/>
                        </a:rPr>
                        <a:t>110100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Z10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SO-Lab. Bellaria</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137 932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323250048"/>
                  </a:ext>
                </a:extLst>
              </a:tr>
              <a:tr h="288018">
                <a:tc>
                  <a:txBody>
                    <a:bodyPr/>
                    <a:lstStyle/>
                    <a:p>
                      <a:pPr>
                        <a:lnSpc>
                          <a:spcPct val="115000"/>
                        </a:lnSpc>
                        <a:spcAft>
                          <a:spcPts val="1000"/>
                        </a:spcAft>
                      </a:pPr>
                      <a:r>
                        <a:rPr lang="it-IT" sz="1400" b="0">
                          <a:effectLst/>
                        </a:rPr>
                        <a:t>200101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Z18</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S. Giovanni in Persiceto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74 892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991471873"/>
                  </a:ext>
                </a:extLst>
              </a:tr>
              <a:tr h="288018">
                <a:tc>
                  <a:txBody>
                    <a:bodyPr/>
                    <a:lstStyle/>
                    <a:p>
                      <a:pPr>
                        <a:lnSpc>
                          <a:spcPct val="115000"/>
                        </a:lnSpc>
                        <a:spcAft>
                          <a:spcPts val="1000"/>
                        </a:spcAft>
                      </a:pPr>
                      <a:r>
                        <a:rPr lang="it-IT" sz="1400" b="0">
                          <a:effectLst/>
                        </a:rPr>
                        <a:t>220101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Z22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Loiano interni ed urgenze</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18 700</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795969243"/>
                  </a:ext>
                </a:extLst>
              </a:tr>
              <a:tr h="288018">
                <a:tc>
                  <a:txBody>
                    <a:bodyPr/>
                    <a:lstStyle/>
                    <a:p>
                      <a:pPr>
                        <a:lnSpc>
                          <a:spcPct val="115000"/>
                        </a:lnSpc>
                        <a:spcAft>
                          <a:spcPts val="1000"/>
                        </a:spcAft>
                      </a:pPr>
                      <a:r>
                        <a:rPr lang="it-IT" sz="1400" b="0">
                          <a:effectLst/>
                        </a:rPr>
                        <a:t>220101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Z22</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Ospedale Loiano esterni</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49 545</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2005009709"/>
                  </a:ext>
                </a:extLst>
              </a:tr>
              <a:tr h="288018">
                <a:tc>
                  <a:txBody>
                    <a:bodyPr/>
                    <a:lstStyle/>
                    <a:p>
                      <a:pPr>
                        <a:lnSpc>
                          <a:spcPct val="115000"/>
                        </a:lnSpc>
                        <a:spcAft>
                          <a:spcPts val="1000"/>
                        </a:spcAft>
                      </a:pPr>
                      <a:r>
                        <a:rPr lang="it-IT" sz="1400" b="0">
                          <a:effectLst/>
                        </a:rPr>
                        <a:t>300101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Z11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SO-Lab. Budrio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44 219</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869057978"/>
                  </a:ext>
                </a:extLst>
              </a:tr>
              <a:tr h="288018">
                <a:tc>
                  <a:txBody>
                    <a:bodyPr/>
                    <a:lstStyle/>
                    <a:p>
                      <a:pPr>
                        <a:lnSpc>
                          <a:spcPct val="115000"/>
                        </a:lnSpc>
                        <a:spcAft>
                          <a:spcPts val="1000"/>
                        </a:spcAft>
                      </a:pPr>
                      <a:r>
                        <a:rPr lang="it-IT" sz="1400" b="0">
                          <a:effectLst/>
                        </a:rPr>
                        <a:t>505001</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Z5</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400" b="0">
                          <a:effectLst/>
                        </a:rPr>
                        <a:t>SO-Lab.Centralizzato</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400" b="0">
                          <a:effectLst/>
                        </a:rPr>
                        <a:t>2 610 834</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250694835"/>
                  </a:ext>
                </a:extLst>
              </a:tr>
              <a:tr h="288018">
                <a:tc gridSpan="3">
                  <a:txBody>
                    <a:bodyPr/>
                    <a:lstStyle/>
                    <a:p>
                      <a:pPr algn="r">
                        <a:lnSpc>
                          <a:spcPct val="115000"/>
                        </a:lnSpc>
                        <a:spcAft>
                          <a:spcPts val="1000"/>
                        </a:spcAft>
                      </a:pPr>
                      <a:r>
                        <a:rPr lang="it-IT" sz="1400" b="0">
                          <a:effectLst/>
                        </a:rPr>
                        <a:t>totale</a:t>
                      </a:r>
                      <a:endParaRPr lang="it-IT" sz="14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it-IT"/>
                    </a:p>
                  </a:txBody>
                  <a:tcPr/>
                </a:tc>
                <a:tc hMerge="1">
                  <a:txBody>
                    <a:bodyPr/>
                    <a:lstStyle/>
                    <a:p>
                      <a:endParaRPr lang="it-IT"/>
                    </a:p>
                  </a:txBody>
                  <a:tcPr/>
                </a:tc>
                <a:tc>
                  <a:txBody>
                    <a:bodyPr/>
                    <a:lstStyle/>
                    <a:p>
                      <a:pPr algn="r">
                        <a:lnSpc>
                          <a:spcPct val="115000"/>
                        </a:lnSpc>
                        <a:spcAft>
                          <a:spcPts val="1000"/>
                        </a:spcAft>
                      </a:pPr>
                      <a:r>
                        <a:rPr lang="it-IT" sz="1400" b="0" dirty="0">
                          <a:effectLst/>
                        </a:rPr>
                        <a:t>3 837 880</a:t>
                      </a:r>
                      <a:endParaRPr lang="it-IT" sz="14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533072517"/>
                  </a:ext>
                </a:extLst>
              </a:tr>
            </a:tbl>
          </a:graphicData>
        </a:graphic>
      </p:graphicFrame>
    </p:spTree>
    <p:extLst>
      <p:ext uri="{BB962C8B-B14F-4D97-AF65-F5344CB8AC3E}">
        <p14:creationId xmlns:p14="http://schemas.microsoft.com/office/powerpoint/2010/main" val="96846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a:xfrm>
            <a:off x="182880" y="286603"/>
            <a:ext cx="10058400" cy="1450757"/>
          </a:xfrm>
        </p:spPr>
        <p:txBody>
          <a:bodyPr/>
          <a:lstStyle/>
          <a:p>
            <a:r>
              <a:rPr lang="it-IT" dirty="0"/>
              <a:t>RETE LUM </a:t>
            </a:r>
          </a:p>
        </p:txBody>
      </p:sp>
      <p:sp>
        <p:nvSpPr>
          <p:cNvPr id="4" name="CasellaDiTesto 3">
            <a:extLst>
              <a:ext uri="{FF2B5EF4-FFF2-40B4-BE49-F238E27FC236}">
                <a16:creationId xmlns:a16="http://schemas.microsoft.com/office/drawing/2014/main" id="{3B1A1A97-AEA7-86DE-49C8-133DE4E62136}"/>
              </a:ext>
            </a:extLst>
          </p:cNvPr>
          <p:cNvSpPr txBox="1"/>
          <p:nvPr/>
        </p:nvSpPr>
        <p:spPr>
          <a:xfrm>
            <a:off x="56236" y="1737360"/>
            <a:ext cx="12079528" cy="5089598"/>
          </a:xfrm>
          <a:prstGeom prst="rect">
            <a:avLst/>
          </a:prstGeom>
          <a:noFill/>
        </p:spPr>
        <p:txBody>
          <a:bodyPr wrap="square" rtlCol="0">
            <a:spAutoFit/>
          </a:bodyPr>
          <a:lstStyle/>
          <a:p>
            <a:pPr>
              <a:lnSpc>
                <a:spcPct val="115000"/>
              </a:lnSpc>
              <a:spcAft>
                <a:spcPts val="1000"/>
              </a:spcAft>
            </a:pPr>
            <a:r>
              <a:rPr lang="it-IT" sz="1600" dirty="0">
                <a:effectLst/>
                <a:latin typeface="Calibri" panose="020F0502020204030204" pitchFamily="34" charset="0"/>
                <a:ea typeface="Calibri" panose="020F0502020204030204" pitchFamily="34" charset="0"/>
                <a:cs typeface="Arial" panose="020B0604020202020204" pitchFamily="34" charset="0"/>
              </a:rPr>
              <a:t>La rete di laboratori di Patologia Clinica del LUM attualmente è costituita da 11 sedi:</a:t>
            </a:r>
          </a:p>
          <a:p>
            <a:pPr marL="342900" lvl="0" indent="-342900">
              <a:buFont typeface="Symbol" pitchFamily="2" charset="2"/>
              <a:buChar char=""/>
            </a:pPr>
            <a:r>
              <a:rPr lang="it-IT" sz="1600" dirty="0">
                <a:effectLst/>
                <a:latin typeface="Calibri" panose="020F0502020204030204" pitchFamily="34" charset="0"/>
                <a:ea typeface="SimSun" panose="02010600030101010101" pitchFamily="2" charset="-122"/>
                <a:cs typeface="Arial" panose="020B0604020202020204" pitchFamily="34" charset="0"/>
              </a:rPr>
              <a:t>Ospedale Maggiore con orario di attività in regime di urgenza H24</a:t>
            </a: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600" dirty="0">
                <a:effectLst/>
                <a:latin typeface="Calibri" panose="020F0502020204030204" pitchFamily="34" charset="0"/>
                <a:ea typeface="SimSun" panose="02010600030101010101" pitchFamily="2" charset="-122"/>
                <a:cs typeface="Arial" panose="020B0604020202020204" pitchFamily="34" charset="0"/>
              </a:rPr>
              <a:t>Ospedale Porretta con orario di attività in regime di urgenza H24</a:t>
            </a: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600" dirty="0">
                <a:effectLst/>
                <a:latin typeface="Calibri" panose="020F0502020204030204" pitchFamily="34" charset="0"/>
                <a:ea typeface="SimSun" panose="02010600030101010101" pitchFamily="2" charset="-122"/>
                <a:cs typeface="Arial" panose="020B0604020202020204" pitchFamily="34" charset="0"/>
              </a:rPr>
              <a:t>Ospedale Bentivoglio con orario di attività in regime di urgenza H24</a:t>
            </a: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600" dirty="0">
                <a:effectLst/>
                <a:latin typeface="Calibri" panose="020F0502020204030204" pitchFamily="34" charset="0"/>
                <a:ea typeface="SimSun" panose="02010600030101010101" pitchFamily="2" charset="-122"/>
                <a:cs typeface="Arial" panose="020B0604020202020204" pitchFamily="34" charset="0"/>
              </a:rPr>
              <a:t>Ospedale  di Loiano  con orario H12 con reperibilità notturna e festiva + postazione POCT presso il Punto di Primo Soccorso (</a:t>
            </a:r>
            <a:r>
              <a:rPr lang="it-IT" sz="1600" dirty="0">
                <a:latin typeface="Calibri" panose="020F0502020204030204" pitchFamily="34" charset="0"/>
                <a:ea typeface="SimSun" panose="02010600030101010101" pitchFamily="2" charset="-122"/>
                <a:cs typeface="Arial" panose="020B0604020202020204" pitchFamily="34" charset="0"/>
              </a:rPr>
              <a:t>+ </a:t>
            </a:r>
            <a:r>
              <a:rPr lang="it-IT" sz="1600" dirty="0">
                <a:effectLst/>
                <a:latin typeface="Calibri" panose="020F0502020204030204" pitchFamily="34" charset="0"/>
                <a:ea typeface="SimSun" panose="02010600030101010101" pitchFamily="2" charset="-122"/>
                <a:cs typeface="Arial" panose="020B0604020202020204" pitchFamily="34" charset="0"/>
              </a:rPr>
              <a:t>postazione </a:t>
            </a:r>
            <a:r>
              <a:rPr lang="it-IT" sz="1600" dirty="0" err="1">
                <a:effectLst/>
                <a:latin typeface="Calibri" panose="020F0502020204030204" pitchFamily="34" charset="0"/>
                <a:ea typeface="SimSun" panose="02010600030101010101" pitchFamily="2" charset="-122"/>
                <a:cs typeface="Arial" panose="020B0604020202020204" pitchFamily="34" charset="0"/>
              </a:rPr>
              <a:t>PoCT</a:t>
            </a:r>
            <a:r>
              <a:rPr lang="it-IT" sz="1600" dirty="0">
                <a:effectLst/>
                <a:latin typeface="Calibri" panose="020F0502020204030204" pitchFamily="34" charset="0"/>
                <a:ea typeface="SimSun" panose="02010600030101010101" pitchFamily="2" charset="-122"/>
                <a:cs typeface="Arial" panose="020B0604020202020204" pitchFamily="34" charset="0"/>
              </a:rPr>
              <a:t> di back Up presso Degenza di Medicina)</a:t>
            </a: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600" dirty="0">
                <a:effectLst/>
                <a:latin typeface="Calibri" panose="020F0502020204030204" pitchFamily="34" charset="0"/>
                <a:ea typeface="SimSun" panose="02010600030101010101" pitchFamily="2" charset="-122"/>
                <a:cs typeface="Arial" panose="020B0604020202020204" pitchFamily="34" charset="0"/>
              </a:rPr>
              <a:t>Ospedale di Bazzano con orario H12 con reperibilità festiva, prefestivo H6 e  h4 dalle 20alle 24 tutti i giorni + Postazione </a:t>
            </a:r>
            <a:r>
              <a:rPr lang="it-IT" sz="1600" dirty="0" err="1">
                <a:effectLst/>
                <a:latin typeface="Calibri" panose="020F0502020204030204" pitchFamily="34" charset="0"/>
                <a:ea typeface="SimSun" panose="02010600030101010101" pitchFamily="2" charset="-122"/>
                <a:cs typeface="Arial" panose="020B0604020202020204" pitchFamily="34" charset="0"/>
              </a:rPr>
              <a:t>PoCT</a:t>
            </a: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rtl="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Ospedale di San Giovanni Persiceto con orario H12 con reperibilità prefestiva H6 e festiva H12 + postazione </a:t>
            </a:r>
            <a:r>
              <a:rPr lang="it-IT" sz="1800" dirty="0" err="1">
                <a:effectLst/>
                <a:latin typeface="Calibri" panose="020F0502020204030204" pitchFamily="34" charset="0"/>
                <a:ea typeface="SimSun" panose="02010600030101010101" pitchFamily="2" charset="-122"/>
                <a:cs typeface="Arial" panose="020B0604020202020204" pitchFamily="34" charset="0"/>
              </a:rPr>
              <a:t>PoCT</a:t>
            </a:r>
            <a:endParaRPr lang="it-IT" sz="18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rtl="0">
              <a:buFont typeface="Symbol" pitchFamily="2" charset="2"/>
              <a:buChar char=""/>
            </a:pPr>
            <a:endParaRPr lang="it-IT" sz="18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Ospedale di Budrio h6 + Postazione </a:t>
            </a:r>
            <a:r>
              <a:rPr lang="it-IT" sz="1800" dirty="0" err="1">
                <a:effectLst/>
                <a:latin typeface="Calibri" panose="020F0502020204030204" pitchFamily="34" charset="0"/>
                <a:ea typeface="SimSun" panose="02010600030101010101" pitchFamily="2" charset="-122"/>
                <a:cs typeface="Arial" panose="020B0604020202020204" pitchFamily="34" charset="0"/>
              </a:rPr>
              <a:t>PoCT</a:t>
            </a:r>
            <a:endParaRPr lang="it-IT" sz="18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endParaRPr lang="it-IT" sz="18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r>
              <a:rPr lang="it-IT" sz="1800" dirty="0">
                <a:effectLst/>
                <a:latin typeface="Calibri" panose="020F0502020204030204" pitchFamily="34" charset="0"/>
                <a:ea typeface="SimSun" panose="02010600030101010101" pitchFamily="2" charset="-122"/>
                <a:cs typeface="Arial" panose="020B0604020202020204" pitchFamily="34" charset="0"/>
              </a:rPr>
              <a:t>Ospedale di  Vergato  H6 + postazione </a:t>
            </a:r>
            <a:r>
              <a:rPr lang="it-IT" sz="1800" dirty="0" err="1">
                <a:effectLst/>
                <a:latin typeface="Calibri" panose="020F0502020204030204" pitchFamily="34" charset="0"/>
                <a:ea typeface="SimSun" panose="02010600030101010101" pitchFamily="2" charset="-122"/>
                <a:cs typeface="Arial" panose="020B0604020202020204" pitchFamily="34" charset="0"/>
              </a:rPr>
              <a:t>PoCT</a:t>
            </a:r>
            <a:endParaRPr lang="it-IT" sz="1800" dirty="0">
              <a:effectLst/>
              <a:latin typeface="Calibri" panose="020F0502020204030204" pitchFamily="34" charset="0"/>
              <a:ea typeface="SimSun" panose="02010600030101010101" pitchFamily="2" charset="-122"/>
              <a:cs typeface="Arial" panose="020B0604020202020204" pitchFamily="34" charset="0"/>
            </a:endParaRPr>
          </a:p>
          <a:p>
            <a:pPr marL="342900" lvl="0" indent="-342900">
              <a:buFont typeface="Symbol" pitchFamily="2" charset="2"/>
              <a:buChar char=""/>
            </a:pPr>
            <a:endParaRPr lang="it-IT" sz="1600" dirty="0">
              <a:effectLst/>
              <a:latin typeface="Calibri" panose="020F0502020204030204" pitchFamily="34" charset="0"/>
              <a:ea typeface="SimSun" panose="02010600030101010101" pitchFamily="2" charset="-122"/>
              <a:cs typeface="Arial" panose="020B0604020202020204" pitchFamily="34" charset="0"/>
            </a:endParaRPr>
          </a:p>
          <a:p>
            <a:endParaRPr lang="it-IT" sz="1600" dirty="0"/>
          </a:p>
        </p:txBody>
      </p:sp>
    </p:spTree>
    <p:extLst>
      <p:ext uri="{BB962C8B-B14F-4D97-AF65-F5344CB8AC3E}">
        <p14:creationId xmlns:p14="http://schemas.microsoft.com/office/powerpoint/2010/main" val="20862508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4ED7C7-9C61-DD86-E095-AED27F791D2F}"/>
              </a:ext>
            </a:extLst>
          </p:cNvPr>
          <p:cNvSpPr>
            <a:spLocks noGrp="1"/>
          </p:cNvSpPr>
          <p:nvPr>
            <p:ph type="title"/>
          </p:nvPr>
        </p:nvSpPr>
        <p:spPr>
          <a:xfrm>
            <a:off x="1244600" y="312003"/>
            <a:ext cx="10058400" cy="1450757"/>
          </a:xfrm>
        </p:spPr>
        <p:txBody>
          <a:bodyPr>
            <a:normAutofit/>
          </a:bodyPr>
          <a:lstStyle/>
          <a:p>
            <a:pPr algn="ctr"/>
            <a:r>
              <a:rPr lang="it-IT" sz="2800" b="1" dirty="0"/>
              <a:t>CAMPIONI URGENZE GIORNALIERI LAB. </a:t>
            </a:r>
            <a:r>
              <a:rPr lang="it-IT" sz="2800" b="1" dirty="0" err="1"/>
              <a:t>ATTIVITà</a:t>
            </a:r>
            <a:r>
              <a:rPr lang="it-IT" sz="2800" b="1" dirty="0"/>
              <a:t> &lt;200.000</a:t>
            </a:r>
          </a:p>
        </p:txBody>
      </p:sp>
      <p:graphicFrame>
        <p:nvGraphicFramePr>
          <p:cNvPr id="6" name="Tabella 5">
            <a:extLst>
              <a:ext uri="{FF2B5EF4-FFF2-40B4-BE49-F238E27FC236}">
                <a16:creationId xmlns:a16="http://schemas.microsoft.com/office/drawing/2014/main" id="{DC8863F9-1991-A83B-3247-B2B1D82F7245}"/>
              </a:ext>
            </a:extLst>
          </p:cNvPr>
          <p:cNvGraphicFramePr>
            <a:graphicFrameLocks noGrp="1"/>
          </p:cNvGraphicFramePr>
          <p:nvPr>
            <p:extLst>
              <p:ext uri="{D42A27DB-BD31-4B8C-83A1-F6EECF244321}">
                <p14:modId xmlns:p14="http://schemas.microsoft.com/office/powerpoint/2010/main" val="1615699898"/>
              </p:ext>
            </p:extLst>
          </p:nvPr>
        </p:nvGraphicFramePr>
        <p:xfrm>
          <a:off x="1543049" y="2869475"/>
          <a:ext cx="9461501" cy="2097024"/>
        </p:xfrm>
        <a:graphic>
          <a:graphicData uri="http://schemas.openxmlformats.org/drawingml/2006/table">
            <a:tbl>
              <a:tblPr firstRow="1" firstCol="1" bandRow="1">
                <a:tableStyleId>{5C22544A-7EE6-4342-B048-85BDC9FD1C3A}</a:tableStyleId>
              </a:tblPr>
              <a:tblGrid>
                <a:gridCol w="1040361">
                  <a:extLst>
                    <a:ext uri="{9D8B030D-6E8A-4147-A177-3AD203B41FA5}">
                      <a16:colId xmlns:a16="http://schemas.microsoft.com/office/drawing/2014/main" val="2551436209"/>
                    </a:ext>
                  </a:extLst>
                </a:gridCol>
                <a:gridCol w="1230861">
                  <a:extLst>
                    <a:ext uri="{9D8B030D-6E8A-4147-A177-3AD203B41FA5}">
                      <a16:colId xmlns:a16="http://schemas.microsoft.com/office/drawing/2014/main" val="1007110221"/>
                    </a:ext>
                  </a:extLst>
                </a:gridCol>
                <a:gridCol w="5373477">
                  <a:extLst>
                    <a:ext uri="{9D8B030D-6E8A-4147-A177-3AD203B41FA5}">
                      <a16:colId xmlns:a16="http://schemas.microsoft.com/office/drawing/2014/main" val="1043158693"/>
                    </a:ext>
                  </a:extLst>
                </a:gridCol>
                <a:gridCol w="1816802">
                  <a:extLst>
                    <a:ext uri="{9D8B030D-6E8A-4147-A177-3AD203B41FA5}">
                      <a16:colId xmlns:a16="http://schemas.microsoft.com/office/drawing/2014/main" val="1691101311"/>
                    </a:ext>
                  </a:extLst>
                </a:gridCol>
              </a:tblGrid>
              <a:tr h="288018">
                <a:tc>
                  <a:txBody>
                    <a:bodyPr/>
                    <a:lstStyle/>
                    <a:p>
                      <a:pPr>
                        <a:lnSpc>
                          <a:spcPct val="115000"/>
                        </a:lnSpc>
                      </a:pPr>
                      <a:endParaRPr lang="it-IT" sz="1800" b="0" dirty="0">
                        <a:effectLst/>
                        <a:latin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pPr>
                      <a:endParaRPr lang="it-IT" sz="1800" b="0">
                        <a:effectLst/>
                        <a:latin typeface="Calibri" panose="020F0502020204030204" pitchFamily="34" charset="0"/>
                        <a:cs typeface="Arial" panose="020B0604020202020204" pitchFamily="34" charset="0"/>
                      </a:endParaRPr>
                    </a:p>
                  </a:txBody>
                  <a:tcPr marL="44450" marR="44450" marT="0" marB="0" anchor="ctr"/>
                </a:tc>
                <a:tc>
                  <a:txBody>
                    <a:bodyPr/>
                    <a:lstStyle/>
                    <a:p>
                      <a:pPr algn="ctr">
                        <a:lnSpc>
                          <a:spcPct val="115000"/>
                        </a:lnSpc>
                        <a:spcAft>
                          <a:spcPts val="1000"/>
                        </a:spcAft>
                      </a:pPr>
                      <a:r>
                        <a:rPr lang="it-IT" sz="1800" b="0">
                          <a:effectLst/>
                        </a:rPr>
                        <a:t>LUM spoke</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rowSpan="2">
                  <a:txBody>
                    <a:bodyPr/>
                    <a:lstStyle/>
                    <a:p>
                      <a:pPr algn="ctr">
                        <a:lnSpc>
                          <a:spcPct val="115000"/>
                        </a:lnSpc>
                        <a:spcAft>
                          <a:spcPts val="1000"/>
                        </a:spcAft>
                      </a:pPr>
                      <a:r>
                        <a:rPr lang="it-IT" sz="1800" b="0" dirty="0">
                          <a:effectLst/>
                        </a:rPr>
                        <a:t>MEDIA CAMPIONI/DIE</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846606447"/>
                  </a:ext>
                </a:extLst>
              </a:tr>
              <a:tr h="288018">
                <a:tc gridSpan="3">
                  <a:txBody>
                    <a:bodyPr/>
                    <a:lstStyle/>
                    <a:p>
                      <a:pPr>
                        <a:lnSpc>
                          <a:spcPct val="115000"/>
                        </a:lnSpc>
                        <a:spcAft>
                          <a:spcPts val="1000"/>
                        </a:spcAft>
                      </a:pPr>
                      <a:r>
                        <a:rPr lang="it-IT" sz="1800" b="0">
                          <a:effectLst/>
                        </a:rPr>
                        <a:t>Codice StrutturaErogante </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hMerge="1">
                  <a:txBody>
                    <a:bodyPr/>
                    <a:lstStyle/>
                    <a:p>
                      <a:endParaRPr lang="it-IT"/>
                    </a:p>
                  </a:txBody>
                  <a:tcPr/>
                </a:tc>
                <a:tc hMerge="1">
                  <a:txBody>
                    <a:bodyPr/>
                    <a:lstStyle/>
                    <a:p>
                      <a:endParaRPr lang="it-IT"/>
                    </a:p>
                  </a:txBody>
                  <a:tcPr/>
                </a:tc>
                <a:tc vMerge="1">
                  <a:txBody>
                    <a:bodyPr/>
                    <a:lstStyle/>
                    <a:p>
                      <a:endParaRPr lang="it-IT"/>
                    </a:p>
                  </a:txBody>
                  <a:tcPr/>
                </a:tc>
                <a:extLst>
                  <a:ext uri="{0D108BD9-81ED-4DB2-BD59-A6C34878D82A}">
                    <a16:rowId xmlns:a16="http://schemas.microsoft.com/office/drawing/2014/main" val="77941595"/>
                  </a:ext>
                </a:extLst>
              </a:tr>
              <a:tr h="288018">
                <a:tc>
                  <a:txBody>
                    <a:bodyPr/>
                    <a:lstStyle/>
                    <a:p>
                      <a:pPr>
                        <a:lnSpc>
                          <a:spcPct val="115000"/>
                        </a:lnSpc>
                        <a:spcAft>
                          <a:spcPts val="1000"/>
                        </a:spcAft>
                      </a:pPr>
                      <a:r>
                        <a:rPr lang="it-IT" sz="1800" b="0">
                          <a:effectLst/>
                        </a:rPr>
                        <a:t>000200</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Z24</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dirty="0">
                          <a:effectLst/>
                        </a:rPr>
                        <a:t>Ospedale Vergato</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800" b="0" dirty="0">
                          <a:effectLst/>
                        </a:rPr>
                        <a:t>11</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487903293"/>
                  </a:ext>
                </a:extLst>
              </a:tr>
              <a:tr h="288018">
                <a:tc>
                  <a:txBody>
                    <a:bodyPr/>
                    <a:lstStyle/>
                    <a:p>
                      <a:pPr>
                        <a:lnSpc>
                          <a:spcPct val="115000"/>
                        </a:lnSpc>
                        <a:spcAft>
                          <a:spcPts val="1000"/>
                        </a:spcAft>
                      </a:pPr>
                      <a:r>
                        <a:rPr lang="it-IT" sz="1800" b="0">
                          <a:effectLst/>
                        </a:rPr>
                        <a:t>043001</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Z2</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Ospedale Bazzano</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800" b="0" dirty="0">
                          <a:effectLst/>
                          <a:latin typeface="Calibri" panose="020F0502020204030204" pitchFamily="34" charset="0"/>
                          <a:ea typeface="Calibri" panose="020F0502020204030204" pitchFamily="34" charset="0"/>
                          <a:cs typeface="Arial" panose="020B0604020202020204" pitchFamily="34" charset="0"/>
                        </a:rPr>
                        <a:t>89</a:t>
                      </a:r>
                    </a:p>
                  </a:txBody>
                  <a:tcPr marL="44450" marR="44450" marT="0" marB="0" anchor="ctr"/>
                </a:tc>
                <a:extLst>
                  <a:ext uri="{0D108BD9-81ED-4DB2-BD59-A6C34878D82A}">
                    <a16:rowId xmlns:a16="http://schemas.microsoft.com/office/drawing/2014/main" val="1068155293"/>
                  </a:ext>
                </a:extLst>
              </a:tr>
              <a:tr h="288018">
                <a:tc>
                  <a:txBody>
                    <a:bodyPr/>
                    <a:lstStyle/>
                    <a:p>
                      <a:pPr>
                        <a:lnSpc>
                          <a:spcPct val="115000"/>
                        </a:lnSpc>
                        <a:spcAft>
                          <a:spcPts val="1000"/>
                        </a:spcAft>
                      </a:pPr>
                      <a:r>
                        <a:rPr lang="it-IT" sz="1800" b="0">
                          <a:effectLst/>
                        </a:rPr>
                        <a:t>200101</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Z18</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dirty="0">
                          <a:effectLst/>
                        </a:rPr>
                        <a:t>Ospedale S. Giovanni in Persiceto</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800" b="0" dirty="0">
                          <a:effectLst/>
                        </a:rPr>
                        <a:t>112</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1991471873"/>
                  </a:ext>
                </a:extLst>
              </a:tr>
              <a:tr h="288018">
                <a:tc>
                  <a:txBody>
                    <a:bodyPr/>
                    <a:lstStyle/>
                    <a:p>
                      <a:pPr>
                        <a:lnSpc>
                          <a:spcPct val="115000"/>
                        </a:lnSpc>
                        <a:spcAft>
                          <a:spcPts val="1000"/>
                        </a:spcAft>
                      </a:pPr>
                      <a:r>
                        <a:rPr lang="it-IT" sz="1800" b="0">
                          <a:effectLst/>
                        </a:rPr>
                        <a:t>220101</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Z22</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dirty="0">
                          <a:effectLst/>
                        </a:rPr>
                        <a:t>Ospedale Loiano </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gn="r">
                        <a:lnSpc>
                          <a:spcPct val="115000"/>
                        </a:lnSpc>
                        <a:spcAft>
                          <a:spcPts val="1000"/>
                        </a:spcAft>
                      </a:pPr>
                      <a:r>
                        <a:rPr lang="it-IT" sz="1800" b="0" dirty="0">
                          <a:effectLst/>
                        </a:rPr>
                        <a:t>25</a:t>
                      </a:r>
                      <a:endParaRPr lang="it-IT" sz="1800" b="0" dirty="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extLst>
                  <a:ext uri="{0D108BD9-81ED-4DB2-BD59-A6C34878D82A}">
                    <a16:rowId xmlns:a16="http://schemas.microsoft.com/office/drawing/2014/main" val="795969243"/>
                  </a:ext>
                </a:extLst>
              </a:tr>
              <a:tr h="288018">
                <a:tc>
                  <a:txBody>
                    <a:bodyPr/>
                    <a:lstStyle/>
                    <a:p>
                      <a:pPr>
                        <a:lnSpc>
                          <a:spcPct val="115000"/>
                        </a:lnSpc>
                        <a:spcAft>
                          <a:spcPts val="1000"/>
                        </a:spcAft>
                      </a:pPr>
                      <a:r>
                        <a:rPr lang="it-IT" sz="1800" b="0">
                          <a:effectLst/>
                        </a:rPr>
                        <a:t>300101</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Z11</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a:lnSpc>
                          <a:spcPct val="115000"/>
                        </a:lnSpc>
                        <a:spcAft>
                          <a:spcPts val="1000"/>
                        </a:spcAft>
                      </a:pPr>
                      <a:r>
                        <a:rPr lang="it-IT" sz="1800" b="0">
                          <a:effectLst/>
                        </a:rPr>
                        <a:t>SO-Lab. Budrio</a:t>
                      </a:r>
                      <a:endParaRPr lang="it-IT" sz="1800" b="0">
                        <a:effectLst/>
                        <a:latin typeface="Calibri" panose="020F0502020204030204" pitchFamily="34" charset="0"/>
                        <a:ea typeface="Calibri" panose="020F0502020204030204" pitchFamily="34" charset="0"/>
                        <a:cs typeface="Arial" panose="020B0604020202020204" pitchFamily="34" charset="0"/>
                      </a:endParaRPr>
                    </a:p>
                  </a:txBody>
                  <a:tcPr marL="44450" marR="44450" marT="0" marB="0" anchor="ctr"/>
                </a:tc>
                <a:tc>
                  <a:txBody>
                    <a:bodyPr/>
                    <a:lstStyle/>
                    <a:p>
                      <a:pPr marL="0" algn="r" defTabSz="914400" rtl="0" eaLnBrk="1" latinLnBrk="0" hangingPunct="1">
                        <a:lnSpc>
                          <a:spcPct val="115000"/>
                        </a:lnSpc>
                        <a:spcAft>
                          <a:spcPts val="1000"/>
                        </a:spcAft>
                      </a:pPr>
                      <a:r>
                        <a:rPr lang="it-IT" sz="1800" b="0" dirty="0">
                          <a:effectLst/>
                          <a:latin typeface="Calibri" panose="020F0502020204030204" pitchFamily="34" charset="0"/>
                          <a:ea typeface="Calibri" panose="020F0502020204030204" pitchFamily="34" charset="0"/>
                          <a:cs typeface="Arial" panose="020B0604020202020204" pitchFamily="34" charset="0"/>
                        </a:rPr>
                        <a:t>47</a:t>
                      </a:r>
                    </a:p>
                  </a:txBody>
                  <a:tcPr marL="44450" marR="44450" marT="0" marB="0" anchor="ctr"/>
                </a:tc>
                <a:extLst>
                  <a:ext uri="{0D108BD9-81ED-4DB2-BD59-A6C34878D82A}">
                    <a16:rowId xmlns:a16="http://schemas.microsoft.com/office/drawing/2014/main" val="1869057978"/>
                  </a:ext>
                </a:extLst>
              </a:tr>
            </a:tbl>
          </a:graphicData>
        </a:graphic>
      </p:graphicFrame>
    </p:spTree>
    <p:extLst>
      <p:ext uri="{BB962C8B-B14F-4D97-AF65-F5344CB8AC3E}">
        <p14:creationId xmlns:p14="http://schemas.microsoft.com/office/powerpoint/2010/main" val="1367920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oct Immunoassay Analyzer Laboratory Test Equipment Specific Protein  Analyzer By Darppon - Buy Poct Immunoassay Analyzer,Laboratory Test  Equipment,Specific Protein Analyzer Product on Alibaba.com">
            <a:extLst>
              <a:ext uri="{FF2B5EF4-FFF2-40B4-BE49-F238E27FC236}">
                <a16:creationId xmlns:a16="http://schemas.microsoft.com/office/drawing/2014/main" id="{5F3E1233-C88D-4896-B4A1-F1FF2397DF5B}"/>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310" r="12922"/>
          <a:stretch/>
        </p:blipFill>
        <p:spPr bwMode="auto">
          <a:xfrm>
            <a:off x="20" y="10"/>
            <a:ext cx="457895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1" name="Rectangle 1030">
            <a:extLst>
              <a:ext uri="{FF2B5EF4-FFF2-40B4-BE49-F238E27FC236}">
                <a16:creationId xmlns:a16="http://schemas.microsoft.com/office/drawing/2014/main" id="{3DE45E5E-03DA-477A-90AE-A75FAF6926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639733" y="0"/>
            <a:ext cx="7552267"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itolo 1">
            <a:extLst>
              <a:ext uri="{FF2B5EF4-FFF2-40B4-BE49-F238E27FC236}">
                <a16:creationId xmlns:a16="http://schemas.microsoft.com/office/drawing/2014/main" id="{3B9F8D89-B7DC-4B83-B979-A80FC9F9812D}"/>
              </a:ext>
            </a:extLst>
          </p:cNvPr>
          <p:cNvSpPr>
            <a:spLocks noGrp="1"/>
          </p:cNvSpPr>
          <p:nvPr>
            <p:ph type="title"/>
          </p:nvPr>
        </p:nvSpPr>
        <p:spPr>
          <a:xfrm>
            <a:off x="5124206" y="516835"/>
            <a:ext cx="6839194" cy="1666501"/>
          </a:xfrm>
        </p:spPr>
        <p:txBody>
          <a:bodyPr>
            <a:normAutofit/>
          </a:bodyPr>
          <a:lstStyle/>
          <a:p>
            <a:r>
              <a:rPr lang="it-IT" sz="4000" dirty="0">
                <a:solidFill>
                  <a:srgbClr val="FFFFFF"/>
                </a:solidFill>
              </a:rPr>
              <a:t>LUM: UOS diagnostica di laboratorio decentrata</a:t>
            </a:r>
          </a:p>
        </p:txBody>
      </p:sp>
      <p:sp>
        <p:nvSpPr>
          <p:cNvPr id="1033" name="Rectangle 1032">
            <a:extLst>
              <a:ext uri="{FF2B5EF4-FFF2-40B4-BE49-F238E27FC236}">
                <a16:creationId xmlns:a16="http://schemas.microsoft.com/office/drawing/2014/main" id="{E56881A3-D9A6-480F-ABFF-0E49CD5DD2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8972"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egnaposto contenuto 2">
            <a:extLst>
              <a:ext uri="{FF2B5EF4-FFF2-40B4-BE49-F238E27FC236}">
                <a16:creationId xmlns:a16="http://schemas.microsoft.com/office/drawing/2014/main" id="{5611531D-AA7A-4888-BCA3-35E02D3F5F1A}"/>
              </a:ext>
            </a:extLst>
          </p:cNvPr>
          <p:cNvSpPr>
            <a:spLocks noGrp="1"/>
          </p:cNvSpPr>
          <p:nvPr>
            <p:ph idx="1"/>
          </p:nvPr>
        </p:nvSpPr>
        <p:spPr>
          <a:xfrm>
            <a:off x="5124206" y="2236304"/>
            <a:ext cx="6339840" cy="3652667"/>
          </a:xfrm>
        </p:spPr>
        <p:txBody>
          <a:bodyPr>
            <a:normAutofit/>
          </a:bodyPr>
          <a:lstStyle/>
          <a:p>
            <a:pPr lvl="1">
              <a:buFont typeface="Wingdings" panose="05000000000000000000" pitchFamily="2" charset="2"/>
              <a:buChar char="§"/>
            </a:pPr>
            <a:r>
              <a:rPr lang="it-IT" dirty="0">
                <a:solidFill>
                  <a:srgbClr val="FFFFFF"/>
                </a:solidFill>
              </a:rPr>
              <a:t>Le piattaforme diagnostiche </a:t>
            </a:r>
            <a:r>
              <a:rPr lang="it-IT" dirty="0" err="1">
                <a:solidFill>
                  <a:srgbClr val="FFFFFF"/>
                </a:solidFill>
              </a:rPr>
              <a:t>PoCT</a:t>
            </a:r>
            <a:r>
              <a:rPr lang="it-IT" dirty="0">
                <a:solidFill>
                  <a:srgbClr val="FFFFFF"/>
                </a:solidFill>
              </a:rPr>
              <a:t>:</a:t>
            </a:r>
          </a:p>
          <a:p>
            <a:pPr lvl="2">
              <a:buFont typeface="Wingdings" panose="05000000000000000000" pitchFamily="2" charset="2"/>
              <a:buChar char="§"/>
            </a:pPr>
            <a:r>
              <a:rPr lang="it-IT" sz="1800" dirty="0">
                <a:solidFill>
                  <a:srgbClr val="FFFFFF"/>
                </a:solidFill>
              </a:rPr>
              <a:t>Rappresenta la risposta al cambiamento delle modalità di erogazione dell’assistenza sanitaria, in cui la cura è sempre più centrata sul paziente, con riduzione dei tempi di degenza nei reparti e </a:t>
            </a:r>
            <a:r>
              <a:rPr lang="it-IT" sz="1800" b="1" dirty="0">
                <a:solidFill>
                  <a:srgbClr val="FFFFFF"/>
                </a:solidFill>
              </a:rPr>
              <a:t>consolidamento e riorganizzazione degli ospedali sul territorio</a:t>
            </a:r>
            <a:r>
              <a:rPr lang="it-IT" sz="1800" dirty="0">
                <a:solidFill>
                  <a:srgbClr val="FFFFFF"/>
                </a:solidFill>
              </a:rPr>
              <a:t>.</a:t>
            </a:r>
          </a:p>
          <a:p>
            <a:pPr lvl="2">
              <a:buFont typeface="Wingdings" panose="05000000000000000000" pitchFamily="2" charset="2"/>
              <a:buChar char="§"/>
            </a:pPr>
            <a:r>
              <a:rPr lang="it-IT" sz="1800" dirty="0">
                <a:solidFill>
                  <a:srgbClr val="FFFFFF"/>
                </a:solidFill>
              </a:rPr>
              <a:t>Consente benefici in termini di esiti sia per il paziente che per le strutture sanitarie, realizzando il massimo beneficio con il minimo rischio e ad un ragionevole costo. </a:t>
            </a:r>
          </a:p>
          <a:p>
            <a:pPr lvl="2">
              <a:buFont typeface="Wingdings" panose="05000000000000000000" pitchFamily="2" charset="2"/>
              <a:buChar char="§"/>
            </a:pPr>
            <a:r>
              <a:rPr lang="it-IT" sz="1800" dirty="0">
                <a:solidFill>
                  <a:srgbClr val="FFFFFF"/>
                </a:solidFill>
              </a:rPr>
              <a:t>Finalità: </a:t>
            </a:r>
            <a:r>
              <a:rPr lang="it-IT" sz="1800" b="1" dirty="0">
                <a:solidFill>
                  <a:srgbClr val="FFFFFF"/>
                </a:solidFill>
              </a:rPr>
              <a:t>migliorare la qualità dell’assistenza e ottimizzare i percorsi di diagnosi e cura del paziente consentendo una più tempestiva decisione medica</a:t>
            </a:r>
          </a:p>
          <a:p>
            <a:pPr marL="0" indent="0">
              <a:buNone/>
            </a:pPr>
            <a:endParaRPr lang="it-IT" sz="1800" dirty="0">
              <a:solidFill>
                <a:srgbClr val="FFFFFF"/>
              </a:solidFill>
            </a:endParaRPr>
          </a:p>
        </p:txBody>
      </p:sp>
    </p:spTree>
    <p:extLst>
      <p:ext uri="{BB962C8B-B14F-4D97-AF65-F5344CB8AC3E}">
        <p14:creationId xmlns:p14="http://schemas.microsoft.com/office/powerpoint/2010/main" val="2099201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E0FC4AC2-71AC-445E-9679-DC5B20AF5349}"/>
              </a:ext>
            </a:extLst>
          </p:cNvPr>
          <p:cNvSpPr>
            <a:spLocks noGrp="1"/>
          </p:cNvSpPr>
          <p:nvPr>
            <p:ph type="title"/>
          </p:nvPr>
        </p:nvSpPr>
        <p:spPr>
          <a:xfrm>
            <a:off x="965030" y="963997"/>
            <a:ext cx="3254691" cy="4938361"/>
          </a:xfrm>
        </p:spPr>
        <p:txBody>
          <a:bodyPr anchor="ctr">
            <a:normAutofit/>
          </a:bodyPr>
          <a:lstStyle/>
          <a:p>
            <a:pPr algn="r"/>
            <a:r>
              <a:rPr lang="it-IT" sz="4400"/>
              <a:t>Sviluppo diagnostica di laboratorio decentrata (segue)</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Segnaposto contenuto 2">
            <a:extLst>
              <a:ext uri="{FF2B5EF4-FFF2-40B4-BE49-F238E27FC236}">
                <a16:creationId xmlns:a16="http://schemas.microsoft.com/office/drawing/2014/main" id="{32A09BB6-5C44-42B4-8E44-F60DD1E829BA}"/>
              </a:ext>
            </a:extLst>
          </p:cNvPr>
          <p:cNvSpPr>
            <a:spLocks noGrp="1"/>
          </p:cNvSpPr>
          <p:nvPr>
            <p:ph idx="1"/>
          </p:nvPr>
        </p:nvSpPr>
        <p:spPr>
          <a:xfrm>
            <a:off x="5134882" y="963507"/>
            <a:ext cx="6135097" cy="4938851"/>
          </a:xfrm>
        </p:spPr>
        <p:txBody>
          <a:bodyPr vert="horz" lIns="0" tIns="45720" rIns="0" bIns="45720" rtlCol="0" anchor="ctr">
            <a:normAutofit/>
          </a:bodyPr>
          <a:lstStyle/>
          <a:p>
            <a:pPr>
              <a:buFont typeface="Arial" panose="020B0604020202020204" pitchFamily="34" charset="0"/>
              <a:buChar char="•"/>
            </a:pPr>
            <a:r>
              <a:rPr lang="it-IT" sz="1800" dirty="0"/>
              <a:t> La postazione POCT completa è composta da 5 tipologie di strumentazioni:</a:t>
            </a:r>
          </a:p>
          <a:p>
            <a:pPr>
              <a:buFont typeface="Arial" panose="020B0604020202020204" pitchFamily="34" charset="0"/>
              <a:buChar char="•"/>
            </a:pPr>
            <a:endParaRPr lang="it-IT" sz="1800" dirty="0"/>
          </a:p>
          <a:p>
            <a:pPr marL="749808" lvl="1" indent="-457200">
              <a:buFont typeface="+mj-lt"/>
              <a:buAutoNum type="arabicPeriod"/>
            </a:pPr>
            <a:r>
              <a:rPr lang="it-IT" dirty="0">
                <a:solidFill>
                  <a:srgbClr val="FF0000"/>
                </a:solidFill>
              </a:rPr>
              <a:t>Test per emergenza metabolica</a:t>
            </a:r>
            <a:r>
              <a:rPr lang="it-IT" dirty="0"/>
              <a:t>: Emogasanalisi, </a:t>
            </a:r>
            <a:r>
              <a:rPr lang="it-IT" sz="1800" dirty="0"/>
              <a:t>glicemia, azotemia, creatinina, sodio, potassio, </a:t>
            </a:r>
            <a:r>
              <a:rPr lang="it-IT" sz="1800" dirty="0" err="1"/>
              <a:t>ast</a:t>
            </a:r>
            <a:r>
              <a:rPr lang="it-IT" sz="1800" dirty="0"/>
              <a:t>, alt, </a:t>
            </a:r>
            <a:r>
              <a:rPr lang="it-IT" sz="1800" dirty="0" err="1"/>
              <a:t>cpk</a:t>
            </a:r>
            <a:r>
              <a:rPr lang="it-IT" sz="1800" dirty="0"/>
              <a:t>, amilasi, bilirubina totale, albumina, calcio, proteina C. </a:t>
            </a:r>
            <a:endParaRPr lang="it-IT" dirty="0"/>
          </a:p>
          <a:p>
            <a:pPr marL="749808" lvl="1" indent="-457200">
              <a:buFont typeface="+mj-lt"/>
              <a:buAutoNum type="arabicPeriod"/>
            </a:pPr>
            <a:r>
              <a:rPr lang="it-IT" dirty="0">
                <a:solidFill>
                  <a:srgbClr val="FF0000"/>
                </a:solidFill>
              </a:rPr>
              <a:t>Test di emergenza cardiovascolare</a:t>
            </a:r>
            <a:r>
              <a:rPr lang="it-IT" dirty="0"/>
              <a:t>: Troponina, HCG, D Dimero </a:t>
            </a:r>
          </a:p>
          <a:p>
            <a:pPr marL="749808" lvl="1" indent="-457200">
              <a:buFont typeface="+mj-lt"/>
              <a:buAutoNum type="arabicPeriod"/>
            </a:pPr>
            <a:r>
              <a:rPr lang="it-IT" dirty="0">
                <a:solidFill>
                  <a:srgbClr val="FF0000"/>
                </a:solidFill>
              </a:rPr>
              <a:t>Ematologia</a:t>
            </a:r>
            <a:r>
              <a:rPr lang="it-IT" dirty="0"/>
              <a:t>: Emocromo completo con formula leucocitaria a 5 popolazioni </a:t>
            </a:r>
          </a:p>
          <a:p>
            <a:pPr marL="749808" lvl="1" indent="-457200">
              <a:buFont typeface="+mj-lt"/>
              <a:buAutoNum type="arabicPeriod"/>
            </a:pPr>
            <a:r>
              <a:rPr lang="it-IT" dirty="0">
                <a:solidFill>
                  <a:srgbClr val="FF0000"/>
                </a:solidFill>
              </a:rPr>
              <a:t>Coagulazione</a:t>
            </a:r>
            <a:r>
              <a:rPr lang="it-IT" dirty="0"/>
              <a:t>: INR, </a:t>
            </a:r>
            <a:r>
              <a:rPr lang="it-IT" dirty="0" err="1"/>
              <a:t>aPTT</a:t>
            </a:r>
            <a:r>
              <a:rPr lang="it-IT" dirty="0"/>
              <a:t> </a:t>
            </a:r>
          </a:p>
          <a:p>
            <a:pPr marL="749808" lvl="1" indent="-457200">
              <a:buFont typeface="+mj-lt"/>
              <a:buAutoNum type="arabicPeriod"/>
            </a:pPr>
            <a:r>
              <a:rPr lang="it-IT" dirty="0">
                <a:solidFill>
                  <a:srgbClr val="FF0000"/>
                </a:solidFill>
              </a:rPr>
              <a:t>Glucometri capillari</a:t>
            </a:r>
          </a:p>
        </p:txBody>
      </p:sp>
    </p:spTree>
    <p:extLst>
      <p:ext uri="{BB962C8B-B14F-4D97-AF65-F5344CB8AC3E}">
        <p14:creationId xmlns:p14="http://schemas.microsoft.com/office/powerpoint/2010/main" val="4219361264"/>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Retrospettivo">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Retrospettiv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E3DA18C2-75F1-4980-A5F0-165F6F71DE6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3964</TotalTime>
  <Words>1220</Words>
  <Application>Microsoft Macintosh PowerPoint</Application>
  <PresentationFormat>Widescreen</PresentationFormat>
  <Paragraphs>268</Paragraphs>
  <Slides>16</Slides>
  <Notes>1</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16</vt:i4>
      </vt:variant>
    </vt:vector>
  </HeadingPairs>
  <TitlesOfParts>
    <vt:vector size="22" baseType="lpstr">
      <vt:lpstr>Arial</vt:lpstr>
      <vt:lpstr>Calibri</vt:lpstr>
      <vt:lpstr>Calibri Light</vt:lpstr>
      <vt:lpstr>Symbol</vt:lpstr>
      <vt:lpstr>Wingdings</vt:lpstr>
      <vt:lpstr>Retrospettivo</vt:lpstr>
      <vt:lpstr>Presentazione standard di PowerPoint</vt:lpstr>
      <vt:lpstr>Requisiti accreditamento regionale</vt:lpstr>
      <vt:lpstr>Decreto 30/12 2021    Ministero della Salute e Ministero Economia e Finanza</vt:lpstr>
      <vt:lpstr>ATTIVITA’ 2021</vt:lpstr>
      <vt:lpstr>ATTIVITA’ I SEMESTRE 2022</vt:lpstr>
      <vt:lpstr>RETE LUM </vt:lpstr>
      <vt:lpstr>CAMPIONI URGENZE GIORNALIERI LAB. ATTIVITà &lt;200.000</vt:lpstr>
      <vt:lpstr>LUM: UOS diagnostica di laboratorio decentrata</vt:lpstr>
      <vt:lpstr>Sviluppo diagnostica di laboratorio decentrata (segue)</vt:lpstr>
      <vt:lpstr>Presentazione standard di PowerPoint</vt:lpstr>
      <vt:lpstr>Presentazione standard di PowerPoint</vt:lpstr>
      <vt:lpstr>Presentazione standard di PowerPoint</vt:lpstr>
      <vt:lpstr>Presentazione standard di PowerPoint</vt:lpstr>
      <vt:lpstr>RETE LUM: soluzioni organizzative future Sulla base dei criteri sopra esposti ed in base alla organizzazione attuale della rete laboratoristica LUM si prevede la seguente ipotesi  riorganizzativa  (già presente nel Documento AVEC di riorganizzazione dell’offerta di laboratorio 2012): </vt:lpstr>
      <vt:lpstr>RETE LUM: laboratori di riferimento teritoriali  </vt:lpstr>
      <vt:lpstr>RETE LUM:  Presidi con una attività inferiore a 100.00 test/anno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zani</dc:creator>
  <cp:lastModifiedBy>Bonadies Aldo</cp:lastModifiedBy>
  <cp:revision>299</cp:revision>
  <cp:lastPrinted>2021-07-13T13:57:10Z</cp:lastPrinted>
  <dcterms:created xsi:type="dcterms:W3CDTF">2021-06-22T10:43:05Z</dcterms:created>
  <dcterms:modified xsi:type="dcterms:W3CDTF">2022-10-25T07:42:39Z</dcterms:modified>
</cp:coreProperties>
</file>