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3" r:id="rId2"/>
    <p:sldId id="491" r:id="rId3"/>
    <p:sldId id="495" r:id="rId4"/>
    <p:sldId id="498" r:id="rId5"/>
    <p:sldId id="494" r:id="rId6"/>
    <p:sldId id="470" r:id="rId7"/>
    <p:sldId id="471" r:id="rId8"/>
    <p:sldId id="488" r:id="rId9"/>
    <p:sldId id="486" r:id="rId10"/>
    <p:sldId id="492" r:id="rId11"/>
    <p:sldId id="487" r:id="rId12"/>
    <p:sldId id="493" r:id="rId13"/>
    <p:sldId id="496" r:id="rId14"/>
    <p:sldId id="497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2E8A7-C961-4DCB-8D1E-84E0B4D069AE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3CBB1-6A1E-4B35-813D-EB39E89CF4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01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A5BC1F-3A0B-4B01-AD62-C49A97B2FA1F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2D8C-D091-4E54-A425-C67BB62CF4F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2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BC1F-3A0B-4B01-AD62-C49A97B2FA1F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2D8C-D091-4E54-A425-C67BB62CF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06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BC1F-3A0B-4B01-AD62-C49A97B2FA1F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2D8C-D091-4E54-A425-C67BB62CF4FB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4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BC1F-3A0B-4B01-AD62-C49A97B2FA1F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2D8C-D091-4E54-A425-C67BB62CF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94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BC1F-3A0B-4B01-AD62-C49A97B2FA1F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2D8C-D091-4E54-A425-C67BB62CF4F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1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BC1F-3A0B-4B01-AD62-C49A97B2FA1F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2D8C-D091-4E54-A425-C67BB62CF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39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BC1F-3A0B-4B01-AD62-C49A97B2FA1F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2D8C-D091-4E54-A425-C67BB62CF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84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BC1F-3A0B-4B01-AD62-C49A97B2FA1F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2D8C-D091-4E54-A425-C67BB62CF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77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BC1F-3A0B-4B01-AD62-C49A97B2FA1F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2D8C-D091-4E54-A425-C67BB62CF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51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BC1F-3A0B-4B01-AD62-C49A97B2FA1F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2D8C-D091-4E54-A425-C67BB62CF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52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BC1F-3A0B-4B01-AD62-C49A97B2FA1F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2D8C-D091-4E54-A425-C67BB62CF4FB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3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BA5BC1F-3A0B-4B01-AD62-C49A97B2FA1F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FBA2D8C-D091-4E54-A425-C67BB62CF4FB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E0A13E-29BE-43CE-9DFB-5ED3580B2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1"/>
                </a:solidFill>
              </a:rPr>
              <a:t>CTSSM</a:t>
            </a:r>
            <a:r>
              <a:rPr lang="it-IT" sz="2000" dirty="0">
                <a:solidFill>
                  <a:srgbClr val="FF0000"/>
                </a:solidFill>
              </a:rPr>
              <a:t/>
            </a:r>
            <a:br>
              <a:rPr lang="it-IT" sz="2000" dirty="0">
                <a:solidFill>
                  <a:srgbClr val="FF0000"/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Dott.ssa Basili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845BCA-7591-4BA5-BEF3-3B0EA70DE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it-IT" dirty="0" smtClean="0"/>
              <a:t>26</a:t>
            </a:r>
            <a:r>
              <a:rPr lang="it-IT" dirty="0" smtClean="0"/>
              <a:t>/01/2023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A9EEAEA-57BF-4103-B734-34AD4BEC5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6" y="1474487"/>
            <a:ext cx="10917644" cy="163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5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901" y="-228798"/>
            <a:ext cx="11262945" cy="1499616"/>
          </a:xfrm>
        </p:spPr>
        <p:txBody>
          <a:bodyPr>
            <a:normAutofit/>
          </a:bodyPr>
          <a:lstStyle/>
          <a:p>
            <a:r>
              <a:rPr lang="it-IT" dirty="0"/>
              <a:t>Dati attività CEMPA: 1 gennaio – 17 gennaio 2023 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1274059" y="889643"/>
            <a:ext cx="9718143" cy="5590476"/>
            <a:chOff x="1274059" y="889643"/>
            <a:chExt cx="9718143" cy="5590476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4059" y="889643"/>
              <a:ext cx="9718143" cy="5590476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2819400" y="1047297"/>
              <a:ext cx="1933575" cy="7338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98794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3265820" y="6084916"/>
            <a:ext cx="5660360" cy="773084"/>
            <a:chOff x="2934392" y="2238433"/>
            <a:chExt cx="5801677" cy="74583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4392" y="2238433"/>
              <a:ext cx="5801677" cy="745836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6849687" y="2718262"/>
              <a:ext cx="1429789" cy="24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1097" y="-261127"/>
            <a:ext cx="11262945" cy="1499616"/>
          </a:xfrm>
        </p:spPr>
        <p:txBody>
          <a:bodyPr>
            <a:normAutofit/>
          </a:bodyPr>
          <a:lstStyle/>
          <a:p>
            <a:r>
              <a:rPr lang="it-IT" dirty="0"/>
              <a:t>Dati attività CEMPA: 1 gennaio – 17 gennaio 2023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590816" y="948333"/>
            <a:ext cx="49337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69658"/>
                </a:solidFill>
              </a:rPr>
              <a:t>Da 1 gennaio a 17 gennaio:</a:t>
            </a:r>
          </a:p>
          <a:p>
            <a:endParaRPr lang="it-IT" dirty="0"/>
          </a:p>
          <a:p>
            <a:r>
              <a:rPr lang="it-IT" dirty="0"/>
              <a:t>73 giornate di degenza consumate in attesa per i pazienti trasferiti</a:t>
            </a:r>
          </a:p>
          <a:p>
            <a:r>
              <a:rPr lang="it-IT" sz="1200" i="1" dirty="0"/>
              <a:t>(fonte </a:t>
            </a:r>
            <a:r>
              <a:rPr lang="it-IT" sz="1200" i="1" dirty="0" err="1"/>
              <a:t>Garsia</a:t>
            </a:r>
            <a:r>
              <a:rPr lang="it-IT" sz="1200" i="1" dirty="0"/>
              <a:t>)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4 posti letto equivalenti</a:t>
            </a:r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995763" y="948333"/>
            <a:ext cx="285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69658"/>
                </a:solidFill>
              </a:rPr>
              <a:t>Lista CEMPA al </a:t>
            </a:r>
            <a:r>
              <a:rPr lang="it-IT" b="1" dirty="0" smtClean="0">
                <a:solidFill>
                  <a:srgbClr val="069658"/>
                </a:solidFill>
              </a:rPr>
              <a:t>26 </a:t>
            </a:r>
            <a:r>
              <a:rPr lang="it-IT" b="1" dirty="0">
                <a:solidFill>
                  <a:srgbClr val="069658"/>
                </a:solidFill>
              </a:rPr>
              <a:t>dicembre</a:t>
            </a:r>
          </a:p>
        </p:txBody>
      </p:sp>
      <p:sp>
        <p:nvSpPr>
          <p:cNvPr id="3" name="Rettangolo 2"/>
          <p:cNvSpPr/>
          <p:nvPr/>
        </p:nvSpPr>
        <p:spPr>
          <a:xfrm>
            <a:off x="989746" y="1999708"/>
            <a:ext cx="436476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Ad oggi </a:t>
            </a:r>
          </a:p>
          <a:p>
            <a:endParaRPr lang="it-IT" dirty="0"/>
          </a:p>
          <a:p>
            <a:r>
              <a:rPr lang="it-IT" dirty="0" smtClean="0"/>
              <a:t>27 </a:t>
            </a:r>
            <a:r>
              <a:rPr lang="it-IT" dirty="0"/>
              <a:t>pazienti in attesa</a:t>
            </a:r>
          </a:p>
          <a:p>
            <a:r>
              <a:rPr lang="it-IT" dirty="0" smtClean="0"/>
              <a:t>18 </a:t>
            </a:r>
            <a:r>
              <a:rPr lang="it-IT" dirty="0"/>
              <a:t>LD; </a:t>
            </a:r>
            <a:r>
              <a:rPr lang="it-IT" dirty="0" smtClean="0"/>
              <a:t>8 </a:t>
            </a:r>
            <a:r>
              <a:rPr lang="it-IT" dirty="0"/>
              <a:t>RE; </a:t>
            </a:r>
            <a:r>
              <a:rPr lang="it-IT" dirty="0" smtClean="0"/>
              <a:t>1 </a:t>
            </a:r>
            <a:r>
              <a:rPr lang="it-IT" dirty="0"/>
              <a:t>RI</a:t>
            </a:r>
          </a:p>
          <a:p>
            <a:endParaRPr lang="it-IT" dirty="0"/>
          </a:p>
          <a:p>
            <a:r>
              <a:rPr lang="it-IT" dirty="0" smtClean="0"/>
              <a:t>138 </a:t>
            </a:r>
            <a:r>
              <a:rPr lang="it-IT" dirty="0"/>
              <a:t>giornate di degenza consumate in attesa per i pazienti in lista</a:t>
            </a:r>
          </a:p>
          <a:p>
            <a:r>
              <a:rPr lang="it-IT" sz="1200" i="1" dirty="0"/>
              <a:t>(fonte </a:t>
            </a:r>
            <a:r>
              <a:rPr lang="it-IT" sz="1200" i="1" dirty="0" err="1"/>
              <a:t>Garsia</a:t>
            </a:r>
            <a:r>
              <a:rPr lang="it-IT" sz="1200" i="1" dirty="0"/>
              <a:t>)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56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3265820" y="6084916"/>
            <a:ext cx="5660360" cy="773084"/>
            <a:chOff x="2934392" y="2238433"/>
            <a:chExt cx="5801677" cy="74583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4392" y="2238433"/>
              <a:ext cx="5801677" cy="745836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6849687" y="2718262"/>
              <a:ext cx="1429789" cy="24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7474" y="512596"/>
            <a:ext cx="11262945" cy="1499616"/>
          </a:xfrm>
        </p:spPr>
        <p:txBody>
          <a:bodyPr>
            <a:normAutofit/>
          </a:bodyPr>
          <a:lstStyle/>
          <a:p>
            <a:r>
              <a:rPr lang="it-IT" dirty="0"/>
              <a:t>PL BLOCCATI al 11 gennaio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2333625"/>
            <a:ext cx="116300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08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824FAE-1C7F-4F7E-A63A-3E7C5244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Liste di attesa chirurgiche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F4ABAD2-9AC4-4DF3-9C36-9481DD992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002"/>
              </p:ext>
            </p:extLst>
          </p:nvPr>
        </p:nvGraphicFramePr>
        <p:xfrm>
          <a:off x="579120" y="1941840"/>
          <a:ext cx="10292081" cy="4015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5525">
                  <a:extLst>
                    <a:ext uri="{9D8B030D-6E8A-4147-A177-3AD203B41FA5}">
                      <a16:colId xmlns:a16="http://schemas.microsoft.com/office/drawing/2014/main" val="1173059572"/>
                    </a:ext>
                  </a:extLst>
                </a:gridCol>
                <a:gridCol w="2282518">
                  <a:extLst>
                    <a:ext uri="{9D8B030D-6E8A-4147-A177-3AD203B41FA5}">
                      <a16:colId xmlns:a16="http://schemas.microsoft.com/office/drawing/2014/main" val="1889764327"/>
                    </a:ext>
                  </a:extLst>
                </a:gridCol>
                <a:gridCol w="954507">
                  <a:extLst>
                    <a:ext uri="{9D8B030D-6E8A-4147-A177-3AD203B41FA5}">
                      <a16:colId xmlns:a16="http://schemas.microsoft.com/office/drawing/2014/main" val="3867049626"/>
                    </a:ext>
                  </a:extLst>
                </a:gridCol>
                <a:gridCol w="954507">
                  <a:extLst>
                    <a:ext uri="{9D8B030D-6E8A-4147-A177-3AD203B41FA5}">
                      <a16:colId xmlns:a16="http://schemas.microsoft.com/office/drawing/2014/main" val="3772303829"/>
                    </a:ext>
                  </a:extLst>
                </a:gridCol>
                <a:gridCol w="975258">
                  <a:extLst>
                    <a:ext uri="{9D8B030D-6E8A-4147-A177-3AD203B41FA5}">
                      <a16:colId xmlns:a16="http://schemas.microsoft.com/office/drawing/2014/main" val="866937682"/>
                    </a:ext>
                  </a:extLst>
                </a:gridCol>
                <a:gridCol w="1929766">
                  <a:extLst>
                    <a:ext uri="{9D8B030D-6E8A-4147-A177-3AD203B41FA5}">
                      <a16:colId xmlns:a16="http://schemas.microsoft.com/office/drawing/2014/main" val="1962114634"/>
                    </a:ext>
                  </a:extLst>
                </a:gridCol>
              </a:tblGrid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DISCIPLINA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CLASSE 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>
                          <a:effectLst/>
                        </a:rPr>
                        <a:t>CLASSE B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>
                          <a:effectLst/>
                        </a:rPr>
                        <a:t>CLASSE C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CLASSE D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Totale complessivo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5246752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CARDIOCHIRURGIA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59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125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42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226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5481564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CARDIOCHIRURGIA PEDIATRICA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20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48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9661446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CARDIOLOGIA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135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181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66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387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9998234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CHIRURGIA GENERALE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85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619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1753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3457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48750891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CHIRURGIA MAXILLO FACCIALE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26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88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46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172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57083154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CHIRURGIA PEDIATRICA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123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423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427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997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1774089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CHIRURGIA PLASTICA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129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396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711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1248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8425299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CHIRURGIA TORACICA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24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103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9483926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CHIRURGIA VASCOLARE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129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311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209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116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765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37091613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DERMATOLOGIA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48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86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5416050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OCULISTICA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48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352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922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331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1653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6569889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ORTOPEDIA E TRAUMATOLOGIA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92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729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250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1101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59357004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OSTETRICIA E GINECOLOGIA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82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527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814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933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2356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59279247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OTORINOLARINGOIATRIA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47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355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1226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828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2456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48692809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UROLOGIA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330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629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745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1799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3503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60651564"/>
                  </a:ext>
                </a:extLst>
              </a:tr>
              <a:tr h="2302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Totale complessivo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1090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3612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7406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6450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18558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5247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29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9C4BA3-9B2D-4ED7-93DD-488B79CC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CALO DI PRODUZIONE DI PAZIENTI DA LISTA DI ATTESA LEGATO A RIDUZIONI ANTICIPATE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508BEAF-32C4-4C7A-8464-708D7F203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65558"/>
              </p:ext>
            </p:extLst>
          </p:nvPr>
        </p:nvGraphicFramePr>
        <p:xfrm>
          <a:off x="1196340" y="2379218"/>
          <a:ext cx="6606540" cy="338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4860">
                  <a:extLst>
                    <a:ext uri="{9D8B030D-6E8A-4147-A177-3AD203B41FA5}">
                      <a16:colId xmlns:a16="http://schemas.microsoft.com/office/drawing/2014/main" val="519247008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2339208878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119239565"/>
                    </a:ext>
                  </a:extLst>
                </a:gridCol>
                <a:gridCol w="734060">
                  <a:extLst>
                    <a:ext uri="{9D8B030D-6E8A-4147-A177-3AD203B41FA5}">
                      <a16:colId xmlns:a16="http://schemas.microsoft.com/office/drawing/2014/main" val="1931143242"/>
                    </a:ext>
                  </a:extLst>
                </a:gridCol>
              </a:tblGrid>
              <a:tr h="260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DISCIPLINE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14-25 nov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12-23 </a:t>
                      </a:r>
                      <a:r>
                        <a:rPr lang="it-IT" sz="1600" b="1" u="none" strike="noStrike" dirty="0" err="1">
                          <a:effectLst/>
                        </a:rPr>
                        <a:t>dic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DELTA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36093287"/>
                  </a:ext>
                </a:extLst>
              </a:tr>
              <a:tr h="260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CARDIOCHIRURGIA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26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-15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0554394"/>
                  </a:ext>
                </a:extLst>
              </a:tr>
              <a:tr h="260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CARDIOCHIRURGIA PEDIATRICA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-1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58670354"/>
                  </a:ext>
                </a:extLst>
              </a:tr>
              <a:tr h="260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CARDIOLOGIA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61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58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-3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2532238"/>
                  </a:ext>
                </a:extLst>
              </a:tr>
              <a:tr h="260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CHIRURGIA MAXILLO FACCIALE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-20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0205866"/>
                  </a:ext>
                </a:extLst>
              </a:tr>
              <a:tr h="260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CHIRURGIA PLASTICA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-6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3592226"/>
                  </a:ext>
                </a:extLst>
              </a:tr>
              <a:tr h="260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CHIRURGIA TORACICA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-12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078988"/>
                  </a:ext>
                </a:extLst>
              </a:tr>
              <a:tr h="260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CHIRURGIA VASCOLARE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3556008"/>
                  </a:ext>
                </a:extLst>
              </a:tr>
              <a:tr h="260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OCULISTICA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59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53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-6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845614"/>
                  </a:ext>
                </a:extLst>
              </a:tr>
              <a:tr h="260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ORTOPEDIA E TRAUMATOLOGIA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-8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2525057"/>
                  </a:ext>
                </a:extLst>
              </a:tr>
              <a:tr h="260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OTORINOLARINGOIATRIA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56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49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-7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0272527"/>
                  </a:ext>
                </a:extLst>
              </a:tr>
              <a:tr h="260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UROLOGIA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161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135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-26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7166491"/>
                  </a:ext>
                </a:extLst>
              </a:tr>
              <a:tr h="26011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TOTALE DA LDA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500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398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-102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3846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66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353743" y="6084916"/>
            <a:ext cx="5660360" cy="773084"/>
            <a:chOff x="2934392" y="2238433"/>
            <a:chExt cx="5801677" cy="745836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4392" y="2238433"/>
              <a:ext cx="5801677" cy="745836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6849687" y="2718262"/>
              <a:ext cx="1429789" cy="24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977741" y="276492"/>
            <a:ext cx="10412363" cy="993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Andamento </a:t>
            </a:r>
            <a:r>
              <a:rPr lang="it-IT" dirty="0" err="1">
                <a:solidFill>
                  <a:schemeClr val="tx1"/>
                </a:solidFill>
              </a:rPr>
              <a:t>ps</a:t>
            </a:r>
            <a:r>
              <a:rPr lang="it-IT" dirty="0">
                <a:solidFill>
                  <a:schemeClr val="tx1"/>
                </a:solidFill>
              </a:rPr>
              <a:t> generale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41" y="1270204"/>
            <a:ext cx="10138527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353743" y="6084916"/>
            <a:ext cx="5660360" cy="773084"/>
            <a:chOff x="2934392" y="2238433"/>
            <a:chExt cx="5801677" cy="745836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4392" y="2238433"/>
              <a:ext cx="5801677" cy="745836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6849687" y="2718262"/>
              <a:ext cx="1429789" cy="24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977741" y="276492"/>
            <a:ext cx="10412363" cy="993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Andamento </a:t>
            </a:r>
            <a:r>
              <a:rPr lang="it-IT" dirty="0" err="1">
                <a:solidFill>
                  <a:schemeClr val="tx1"/>
                </a:solidFill>
              </a:rPr>
              <a:t>ps</a:t>
            </a:r>
            <a:r>
              <a:rPr lang="it-IT" dirty="0">
                <a:solidFill>
                  <a:schemeClr val="tx1"/>
                </a:solidFill>
              </a:rPr>
              <a:t> generale – tempi per ricovero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08" y="3994055"/>
            <a:ext cx="9723807" cy="247740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1626209" y="1379902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Dicembre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08" y="1867846"/>
            <a:ext cx="9065170" cy="173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353743" y="6084916"/>
            <a:ext cx="5660360" cy="773084"/>
            <a:chOff x="2934392" y="2238433"/>
            <a:chExt cx="5801677" cy="745836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4392" y="2238433"/>
              <a:ext cx="5801677" cy="745836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6849687" y="2718262"/>
              <a:ext cx="1429789" cy="24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977741" y="276492"/>
            <a:ext cx="10412363" cy="993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Andamento </a:t>
            </a:r>
            <a:r>
              <a:rPr lang="it-IT" dirty="0" err="1">
                <a:solidFill>
                  <a:schemeClr val="tx1"/>
                </a:solidFill>
              </a:rPr>
              <a:t>ps</a:t>
            </a:r>
            <a:r>
              <a:rPr lang="it-IT" dirty="0">
                <a:solidFill>
                  <a:schemeClr val="tx1"/>
                </a:solidFill>
              </a:rPr>
              <a:t> generale – tempi per ricovero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389727" y="149276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Gennaio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27" y="3492383"/>
            <a:ext cx="10494164" cy="256668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727" y="2084648"/>
            <a:ext cx="9537124" cy="13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7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353743" y="6084916"/>
            <a:ext cx="5660360" cy="773084"/>
            <a:chOff x="2934392" y="2238433"/>
            <a:chExt cx="5801677" cy="745836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4392" y="2238433"/>
              <a:ext cx="5801677" cy="745836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6849687" y="2718262"/>
              <a:ext cx="1429789" cy="24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977741" y="828285"/>
            <a:ext cx="10412363" cy="993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Andamento </a:t>
            </a:r>
            <a:r>
              <a:rPr lang="it-IT" dirty="0" err="1">
                <a:solidFill>
                  <a:schemeClr val="tx1"/>
                </a:solidFill>
              </a:rPr>
              <a:t>ps</a:t>
            </a:r>
            <a:r>
              <a:rPr lang="it-IT" dirty="0">
                <a:solidFill>
                  <a:schemeClr val="tx1"/>
                </a:solidFill>
              </a:rPr>
              <a:t> generale – </a:t>
            </a:r>
            <a:r>
              <a:rPr lang="it-IT" dirty="0" smtClean="0">
                <a:solidFill>
                  <a:schemeClr val="tx1"/>
                </a:solidFill>
              </a:rPr>
              <a:t>situazione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76679" y="2105776"/>
            <a:ext cx="296780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Pazienti in carico </a:t>
            </a:r>
            <a:r>
              <a:rPr lang="it-IT" b="1" dirty="0" smtClean="0">
                <a:solidFill>
                  <a:srgbClr val="FF0000"/>
                </a:solidFill>
              </a:rPr>
              <a:t>h 9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  <a:p>
            <a:r>
              <a:rPr lang="it-IT" dirty="0" smtClean="0"/>
              <a:t>49</a:t>
            </a:r>
            <a:r>
              <a:rPr lang="it-IT" dirty="0" smtClean="0"/>
              <a:t> presenti internistici</a:t>
            </a:r>
            <a:endParaRPr lang="it-IT" dirty="0"/>
          </a:p>
          <a:p>
            <a:r>
              <a:rPr lang="it-IT" dirty="0"/>
              <a:t>4</a:t>
            </a:r>
            <a:r>
              <a:rPr lang="it-IT" dirty="0" smtClean="0"/>
              <a:t> presenti </a:t>
            </a:r>
            <a:r>
              <a:rPr lang="it-IT" dirty="0"/>
              <a:t>ortopedici</a:t>
            </a:r>
          </a:p>
          <a:p>
            <a:endParaRPr lang="it-IT" dirty="0"/>
          </a:p>
          <a:p>
            <a:r>
              <a:rPr lang="it-IT" b="1" dirty="0"/>
              <a:t>TOT: </a:t>
            </a:r>
            <a:r>
              <a:rPr lang="it-IT" b="1" dirty="0" smtClean="0"/>
              <a:t>53 presenti</a:t>
            </a:r>
            <a:endParaRPr lang="it-IT" b="1" dirty="0"/>
          </a:p>
          <a:p>
            <a:endParaRPr lang="it-IT" b="1" dirty="0"/>
          </a:p>
          <a:p>
            <a:r>
              <a:rPr lang="it-IT" b="1" dirty="0" smtClean="0"/>
              <a:t>In attesa di ricovero in PS: 21</a:t>
            </a:r>
            <a:endParaRPr lang="it-IT" b="1" dirty="0"/>
          </a:p>
          <a:p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678996" y="2105775"/>
            <a:ext cx="294035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Pazienti in carico </a:t>
            </a:r>
            <a:r>
              <a:rPr lang="it-IT" b="1" dirty="0" smtClean="0">
                <a:solidFill>
                  <a:srgbClr val="FF0000"/>
                </a:solidFill>
              </a:rPr>
              <a:t>h 14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  <a:p>
            <a:r>
              <a:rPr lang="it-IT" dirty="0" smtClean="0"/>
              <a:t>63</a:t>
            </a:r>
            <a:r>
              <a:rPr lang="it-IT" dirty="0" smtClean="0"/>
              <a:t> presenti internistici</a:t>
            </a:r>
            <a:endParaRPr lang="it-IT" dirty="0"/>
          </a:p>
          <a:p>
            <a:r>
              <a:rPr lang="it-IT" dirty="0"/>
              <a:t>7</a:t>
            </a:r>
            <a:r>
              <a:rPr lang="it-IT" dirty="0" smtClean="0"/>
              <a:t> presenti ortopedici</a:t>
            </a:r>
          </a:p>
          <a:p>
            <a:r>
              <a:rPr lang="it-IT" dirty="0" smtClean="0"/>
              <a:t>2 </a:t>
            </a:r>
            <a:r>
              <a:rPr lang="it-IT" dirty="0" err="1" smtClean="0"/>
              <a:t>covid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TOT: </a:t>
            </a:r>
            <a:r>
              <a:rPr lang="it-IT" b="1" dirty="0" smtClean="0"/>
              <a:t>72 presenti</a:t>
            </a:r>
            <a:endParaRPr lang="it-IT" b="1" dirty="0"/>
          </a:p>
          <a:p>
            <a:endParaRPr lang="it-IT" b="1" dirty="0"/>
          </a:p>
          <a:p>
            <a:r>
              <a:rPr lang="it-IT" b="1" dirty="0" smtClean="0"/>
              <a:t>PL assegnati per ricovero: 24</a:t>
            </a:r>
          </a:p>
          <a:p>
            <a:endParaRPr lang="it-IT" b="1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890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353743" y="6084916"/>
            <a:ext cx="5660360" cy="773084"/>
            <a:chOff x="2934392" y="2238433"/>
            <a:chExt cx="5801677" cy="745836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4392" y="2238433"/>
              <a:ext cx="5801677" cy="745836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6849687" y="2718262"/>
              <a:ext cx="1429789" cy="24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991259" y="721731"/>
            <a:ext cx="10412363" cy="993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RICOVERI </a:t>
            </a:r>
            <a:r>
              <a:rPr lang="it-IT" dirty="0" err="1">
                <a:solidFill>
                  <a:schemeClr val="tx1"/>
                </a:solidFill>
              </a:rPr>
              <a:t>covid</a:t>
            </a:r>
            <a:r>
              <a:rPr lang="it-IT" dirty="0">
                <a:solidFill>
                  <a:schemeClr val="tx1"/>
                </a:solidFill>
              </a:rPr>
              <a:t> - novembre 2022 - gennaio 2023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213800"/>
              </p:ext>
            </p:extLst>
          </p:nvPr>
        </p:nvGraphicFramePr>
        <p:xfrm>
          <a:off x="1142998" y="2593724"/>
          <a:ext cx="92143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585">
                  <a:extLst>
                    <a:ext uri="{9D8B030D-6E8A-4147-A177-3AD203B41FA5}">
                      <a16:colId xmlns:a16="http://schemas.microsoft.com/office/drawing/2014/main" val="2156655781"/>
                    </a:ext>
                  </a:extLst>
                </a:gridCol>
                <a:gridCol w="2303585">
                  <a:extLst>
                    <a:ext uri="{9D8B030D-6E8A-4147-A177-3AD203B41FA5}">
                      <a16:colId xmlns:a16="http://schemas.microsoft.com/office/drawing/2014/main" val="3580742484"/>
                    </a:ext>
                  </a:extLst>
                </a:gridCol>
                <a:gridCol w="2303585">
                  <a:extLst>
                    <a:ext uri="{9D8B030D-6E8A-4147-A177-3AD203B41FA5}">
                      <a16:colId xmlns:a16="http://schemas.microsoft.com/office/drawing/2014/main" val="168165163"/>
                    </a:ext>
                  </a:extLst>
                </a:gridCol>
                <a:gridCol w="2303585">
                  <a:extLst>
                    <a:ext uri="{9D8B030D-6E8A-4147-A177-3AD203B41FA5}">
                      <a16:colId xmlns:a16="http://schemas.microsoft.com/office/drawing/2014/main" val="819054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CLUSTER INTERNO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Totale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80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Novembre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26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Dicembre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2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Al 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26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Gennaio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79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87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309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490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93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17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353743" y="6084916"/>
            <a:ext cx="5660360" cy="773084"/>
            <a:chOff x="2934392" y="2238433"/>
            <a:chExt cx="5801677" cy="745836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4392" y="2238433"/>
              <a:ext cx="5801677" cy="745836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6849687" y="2718262"/>
              <a:ext cx="1429789" cy="24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887252" y="-300625"/>
            <a:ext cx="9628348" cy="134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SITUAZIONE COVID AL </a:t>
            </a:r>
            <a:r>
              <a:rPr lang="it-IT" dirty="0" smtClean="0"/>
              <a:t>26 </a:t>
            </a:r>
            <a:r>
              <a:rPr lang="it-IT" dirty="0"/>
              <a:t>gennaio 2023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42" y="521636"/>
            <a:ext cx="8028961" cy="63105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ttangolo 2"/>
          <p:cNvSpPr/>
          <p:nvPr/>
        </p:nvSpPr>
        <p:spPr>
          <a:xfrm>
            <a:off x="7035880" y="6602364"/>
            <a:ext cx="835270" cy="209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74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353743" y="6084916"/>
            <a:ext cx="5660360" cy="773084"/>
            <a:chOff x="2934392" y="2238433"/>
            <a:chExt cx="5801677" cy="745836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4392" y="2238433"/>
              <a:ext cx="5801677" cy="745836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6849687" y="2718262"/>
              <a:ext cx="1429789" cy="24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991260" y="721731"/>
            <a:ext cx="9304532" cy="993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Utilizzo </a:t>
            </a:r>
            <a:r>
              <a:rPr lang="it-IT" dirty="0" err="1"/>
              <a:t>pl</a:t>
            </a:r>
            <a:r>
              <a:rPr lang="it-IT" dirty="0"/>
              <a:t> specialistici in supporto </a:t>
            </a:r>
            <a:r>
              <a:rPr lang="it-IT" dirty="0" err="1"/>
              <a:t>ps</a:t>
            </a:r>
            <a:endParaRPr lang="it-IT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64978"/>
              </p:ext>
            </p:extLst>
          </p:nvPr>
        </p:nvGraphicFramePr>
        <p:xfrm>
          <a:off x="2867293" y="2416817"/>
          <a:ext cx="5244740" cy="1906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370">
                  <a:extLst>
                    <a:ext uri="{9D8B030D-6E8A-4147-A177-3AD203B41FA5}">
                      <a16:colId xmlns:a16="http://schemas.microsoft.com/office/drawing/2014/main" val="2156655781"/>
                    </a:ext>
                  </a:extLst>
                </a:gridCol>
                <a:gridCol w="2622370">
                  <a:extLst>
                    <a:ext uri="{9D8B030D-6E8A-4147-A177-3AD203B41FA5}">
                      <a16:colId xmlns:a16="http://schemas.microsoft.com/office/drawing/2014/main" val="3580742484"/>
                    </a:ext>
                  </a:extLst>
                </a:gridCol>
              </a:tblGrid>
              <a:tr h="476747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MESE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Ricoveri da 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803923"/>
                  </a:ext>
                </a:extLst>
              </a:tr>
              <a:tr h="476747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tx1"/>
                          </a:solidFill>
                        </a:rPr>
                        <a:t>Dicembre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26976"/>
                  </a:ext>
                </a:extLst>
              </a:tr>
              <a:tr h="476747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tx1"/>
                          </a:solidFill>
                        </a:rPr>
                        <a:t>Al </a:t>
                      </a: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26 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</a:rPr>
                        <a:t>Gennaio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73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87846"/>
                  </a:ext>
                </a:extLst>
              </a:tr>
              <a:tr h="476747">
                <a:tc>
                  <a:txBody>
                    <a:bodyPr/>
                    <a:lstStyle/>
                    <a:p>
                      <a:r>
                        <a:rPr lang="it-IT" sz="2000" b="1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217</a:t>
                      </a:r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93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35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1581" y="-290393"/>
            <a:ext cx="11262945" cy="1499616"/>
          </a:xfrm>
        </p:spPr>
        <p:txBody>
          <a:bodyPr>
            <a:normAutofit/>
          </a:bodyPr>
          <a:lstStyle/>
          <a:p>
            <a:r>
              <a:rPr lang="it-IT" dirty="0"/>
              <a:t>Dati attività CEMPA: anno 2022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1229710" y="660671"/>
            <a:ext cx="9903208" cy="5802206"/>
            <a:chOff x="1229710" y="660671"/>
            <a:chExt cx="9903208" cy="5802206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9710" y="660671"/>
              <a:ext cx="9903208" cy="5802206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2743200" y="885825"/>
              <a:ext cx="2028825" cy="809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9239251" y="4638675"/>
            <a:ext cx="257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Circa 10 </a:t>
            </a:r>
            <a:r>
              <a:rPr lang="it-IT" dirty="0" err="1">
                <a:solidFill>
                  <a:srgbClr val="FF0000"/>
                </a:solidFill>
              </a:rPr>
              <a:t>pl</a:t>
            </a:r>
            <a:r>
              <a:rPr lang="it-IT" dirty="0">
                <a:solidFill>
                  <a:srgbClr val="FF0000"/>
                </a:solidFill>
              </a:rPr>
              <a:t> equivalenti consumati in attesa di trasferimento nel 2022</a:t>
            </a:r>
          </a:p>
        </p:txBody>
      </p:sp>
    </p:spTree>
    <p:extLst>
      <p:ext uri="{BB962C8B-B14F-4D97-AF65-F5344CB8AC3E}">
        <p14:creationId xmlns:p14="http://schemas.microsoft.com/office/powerpoint/2010/main" val="449257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2885</TotalTime>
  <Words>448</Words>
  <Application>Microsoft Office PowerPoint</Application>
  <PresentationFormat>Widescreen</PresentationFormat>
  <Paragraphs>229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Tw Cen MT Condensed</vt:lpstr>
      <vt:lpstr>Wingdings 3</vt:lpstr>
      <vt:lpstr>Integrale</vt:lpstr>
      <vt:lpstr>CTSSM Dott.ssa Basili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Dati attività CEMPA: anno 2022</vt:lpstr>
      <vt:lpstr>Dati attività CEMPA: 1 gennaio – 17 gennaio 2023 </vt:lpstr>
      <vt:lpstr>Dati attività CEMPA: 1 gennaio – 17 gennaio 2023 </vt:lpstr>
      <vt:lpstr>PL BLOCCATI al 11 gennaio</vt:lpstr>
      <vt:lpstr>Liste di attesa chirurgiche</vt:lpstr>
      <vt:lpstr>CALO DI PRODUZIONE DI PAZIENTI DA LISTA DI ATTESA LEGATO A RIDUZIONI ANTICIPATE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MONITORAGGIO LISTE ATTESA</dc:title>
  <dc:creator>Caterina Bianciardi</dc:creator>
  <cp:lastModifiedBy>Davide Pianori</cp:lastModifiedBy>
  <cp:revision>239</cp:revision>
  <cp:lastPrinted>2023-01-26T13:08:23Z</cp:lastPrinted>
  <dcterms:created xsi:type="dcterms:W3CDTF">2022-06-29T09:49:19Z</dcterms:created>
  <dcterms:modified xsi:type="dcterms:W3CDTF">2023-01-26T13:08:56Z</dcterms:modified>
</cp:coreProperties>
</file>