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29"/>
  </p:notesMasterIdLst>
  <p:sldIdLst>
    <p:sldId id="437" r:id="rId2"/>
    <p:sldId id="518" r:id="rId3"/>
    <p:sldId id="542" r:id="rId4"/>
    <p:sldId id="545" r:id="rId5"/>
    <p:sldId id="540" r:id="rId6"/>
    <p:sldId id="541" r:id="rId7"/>
    <p:sldId id="561" r:id="rId8"/>
    <p:sldId id="562" r:id="rId9"/>
    <p:sldId id="515" r:id="rId10"/>
    <p:sldId id="544" r:id="rId11"/>
    <p:sldId id="527" r:id="rId12"/>
    <p:sldId id="528" r:id="rId13"/>
    <p:sldId id="442" r:id="rId14"/>
    <p:sldId id="520" r:id="rId15"/>
    <p:sldId id="551" r:id="rId16"/>
    <p:sldId id="559" r:id="rId17"/>
    <p:sldId id="560" r:id="rId18"/>
    <p:sldId id="563" r:id="rId19"/>
    <p:sldId id="564" r:id="rId20"/>
    <p:sldId id="565" r:id="rId21"/>
    <p:sldId id="566" r:id="rId22"/>
    <p:sldId id="567" r:id="rId23"/>
    <p:sldId id="568" r:id="rId24"/>
    <p:sldId id="569" r:id="rId25"/>
    <p:sldId id="570" r:id="rId26"/>
    <p:sldId id="571" r:id="rId27"/>
    <p:sldId id="572" r:id="rId28"/>
  </p:sldIdLst>
  <p:sldSz cx="9144000" cy="6858000" type="screen4x3"/>
  <p:notesSz cx="7099300" cy="102346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23B"/>
    <a:srgbClr val="3366CC"/>
    <a:srgbClr val="CC00FF"/>
    <a:srgbClr val="FF6699"/>
    <a:srgbClr val="009242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3935" autoAdjust="0"/>
  </p:normalViewPr>
  <p:slideViewPr>
    <p:cSldViewPr>
      <p:cViewPr>
        <p:scale>
          <a:sx n="90" d="100"/>
          <a:sy n="90" d="100"/>
        </p:scale>
        <p:origin x="-224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338" tIns="49668" rIns="99338" bIns="4966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338" tIns="49668" rIns="99338" bIns="4966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9B5FE3EB-6211-4D23-A718-FDE5A004A116}" type="datetimeFigureOut">
              <a:rPr lang="it-IT"/>
              <a:pPr>
                <a:defRPr/>
              </a:pPr>
              <a:t>01/06/2022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338" tIns="49668" rIns="99338" bIns="49668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338" tIns="49668" rIns="99338" bIns="49668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338" tIns="49668" rIns="99338" bIns="4966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338" tIns="49668" rIns="99338" bIns="49668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8744F6B4-DDEE-499E-9031-9C97BA2665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0479579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/>
              <a:t>Da CE ministeriale</a:t>
            </a:r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2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523B1B-DCC5-47F6-87F9-5B0CA086558C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1294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8EF7A8-9DA2-46F7-A184-BDDB3DFAF3EC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21552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44F6B4-DDEE-499E-9031-9C97BA26655B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110383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/>
              <a:t>Valore da CE regionale (personale dipendente+accantonamenti per rinnovi personale dipendente + cococo e borsisti  non finanziati + simil-ALP + interninali )</a:t>
            </a:r>
          </a:p>
        </p:txBody>
      </p:sp>
      <p:sp>
        <p:nvSpPr>
          <p:cNvPr id="2867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2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A59B06-856B-4E77-940B-4098934EF3D6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0777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sp>
        <p:nvSpPr>
          <p:cNvPr id="3482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2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FF91335-7DBB-480D-B317-F2E8B2FF00FF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1985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sp>
        <p:nvSpPr>
          <p:cNvPr id="3482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2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FF91335-7DBB-480D-B317-F2E8B2FF00FF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041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44F6B4-DDEE-499E-9031-9C97BA26655B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85780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44F6B4-DDEE-499E-9031-9C97BA26655B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79782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CB306E9-EB60-4B68-B66E-CC616D55B0A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59373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6E61860-9010-49FA-B8A3-1F34B00379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46148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72300" y="1600203"/>
            <a:ext cx="2171700" cy="452596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2" y="1600203"/>
            <a:ext cx="6374423" cy="452596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666DC8F-7311-4A89-A06E-FE200905B45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170727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492375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79DDB2F-AAE9-420F-8454-BFB86E0E61E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70266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1600203"/>
            <a:ext cx="86868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66E808-F274-423D-9505-3235FF81E4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73646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585BCBE-794B-4599-B389-6C32403EE36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7621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F5C66A1-35B2-4568-8D42-37D13834119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0254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E151FF-B7BD-4560-B3BE-95DC7D3624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903855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E31DDA7-6B1B-45EC-A882-200C1CB4462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53627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4CA1919-652D-4CD2-B3FB-66BC7376EAB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03915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5F570E6-3A93-450D-B108-D3E9959927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05446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2447DEB-11E4-420A-93FB-D6B0B082B6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06318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192D56-C8FB-439F-9A84-6F1DB26A145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78082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923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4896EA31-F30E-4536-B6D4-F54E57E7A0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063625" y="0"/>
            <a:ext cx="8094663" cy="10525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  <p:sldLayoutId id="2147484028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Foglio_di_lavoro_di_Microsoft_Office_Excel1.xlsx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07704" y="260648"/>
            <a:ext cx="6678612" cy="60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IRCCS  Azienda </a:t>
            </a: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Ospedaliero-Universitaria di Bologna</a:t>
            </a:r>
          </a:p>
        </p:txBody>
      </p:sp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1692275" y="2420938"/>
            <a:ext cx="6318250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it-IT" sz="36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36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IL BILANCIO DI ESERCIZIO </a:t>
            </a:r>
            <a:r>
              <a:rPr kumimoji="1" lang="it-IT" sz="36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2021</a:t>
            </a:r>
            <a:r>
              <a:rPr kumimoji="1" lang="it-IT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/>
            </a:r>
            <a:br>
              <a:rPr kumimoji="1" lang="it-IT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</a:br>
            <a:r>
              <a:rPr kumimoji="1" lang="it-IT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/>
            </a:r>
            <a:br>
              <a:rPr kumimoji="1" lang="it-IT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</a:br>
            <a:endParaRPr kumimoji="1" lang="it-IT" sz="3200" b="1" dirty="0"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16388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B6FE500E-8FCE-4716-AAE8-10E3CD9DFDFB}" type="slidenum">
              <a:rPr lang="it-IT" altLang="it-IT" sz="14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10</a:t>
            </a:fld>
            <a:endParaRPr lang="it-IT" altLang="it-IT" sz="140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3375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Composizione costi della produzione </a:t>
            </a:r>
            <a:r>
              <a:rPr kumimoji="1" lang="it-IT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2020-2021</a:t>
            </a:r>
            <a:endParaRPr kumimoji="1" lang="it-IT" sz="2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23558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0625"/>
            <a:ext cx="2735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88125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9326C03F-46D1-43AA-B3EB-A033A64AB9CB}" type="slidenum">
              <a:rPr lang="it-IT" altLang="it-IT" sz="1400" smtClean="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11</a:t>
            </a:fld>
            <a:endParaRPr lang="it-IT" altLang="it-IT" sz="1400">
              <a:solidFill>
                <a:schemeClr val="tx2"/>
              </a:solidFill>
            </a:endParaRPr>
          </a:p>
        </p:txBody>
      </p:sp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1187450" y="225425"/>
            <a:ext cx="74168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chemeClr val="bg1"/>
                </a:solidFill>
              </a:rPr>
              <a:t>Acquisto beni di consumo</a:t>
            </a:r>
          </a:p>
          <a:p>
            <a:pPr>
              <a:defRPr/>
            </a:pPr>
            <a:r>
              <a:rPr lang="it-IT" sz="1400" i="1" dirty="0">
                <a:solidFill>
                  <a:schemeClr val="bg1"/>
                </a:solidFill>
              </a:rPr>
              <a:t>(al netto della variazione delle rimanenze)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235075" y="4941888"/>
            <a:ext cx="7704138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>
                <a:latin typeface="Calibri" pitchFamily="34" charset="0"/>
              </a:rPr>
              <a:t>L’andamento dei costi per acquisto di beni risulta incremento rispetto all’anno precedente </a:t>
            </a:r>
            <a:r>
              <a:rPr lang="it-IT" sz="1200" dirty="0" smtClean="0">
                <a:latin typeface="Calibri" pitchFamily="34" charset="0"/>
              </a:rPr>
              <a:t>(+14%), </a:t>
            </a:r>
            <a:r>
              <a:rPr lang="it-IT" sz="1200" dirty="0">
                <a:latin typeface="Calibri" pitchFamily="34" charset="0"/>
              </a:rPr>
              <a:t>tale aumento è imputabile al consumo di beni sanitari e non sanitari. In particolare: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it-IT" sz="1200" dirty="0">
                <a:latin typeface="Calibri" pitchFamily="34" charset="0"/>
              </a:rPr>
              <a:t> </a:t>
            </a:r>
            <a:r>
              <a:rPr lang="it-IT" sz="1200" b="1" u="sng" dirty="0">
                <a:latin typeface="Calibri" pitchFamily="34" charset="0"/>
              </a:rPr>
              <a:t>medicinali</a:t>
            </a:r>
            <a:r>
              <a:rPr lang="it-IT" sz="1200" dirty="0">
                <a:latin typeface="Calibri" pitchFamily="34" charset="0"/>
              </a:rPr>
              <a:t>: fondo farmaci innovativi e innovativi oncologici finanziato dalla Regione pari a </a:t>
            </a:r>
            <a:r>
              <a:rPr lang="it-IT" sz="1200" dirty="0" smtClean="0">
                <a:latin typeface="Calibri" pitchFamily="34" charset="0"/>
              </a:rPr>
              <a:t> </a:t>
            </a:r>
            <a:r>
              <a:rPr lang="it-IT" sz="1200" dirty="0">
                <a:latin typeface="Calibri" pitchFamily="34" charset="0"/>
              </a:rPr>
              <a:t>mln di </a:t>
            </a:r>
            <a:r>
              <a:rPr lang="it-IT" sz="1200" dirty="0" smtClean="0">
                <a:latin typeface="Calibri" pitchFamily="34" charset="0"/>
              </a:rPr>
              <a:t>euro 20,352 mln (+6,636 </a:t>
            </a:r>
            <a:r>
              <a:rPr lang="it-IT" sz="1200" dirty="0">
                <a:latin typeface="Calibri" pitchFamily="34" charset="0"/>
              </a:rPr>
              <a:t>mln vs </a:t>
            </a:r>
            <a:r>
              <a:rPr lang="it-IT" sz="1200" dirty="0" smtClean="0">
                <a:latin typeface="Calibri" pitchFamily="34" charset="0"/>
              </a:rPr>
              <a:t>2020) </a:t>
            </a:r>
            <a:r>
              <a:rPr lang="it-IT" sz="1200" dirty="0">
                <a:latin typeface="Calibri" pitchFamily="34" charset="0"/>
              </a:rPr>
              <a:t>e mobilità farmaci pari a </a:t>
            </a:r>
            <a:r>
              <a:rPr lang="it-IT" sz="1200" dirty="0" smtClean="0">
                <a:latin typeface="Calibri" pitchFamily="34" charset="0"/>
              </a:rPr>
              <a:t>104,991 </a:t>
            </a:r>
            <a:r>
              <a:rPr lang="it-IT" sz="1200" dirty="0">
                <a:latin typeface="Calibri" pitchFamily="34" charset="0"/>
              </a:rPr>
              <a:t>mln </a:t>
            </a:r>
            <a:r>
              <a:rPr lang="it-IT" sz="1200" dirty="0" smtClean="0">
                <a:latin typeface="Calibri" pitchFamily="34" charset="0"/>
              </a:rPr>
              <a:t>(+9,292 </a:t>
            </a:r>
            <a:r>
              <a:rPr lang="it-IT" sz="1200" dirty="0">
                <a:latin typeface="Calibri" pitchFamily="34" charset="0"/>
              </a:rPr>
              <a:t>mln rispetto al </a:t>
            </a:r>
            <a:r>
              <a:rPr lang="it-IT" sz="1200" dirty="0" smtClean="0">
                <a:latin typeface="Calibri" pitchFamily="34" charset="0"/>
              </a:rPr>
              <a:t>2020). </a:t>
            </a:r>
            <a:r>
              <a:rPr lang="it-IT" sz="1200" dirty="0">
                <a:latin typeface="Calibri" pitchFamily="34" charset="0"/>
              </a:rPr>
              <a:t>La spesa ospedaliera per farmaci è in incremento del </a:t>
            </a:r>
            <a:r>
              <a:rPr lang="it-IT" sz="1200" dirty="0" smtClean="0">
                <a:latin typeface="Calibri" pitchFamily="34" charset="0"/>
              </a:rPr>
              <a:t>+11,9% </a:t>
            </a:r>
            <a:r>
              <a:rPr lang="it-IT" sz="1200" dirty="0">
                <a:latin typeface="Calibri" pitchFamily="34" charset="0"/>
              </a:rPr>
              <a:t>(target regionale +</a:t>
            </a:r>
            <a:r>
              <a:rPr lang="it-IT" sz="1200" dirty="0" smtClean="0">
                <a:latin typeface="Calibri" pitchFamily="34" charset="0"/>
              </a:rPr>
              <a:t>4,8%) </a:t>
            </a:r>
            <a:r>
              <a:rPr lang="it-IT" sz="1200" dirty="0">
                <a:latin typeface="Calibri" pitchFamily="34" charset="0"/>
              </a:rPr>
              <a:t>per incremento farmaci </a:t>
            </a:r>
            <a:r>
              <a:rPr lang="it-IT" sz="1200" dirty="0" smtClean="0">
                <a:latin typeface="Calibri" pitchFamily="34" charset="0"/>
              </a:rPr>
              <a:t>oncologici, farmaci per malattie rare e incremento attività </a:t>
            </a:r>
            <a:r>
              <a:rPr lang="it-IT" sz="1200" dirty="0">
                <a:latin typeface="Calibri" pitchFamily="34" charset="0"/>
              </a:rPr>
              <a:t>. I farmaci oncologici rappresentano il </a:t>
            </a:r>
            <a:r>
              <a:rPr lang="it-IT" sz="1200" dirty="0" smtClean="0">
                <a:latin typeface="Calibri" pitchFamily="34" charset="0"/>
              </a:rPr>
              <a:t>48% </a:t>
            </a:r>
            <a:r>
              <a:rPr lang="it-IT" sz="1200" dirty="0">
                <a:latin typeface="Calibri" pitchFamily="34" charset="0"/>
              </a:rPr>
              <a:t>della spesa della spesa per farmaci (nel </a:t>
            </a:r>
            <a:r>
              <a:rPr lang="it-IT" sz="1200" dirty="0" smtClean="0">
                <a:latin typeface="Calibri" pitchFamily="34" charset="0"/>
              </a:rPr>
              <a:t>2020 erano </a:t>
            </a:r>
            <a:r>
              <a:rPr lang="it-IT" sz="1200" dirty="0">
                <a:latin typeface="Calibri" pitchFamily="34" charset="0"/>
              </a:rPr>
              <a:t>il </a:t>
            </a:r>
            <a:r>
              <a:rPr lang="it-IT" sz="1200" dirty="0" smtClean="0">
                <a:latin typeface="Calibri" pitchFamily="34" charset="0"/>
              </a:rPr>
              <a:t>41%)</a:t>
            </a:r>
            <a:endParaRPr lang="it-IT" sz="1200" dirty="0">
              <a:latin typeface="Calibri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it-IT" sz="1200" b="1" u="sng" dirty="0" smtClean="0">
                <a:latin typeface="Calibri" pitchFamily="34" charset="0"/>
              </a:rPr>
              <a:t>Dispositivi medici: </a:t>
            </a:r>
            <a:r>
              <a:rPr lang="it-IT" sz="1200" dirty="0" smtClean="0">
                <a:latin typeface="Calibri" pitchFamily="34" charset="0"/>
              </a:rPr>
              <a:t> ripresa attività chirurgica (+16 mln di euro)</a:t>
            </a:r>
            <a:endParaRPr lang="it-IT" sz="1200" dirty="0">
              <a:latin typeface="Calibri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it-IT" sz="1200" b="1" u="sng" dirty="0" smtClean="0">
                <a:latin typeface="Calibri" pitchFamily="34" charset="0"/>
              </a:rPr>
              <a:t>Sangue ed emocomponenti: </a:t>
            </a:r>
            <a:r>
              <a:rPr lang="it-IT" sz="1200" dirty="0" smtClean="0">
                <a:latin typeface="Calibri" pitchFamily="34" charset="0"/>
              </a:rPr>
              <a:t>acquisto di sangue da CRS (+600 mila euro)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it-IT" sz="1200" b="1" u="sng" dirty="0" smtClean="0">
                <a:latin typeface="Calibri" pitchFamily="34" charset="0"/>
              </a:rPr>
              <a:t>Beni non sanitari</a:t>
            </a:r>
            <a:r>
              <a:rPr lang="it-IT" sz="1200" b="1" dirty="0" smtClean="0">
                <a:latin typeface="Calibri" pitchFamily="34" charset="0"/>
              </a:rPr>
              <a:t>: </a:t>
            </a:r>
            <a:r>
              <a:rPr lang="it-IT" sz="1200" dirty="0" smtClean="0">
                <a:latin typeface="Calibri" pitchFamily="34" charset="0"/>
              </a:rPr>
              <a:t>materiale di guardaroba e dispositivi di protezione individuale</a:t>
            </a:r>
            <a:endParaRPr lang="it-IT" sz="1200" dirty="0">
              <a:latin typeface="Calibri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199428"/>
            <a:ext cx="7823597" cy="3384407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88125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D376AE8B-65FE-4B6C-A4A7-D68E6F773EFE}" type="slidenum">
              <a:rPr lang="it-IT" altLang="it-IT" sz="1400" smtClean="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it-IT" altLang="it-IT" sz="1400">
              <a:solidFill>
                <a:schemeClr val="tx2"/>
              </a:solidFill>
            </a:endParaRPr>
          </a:p>
        </p:txBody>
      </p:sp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1187450" y="333375"/>
            <a:ext cx="741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chemeClr val="bg1"/>
                </a:solidFill>
              </a:rPr>
              <a:t>Acquisto di servizi</a:t>
            </a:r>
          </a:p>
        </p:txBody>
      </p:sp>
      <p:sp>
        <p:nvSpPr>
          <p:cNvPr id="3" name="Rettangolo 2"/>
          <p:cNvSpPr/>
          <p:nvPr/>
        </p:nvSpPr>
        <p:spPr>
          <a:xfrm>
            <a:off x="1182688" y="4600575"/>
            <a:ext cx="7705725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>
                <a:latin typeface="Calibri" pitchFamily="34" charset="0"/>
              </a:rPr>
              <a:t>L’andamento dei costi per acquisto di servizi risulta in incremento rispetto all’anno precedente, tale aumento è imputabile prevalentemente ai servizi sanitari. In particolare: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it-IT" sz="1200" dirty="0">
                <a:latin typeface="Calibri" pitchFamily="34" charset="0"/>
              </a:rPr>
              <a:t> </a:t>
            </a:r>
            <a:r>
              <a:rPr lang="it-IT" sz="1200" b="1" u="sng" dirty="0">
                <a:latin typeface="Calibri" pitchFamily="34" charset="0"/>
              </a:rPr>
              <a:t>servizi sanitari</a:t>
            </a:r>
            <a:r>
              <a:rPr lang="it-IT" sz="1200" dirty="0">
                <a:latin typeface="Calibri" pitchFamily="34" charset="0"/>
              </a:rPr>
              <a:t>: incremento costi </a:t>
            </a:r>
            <a:r>
              <a:rPr lang="it-IT" sz="1200" dirty="0" smtClean="0">
                <a:latin typeface="Calibri" pitchFamily="34" charset="0"/>
              </a:rPr>
              <a:t>attività libero professionale (+3,895 mln euro</a:t>
            </a:r>
            <a:r>
              <a:rPr lang="it-IT" sz="1200" dirty="0">
                <a:latin typeface="Calibri" pitchFamily="34" charset="0"/>
              </a:rPr>
              <a:t>), costi per risorse umane quali collaborazioni,  contratti libero professionali, lavoro interinale e attività aggiuntiva per lo smaltimento liste di attesa </a:t>
            </a:r>
            <a:r>
              <a:rPr lang="it-IT" sz="1200" dirty="0" smtClean="0">
                <a:latin typeface="Calibri" pitchFamily="34" charset="0"/>
              </a:rPr>
              <a:t>(-8,193 mln </a:t>
            </a:r>
            <a:r>
              <a:rPr lang="it-IT" sz="1200" dirty="0">
                <a:latin typeface="Calibri" pitchFamily="34" charset="0"/>
              </a:rPr>
              <a:t>di euro),  </a:t>
            </a:r>
            <a:r>
              <a:rPr lang="it-IT" sz="1200" dirty="0" smtClean="0">
                <a:latin typeface="Calibri" pitchFamily="34" charset="0"/>
              </a:rPr>
              <a:t>convenzioni </a:t>
            </a:r>
            <a:r>
              <a:rPr lang="it-IT" sz="1200" dirty="0">
                <a:latin typeface="Calibri" pitchFamily="34" charset="0"/>
              </a:rPr>
              <a:t>case di cura private per attività </a:t>
            </a:r>
            <a:r>
              <a:rPr lang="it-IT" sz="1200" dirty="0" smtClean="0">
                <a:latin typeface="Calibri" pitchFamily="34" charset="0"/>
              </a:rPr>
              <a:t>sanitari (+6,7 mln di euro), rimborso </a:t>
            </a:r>
            <a:r>
              <a:rPr lang="it-IT" sz="1200" dirty="0">
                <a:latin typeface="Calibri" pitchFamily="34" charset="0"/>
              </a:rPr>
              <a:t>fattori produttivi ad </a:t>
            </a:r>
            <a:r>
              <a:rPr lang="it-IT" sz="1200" dirty="0" err="1">
                <a:latin typeface="Calibri" pitchFamily="34" charset="0"/>
              </a:rPr>
              <a:t>Ausl</a:t>
            </a:r>
            <a:r>
              <a:rPr lang="it-IT" sz="1200" dirty="0">
                <a:latin typeface="Calibri" pitchFamily="34" charset="0"/>
              </a:rPr>
              <a:t> per attività Chirurgia Generale e Toracica presso l’Ospedale Maggiore </a:t>
            </a:r>
            <a:r>
              <a:rPr lang="it-IT" sz="1200" dirty="0" smtClean="0">
                <a:latin typeface="Calibri" pitchFamily="34" charset="0"/>
              </a:rPr>
              <a:t>(+6,029 </a:t>
            </a:r>
            <a:r>
              <a:rPr lang="it-IT" sz="1200" dirty="0">
                <a:latin typeface="Calibri" pitchFamily="34" charset="0"/>
              </a:rPr>
              <a:t>mln di euro), </a:t>
            </a:r>
            <a:r>
              <a:rPr lang="it-IT" sz="1200" dirty="0" smtClean="0">
                <a:latin typeface="Calibri" pitchFamily="34" charset="0"/>
              </a:rPr>
              <a:t>rimborsi all’</a:t>
            </a:r>
            <a:r>
              <a:rPr lang="it-IT" sz="1200" dirty="0" err="1" smtClean="0">
                <a:latin typeface="Calibri" pitchFamily="34" charset="0"/>
              </a:rPr>
              <a:t>Ausl</a:t>
            </a:r>
            <a:r>
              <a:rPr lang="it-IT" sz="1200" dirty="0" smtClean="0">
                <a:latin typeface="Calibri" pitchFamily="34" charset="0"/>
              </a:rPr>
              <a:t> della provincia per utilizzo spazi e personale (2,8 mln di euro)</a:t>
            </a:r>
            <a:endParaRPr lang="it-IT" sz="1200" dirty="0">
              <a:latin typeface="Calibri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it-IT" sz="1200" b="1" u="sng" dirty="0">
                <a:latin typeface="Calibri" pitchFamily="34" charset="0"/>
              </a:rPr>
              <a:t>Servizi non sanitari</a:t>
            </a:r>
            <a:r>
              <a:rPr lang="it-IT" sz="1200" dirty="0">
                <a:latin typeface="Calibri" pitchFamily="34" charset="0"/>
              </a:rPr>
              <a:t>: incremento costi per servizi di pulizia </a:t>
            </a:r>
            <a:r>
              <a:rPr lang="it-IT" sz="1200" dirty="0" smtClean="0">
                <a:latin typeface="Calibri" pitchFamily="34" charset="0"/>
              </a:rPr>
              <a:t>(+3,1 </a:t>
            </a:r>
            <a:r>
              <a:rPr lang="it-IT" sz="1200" dirty="0">
                <a:latin typeface="Calibri" pitchFamily="34" charset="0"/>
              </a:rPr>
              <a:t>mln di euro</a:t>
            </a:r>
            <a:r>
              <a:rPr lang="it-IT" sz="1200" dirty="0" smtClean="0">
                <a:latin typeface="Calibri" pitchFamily="34" charset="0"/>
              </a:rPr>
              <a:t>), riscaldamento (+2,472 mln) energia elettrica (-1,779 mln di euro)</a:t>
            </a:r>
            <a:endParaRPr lang="it-IT" sz="1200" dirty="0">
              <a:latin typeface="Calibri" pitchFamily="34" charset="0"/>
              <a:ea typeface="Calibri"/>
              <a:cs typeface="Times New Roman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980728"/>
            <a:ext cx="7484765" cy="3384376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2"/>
          <p:cNvSpPr txBox="1">
            <a:spLocks noChangeArrowheads="1"/>
          </p:cNvSpPr>
          <p:nvPr/>
        </p:nvSpPr>
        <p:spPr bwMode="auto">
          <a:xfrm>
            <a:off x="1258888" y="138113"/>
            <a:ext cx="77057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chemeClr val="bg1"/>
                </a:solidFill>
              </a:rPr>
              <a:t>Risorse Umane</a:t>
            </a:r>
          </a:p>
          <a:p>
            <a:pPr>
              <a:defRPr/>
            </a:pPr>
            <a:r>
              <a:rPr lang="it-IT" sz="1600" i="1" dirty="0">
                <a:solidFill>
                  <a:schemeClr val="bg1"/>
                </a:solidFill>
              </a:rPr>
              <a:t>Personale dipendente e flessibile</a:t>
            </a:r>
          </a:p>
          <a:p>
            <a:pPr>
              <a:defRPr/>
            </a:pPr>
            <a:r>
              <a:rPr lang="it-IT" sz="1400" i="1" dirty="0">
                <a:solidFill>
                  <a:schemeClr val="bg1"/>
                </a:solidFill>
              </a:rPr>
              <a:t>(al netto </a:t>
            </a:r>
            <a:r>
              <a:rPr lang="it-IT" sz="1400" i="1" dirty="0" smtClean="0">
                <a:solidFill>
                  <a:schemeClr val="bg1"/>
                </a:solidFill>
              </a:rPr>
              <a:t>IRAP, accantonamenti rinnovi contrattuali)</a:t>
            </a:r>
            <a:endParaRPr lang="it-IT" sz="1400" i="1" dirty="0">
              <a:solidFill>
                <a:schemeClr val="bg1"/>
              </a:solidFill>
            </a:endParaRPr>
          </a:p>
        </p:txBody>
      </p:sp>
      <p:pic>
        <p:nvPicPr>
          <p:cNvPr id="27652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5" y="6165850"/>
            <a:ext cx="2735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tangolo 9"/>
          <p:cNvSpPr/>
          <p:nvPr/>
        </p:nvSpPr>
        <p:spPr>
          <a:xfrm>
            <a:off x="1230313" y="4918463"/>
            <a:ext cx="7705725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 smtClean="0">
                <a:latin typeface="Calibri" pitchFamily="34" charset="0"/>
              </a:rPr>
              <a:t>Incremento costo indennità di esclusività (+2,7 mln di euro) e costi personale gestione emergenza sanitaria</a:t>
            </a:r>
            <a:endParaRPr lang="it-IT" sz="1200" dirty="0">
              <a:latin typeface="Calibri" pitchFamily="34" charset="0"/>
              <a:ea typeface="Calibri"/>
              <a:cs typeface="Times New Roman"/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00808"/>
            <a:ext cx="91440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979613" y="454025"/>
            <a:ext cx="6048375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kumimoji="1" lang="it-IT" sz="15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Investimenti realizzati </a:t>
            </a:r>
            <a:r>
              <a:rPr kumimoji="1" lang="it-IT" sz="1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- 2021</a:t>
            </a:r>
            <a:endParaRPr kumimoji="1" lang="it-IT" sz="15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33797" name="Immagin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1125538"/>
            <a:ext cx="273526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20905381"/>
              </p:ext>
            </p:extLst>
          </p:nvPr>
        </p:nvGraphicFramePr>
        <p:xfrm>
          <a:off x="1835696" y="1772816"/>
          <a:ext cx="6048672" cy="4680520"/>
        </p:xfrm>
        <a:graphic>
          <a:graphicData uri="http://schemas.openxmlformats.org/presentationml/2006/ole">
            <p:oleObj spid="_x0000_s1033" name="Foglio di lavoro" r:id="rId5" imgW="6239036" imgH="4953194" progId="Excel.Sheet.12">
              <p:embed/>
            </p:oleObj>
          </a:graphicData>
        </a:graphic>
      </p:graphicFrame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979613" y="454025"/>
            <a:ext cx="6048375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kumimoji="1" lang="it-IT" sz="1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Fonti di finanziamento - 2021</a:t>
            </a:r>
            <a:endParaRPr kumimoji="1" lang="it-IT" sz="15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33797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1125538"/>
            <a:ext cx="273526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1268760"/>
            <a:ext cx="7476591" cy="46171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27242604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079500" y="409575"/>
            <a:ext cx="806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Tempi di pagamento e livello di indebitamento</a:t>
            </a:r>
            <a:endParaRPr kumimoji="1" lang="it-IT" sz="14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17411" name="Immagin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3625"/>
            <a:ext cx="3379788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CasellaDiTesto 1"/>
          <p:cNvSpPr txBox="1">
            <a:spLocks noChangeArrowheads="1"/>
          </p:cNvSpPr>
          <p:nvPr/>
        </p:nvSpPr>
        <p:spPr bwMode="auto">
          <a:xfrm>
            <a:off x="3203575" y="5135563"/>
            <a:ext cx="55451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it-IT" altLang="it-IT" sz="1200">
                <a:latin typeface="Calibri" pitchFamily="34" charset="0"/>
              </a:rPr>
              <a:t>Indicatore Tempestività dei Pagamenti: somma, per ciascuna fattura emessa a titolo corrispettivo di una transazione commerciale, tra i giorni effettivi intercorrenti tra la data di scadenza della fattura o richiesta equivalente di pagamento e la data di pagamento ai fornitori moltiplicata per l'importo dovuto, rapportata alla somma degli importi pagati nel periodo di riferimento (D.P.C.M. del 22.9.2014, circolare 3 del MEF del 14.01.2015)</a:t>
            </a:r>
          </a:p>
        </p:txBody>
      </p:sp>
      <p:pic>
        <p:nvPicPr>
          <p:cNvPr id="17413" name="Immagin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4860925"/>
            <a:ext cx="1550987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Immagin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1216025"/>
            <a:ext cx="5976938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numero diapositiva 1"/>
          <p:cNvSpPr txBox="1">
            <a:spLocks noGrp="1"/>
          </p:cNvSpPr>
          <p:nvPr/>
        </p:nvSpPr>
        <p:spPr bwMode="auto">
          <a:xfrm>
            <a:off x="6057900" y="5541963"/>
            <a:ext cx="16002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E70530F4-23B7-4B4D-81A1-9F991593B21A}" type="slidenum">
              <a:rPr lang="it-IT" altLang="it-IT" sz="1000">
                <a:solidFill>
                  <a:srgbClr val="000000"/>
                </a:solidFill>
                <a:cs typeface="Arial" charset="0"/>
              </a:rPr>
              <a:pPr algn="r" eaLnBrk="1" hangingPunct="1"/>
              <a:t>17</a:t>
            </a:fld>
            <a:endParaRPr lang="it-IT" altLang="it-IT" sz="10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435" name="Immagin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6237288"/>
            <a:ext cx="2533650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671638" y="301625"/>
            <a:ext cx="6372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altLang="it-IT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rPr>
              <a:t>Stato Patrimoniale 2021</a:t>
            </a:r>
            <a:endParaRPr kumimoji="1" lang="it-IT" altLang="it-IT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anose="020B0603020202020204" pitchFamily="34" charset="0"/>
            </a:endParaRPr>
          </a:p>
        </p:txBody>
      </p:sp>
      <p:pic>
        <p:nvPicPr>
          <p:cNvPr id="18437" name="Immagin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1125" y="1484313"/>
            <a:ext cx="31908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Immagin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3573463"/>
            <a:ext cx="388461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Immagin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5600" y="1484313"/>
            <a:ext cx="3240088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Immagin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00650" y="3573463"/>
            <a:ext cx="388461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D05A412F-4AF2-4DE3-9E82-B99A895CDCB8}" type="slidenum">
              <a:rPr lang="it-IT" altLang="it-IT" sz="14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18</a:t>
            </a:fld>
            <a:endParaRPr lang="it-IT" altLang="it-IT" sz="1400">
              <a:solidFill>
                <a:srgbClr val="000000"/>
              </a:solidFill>
            </a:endParaRPr>
          </a:p>
        </p:txBody>
      </p:sp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1692275" y="2420938"/>
            <a:ext cx="6318250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it-IT" sz="36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4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AZIONI INNOVATIVE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4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2021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it-IT" sz="32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4000" b="1" u="sng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AOU Bologna</a:t>
            </a:r>
            <a:r>
              <a:rPr kumimoji="1" lang="it-IT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/>
            </a:r>
            <a:br>
              <a:rPr kumimoji="1" lang="it-IT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</a:br>
            <a:endParaRPr kumimoji="1" lang="it-IT" sz="3200" b="1" dirty="0"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35844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8738" y="61991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260648"/>
            <a:ext cx="6678612" cy="60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IRCCS  Azienda </a:t>
            </a: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Ospedaliero-Universitaria di Bologna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570E6-3A93-450D-B108-D3E995992713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76375" y="404813"/>
            <a:ext cx="70373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Integrazione funzioni in ambito metropolitano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628800"/>
            <a:ext cx="8847137" cy="376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63550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2915816" y="116632"/>
            <a:ext cx="381066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it-IT" sz="1800" dirty="0"/>
              <a:t>Conto economico anni </a:t>
            </a:r>
            <a:r>
              <a:rPr lang="it-IT" sz="1800" dirty="0" smtClean="0"/>
              <a:t>2020-2021</a:t>
            </a:r>
            <a:endParaRPr lang="it-IT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93700"/>
            <a:ext cx="7488832" cy="62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570E6-3A93-450D-B108-D3E995992713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76375" y="404813"/>
            <a:ext cx="70373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Integrazione funzioni in ambito metropolitano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8" y="1852613"/>
            <a:ext cx="8847137" cy="366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55539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836712"/>
            <a:ext cx="6264696" cy="587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olo 3">
            <a:extLst>
              <a:ext uri="{FF2B5EF4-FFF2-40B4-BE49-F238E27FC236}">
                <a16:creationId xmlns:a16="http://schemas.microsoft.com/office/drawing/2014/main" xmlns="" id="{E723D6A0-2EAE-487D-89C8-732F004321E2}"/>
              </a:ext>
            </a:extLst>
          </p:cNvPr>
          <p:cNvSpPr txBox="1">
            <a:spLocks/>
          </p:cNvSpPr>
          <p:nvPr/>
        </p:nvSpPr>
        <p:spPr>
          <a:xfrm>
            <a:off x="971600" y="116632"/>
            <a:ext cx="8172400" cy="500748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pPr algn="ctr" defTabSz="68580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Bilancio sezionale della ricerca</a:t>
            </a:r>
          </a:p>
        </p:txBody>
      </p:sp>
    </p:spTree>
    <p:extLst>
      <p:ext uri="{BB962C8B-B14F-4D97-AF65-F5344CB8AC3E}">
        <p14:creationId xmlns:p14="http://schemas.microsoft.com/office/powerpoint/2010/main" xmlns="" val="41847127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CA052E3-E186-485F-B727-0FB41AE0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351" y="0"/>
            <a:ext cx="8229600" cy="1143000"/>
          </a:xfrm>
        </p:spPr>
        <p:txBody>
          <a:bodyPr/>
          <a:lstStyle/>
          <a:p>
            <a:pPr defTabSz="68580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kumimoji="1" lang="it-IT" sz="2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+mn-cs"/>
              </a:rPr>
              <a:t>Ricerca corrente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E4F67443-FFDD-4D56-8240-C55454D0E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700808"/>
            <a:ext cx="7920880" cy="4525963"/>
          </a:xfrm>
        </p:spPr>
        <p:txBody>
          <a:bodyPr>
            <a:normAutofit fontScale="92500"/>
          </a:bodyPr>
          <a:lstStyle/>
          <a:p>
            <a:r>
              <a:rPr lang="it-IT" dirty="0"/>
              <a:t>Finanziamento di 2.406.556 euro (al netto di quota </a:t>
            </a:r>
            <a:r>
              <a:rPr lang="it-IT" dirty="0" err="1"/>
              <a:t>Bibliosan</a:t>
            </a:r>
            <a:r>
              <a:rPr lang="it-IT" dirty="0"/>
              <a:t> direttamente trattenuta dal Ministero Salute) diretti a finanziare:</a:t>
            </a:r>
          </a:p>
          <a:p>
            <a:endParaRPr lang="it-IT" dirty="0"/>
          </a:p>
          <a:p>
            <a:pPr lvl="1"/>
            <a:r>
              <a:rPr lang="it-IT" dirty="0"/>
              <a:t>Materiale di consumo e di laboratorio</a:t>
            </a:r>
          </a:p>
          <a:p>
            <a:pPr lvl="1"/>
            <a:r>
              <a:rPr lang="it-IT" dirty="0"/>
              <a:t>Personale</a:t>
            </a:r>
          </a:p>
          <a:p>
            <a:pPr lvl="1"/>
            <a:r>
              <a:rPr lang="it-IT" dirty="0"/>
              <a:t>Costi noleggio e manutenzione attrezzature scientifiche</a:t>
            </a:r>
          </a:p>
          <a:p>
            <a:pPr lvl="1"/>
            <a:r>
              <a:rPr lang="it-IT" dirty="0"/>
              <a:t>Spese ICT</a:t>
            </a:r>
          </a:p>
        </p:txBody>
      </p:sp>
    </p:spTree>
    <p:extLst>
      <p:ext uri="{BB962C8B-B14F-4D97-AF65-F5344CB8AC3E}">
        <p14:creationId xmlns:p14="http://schemas.microsoft.com/office/powerpoint/2010/main" xmlns="" val="2344039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CA052E3-E186-485F-B727-0FB41AE0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188640"/>
            <a:ext cx="7886700" cy="707231"/>
          </a:xfrm>
        </p:spPr>
        <p:txBody>
          <a:bodyPr/>
          <a:lstStyle/>
          <a:p>
            <a:pPr defTabSz="68580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kumimoji="1" lang="it-IT" sz="2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+mn-cs"/>
              </a:rPr>
              <a:t>Ricerca finalizzata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E4F67443-FFDD-4D56-8240-C55454D0E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8624" y="1268760"/>
            <a:ext cx="7667872" cy="37945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sz="2000" b="1" dirty="0"/>
              <a:t>Comprende finanziamenti per ricerca finalizzata e il contributo per il personale della piramide per complessivi 2.148.017 euro</a:t>
            </a:r>
          </a:p>
          <a:p>
            <a:r>
              <a:rPr lang="it-IT" sz="2000" dirty="0"/>
              <a:t>4 bandi di concorso emessi a settembre 2021</a:t>
            </a:r>
          </a:p>
          <a:p>
            <a:pPr lvl="1"/>
            <a:r>
              <a:rPr lang="it-IT" sz="2000" dirty="0" err="1"/>
              <a:t>Clinical</a:t>
            </a:r>
            <a:r>
              <a:rPr lang="it-IT" sz="2000" dirty="0"/>
              <a:t> Trial </a:t>
            </a:r>
            <a:r>
              <a:rPr lang="it-IT" sz="2000" dirty="0" err="1"/>
              <a:t>Centre</a:t>
            </a:r>
            <a:r>
              <a:rPr lang="it-IT" sz="2000" dirty="0"/>
              <a:t> (supporto alla ricerca) n=5</a:t>
            </a:r>
          </a:p>
          <a:p>
            <a:pPr lvl="1"/>
            <a:r>
              <a:rPr lang="it-IT" sz="2000" dirty="0"/>
              <a:t>Grant Office (supporto alla ricerca) n=3</a:t>
            </a:r>
          </a:p>
          <a:p>
            <a:pPr lvl="1"/>
            <a:r>
              <a:rPr lang="it-IT" sz="2000" dirty="0"/>
              <a:t>Farmacocinetica (supporto alla ricerca) n=2</a:t>
            </a:r>
          </a:p>
          <a:p>
            <a:pPr lvl="1"/>
            <a:r>
              <a:rPr lang="it-IT" sz="2000" dirty="0" err="1"/>
              <a:t>Immunobiologia</a:t>
            </a:r>
            <a:r>
              <a:rPr lang="it-IT" sz="2000" dirty="0"/>
              <a:t> dei trapianti (ricerca) n=3</a:t>
            </a:r>
          </a:p>
          <a:p>
            <a:r>
              <a:rPr lang="it-IT" sz="2000" dirty="0"/>
              <a:t>Prove di concorso tra febbraio e marzo 2022</a:t>
            </a:r>
          </a:p>
          <a:p>
            <a:r>
              <a:rPr lang="it-IT" sz="2000" dirty="0"/>
              <a:t>Graduatorie attive per 2 anni</a:t>
            </a:r>
          </a:p>
          <a:p>
            <a:pPr lvl="1"/>
            <a:r>
              <a:rPr lang="it-IT" sz="2000" dirty="0"/>
              <a:t>Finanziamento IRCCS : contributo 1.233.017 euro </a:t>
            </a:r>
            <a:r>
              <a:rPr lang="it-IT" sz="2000" dirty="0">
                <a:sym typeface="Wingdings" panose="05000000000000000000" pitchFamily="2" charset="2"/>
              </a:rPr>
              <a:t>circa 30 posizioni</a:t>
            </a:r>
            <a:endParaRPr lang="it-IT" sz="2000" dirty="0"/>
          </a:p>
          <a:p>
            <a:r>
              <a:rPr lang="it-IT" sz="2000" dirty="0"/>
              <a:t>In futuro, bandi per altre figure professionali</a:t>
            </a:r>
          </a:p>
          <a:p>
            <a:pPr>
              <a:buNone/>
            </a:pPr>
            <a:r>
              <a:rPr lang="it-IT" sz="2000" b="1" dirty="0"/>
              <a:t>Accantonamenti a spese future per il personale della piramide 2.110.229 euro</a:t>
            </a:r>
          </a:p>
        </p:txBody>
      </p:sp>
    </p:spTree>
    <p:extLst>
      <p:ext uri="{BB962C8B-B14F-4D97-AF65-F5344CB8AC3E}">
        <p14:creationId xmlns:p14="http://schemas.microsoft.com/office/powerpoint/2010/main" xmlns="" val="4054889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CA052E3-E186-485F-B727-0FB41AE0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159544"/>
            <a:ext cx="7886700" cy="707231"/>
          </a:xfrm>
        </p:spPr>
        <p:txBody>
          <a:bodyPr/>
          <a:lstStyle/>
          <a:p>
            <a:pPr defTabSz="68580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kumimoji="1" lang="it-IT" sz="2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+mn-cs"/>
              </a:rPr>
              <a:t>Contributi dalla Regione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E4F67443-FFDD-4D56-8240-C55454D0E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1481930"/>
            <a:ext cx="7886700" cy="41073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b="1" dirty="0"/>
              <a:t>Contributo di 1.250.000 euro utilizzato:</a:t>
            </a:r>
          </a:p>
          <a:p>
            <a:r>
              <a:rPr lang="it-IT" dirty="0"/>
              <a:t>Acquisizioni di attrezzature diagnostiche e scientifiche (tomografo a risonanza magnetica 3T, Margherita 3)</a:t>
            </a:r>
          </a:p>
          <a:p>
            <a:r>
              <a:rPr lang="it-IT" dirty="0"/>
              <a:t>Personale dedicato all’attività di ricerca</a:t>
            </a:r>
          </a:p>
          <a:p>
            <a:r>
              <a:rPr lang="it-IT" dirty="0"/>
              <a:t>Collaborazioni con Università e altri enti di ricerca</a:t>
            </a:r>
          </a:p>
        </p:txBody>
      </p:sp>
    </p:spTree>
    <p:extLst>
      <p:ext uri="{BB962C8B-B14F-4D97-AF65-F5344CB8AC3E}">
        <p14:creationId xmlns:p14="http://schemas.microsoft.com/office/powerpoint/2010/main" xmlns="" val="3440499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CA052E3-E186-485F-B727-0FB41AE0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796" y="54894"/>
            <a:ext cx="7886700" cy="1080120"/>
          </a:xfrm>
        </p:spPr>
        <p:txBody>
          <a:bodyPr/>
          <a:lstStyle/>
          <a:p>
            <a:r>
              <a:rPr kumimoji="1" lang="it-IT" sz="2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+mn-cs"/>
              </a:rPr>
              <a:t>Contributi da privati per la ricerca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E4F67443-FFDD-4D56-8240-C55454D0E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7" y="1704976"/>
            <a:ext cx="6684987" cy="12858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b="1" dirty="0"/>
              <a:t>Contributo di 3.068.275 euro di cui:</a:t>
            </a:r>
          </a:p>
          <a:p>
            <a:r>
              <a:rPr lang="it-IT" dirty="0"/>
              <a:t>Contributo per ricerca non profit: 780.943 euro</a:t>
            </a:r>
          </a:p>
          <a:p>
            <a:r>
              <a:rPr lang="it-IT" dirty="0"/>
              <a:t>Contributo per ricerca profit: 2.278.332</a:t>
            </a:r>
          </a:p>
        </p:txBody>
      </p:sp>
    </p:spTree>
    <p:extLst>
      <p:ext uri="{BB962C8B-B14F-4D97-AF65-F5344CB8AC3E}">
        <p14:creationId xmlns:p14="http://schemas.microsoft.com/office/powerpoint/2010/main" xmlns="" val="22084684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28ED850-B672-4019-9D09-48C3EC6C4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1988840"/>
            <a:ext cx="7886700" cy="41044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/>
              <a:t>Le piattaforme riguardano temi di ricerca trasversali di potenziale interesse per tutte le strutture sanitarie della Regione: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/>
              <a:t>Genomica computazionale</a:t>
            </a:r>
          </a:p>
          <a:p>
            <a:pPr marL="0" indent="0">
              <a:buNone/>
            </a:pPr>
            <a:r>
              <a:rPr lang="it-IT" b="1" dirty="0" err="1"/>
              <a:t>Immunobiologia</a:t>
            </a:r>
            <a:r>
              <a:rPr lang="it-IT" b="1" dirty="0"/>
              <a:t> dei trapianti</a:t>
            </a:r>
          </a:p>
          <a:p>
            <a:pPr marL="0" indent="0">
              <a:buNone/>
            </a:pPr>
            <a:r>
              <a:rPr lang="it-IT" b="1" dirty="0" err="1"/>
              <a:t>Imaging</a:t>
            </a:r>
            <a:r>
              <a:rPr lang="it-IT" b="1" dirty="0"/>
              <a:t> avanzato</a:t>
            </a:r>
          </a:p>
          <a:p>
            <a:pPr marL="0" indent="0">
              <a:buNone/>
            </a:pPr>
            <a:r>
              <a:rPr lang="it-IT" b="1" dirty="0"/>
              <a:t>Farmacologia clinica</a:t>
            </a:r>
          </a:p>
          <a:p>
            <a:pPr marL="0" indent="0">
              <a:buNone/>
            </a:pPr>
            <a:r>
              <a:rPr lang="it-IT" b="1" dirty="0"/>
              <a:t>Biobanche della ricerca</a:t>
            </a:r>
          </a:p>
          <a:p>
            <a:pPr marL="0" indent="0">
              <a:buNone/>
            </a:pPr>
            <a:r>
              <a:rPr lang="it-IT" b="1" dirty="0"/>
              <a:t>Tecniche chirurgiche e interventistiche innovative</a:t>
            </a:r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76375" y="404813"/>
            <a:ext cx="70373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Piattaforme ricerca</a:t>
            </a:r>
          </a:p>
        </p:txBody>
      </p:sp>
    </p:spTree>
    <p:extLst>
      <p:ext uri="{BB962C8B-B14F-4D97-AF65-F5344CB8AC3E}">
        <p14:creationId xmlns:p14="http://schemas.microsoft.com/office/powerpoint/2010/main" xmlns="" val="21004664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28ED850-B672-4019-9D09-48C3EC6C4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1988840"/>
            <a:ext cx="7886700" cy="34992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b="1" dirty="0"/>
              <a:t>Avvio ridisegno infrastruttura della ricerca</a:t>
            </a:r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r>
              <a:rPr lang="it-IT" b="1" dirty="0"/>
              <a:t>Formalizzati accordi di collaborazione con altre aziende o enti di ricerca per la realizzazione di progetti comuni</a:t>
            </a:r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r>
              <a:rPr lang="it-IT" b="1" dirty="0"/>
              <a:t>Reclutamento di figure professionali con competenze specifiche</a:t>
            </a:r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76375" y="404813"/>
            <a:ext cx="70373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Ricerca: altre azioni realizzate</a:t>
            </a:r>
          </a:p>
        </p:txBody>
      </p:sp>
    </p:spTree>
    <p:extLst>
      <p:ext uri="{BB962C8B-B14F-4D97-AF65-F5344CB8AC3E}">
        <p14:creationId xmlns:p14="http://schemas.microsoft.com/office/powerpoint/2010/main" xmlns="" val="431634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188640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Ricavi per finanziamenti a funzione</a:t>
            </a:r>
          </a:p>
        </p:txBody>
      </p:sp>
      <p:pic>
        <p:nvPicPr>
          <p:cNvPr id="22531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908720"/>
            <a:ext cx="741682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2656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Ricavi per contributi e finanziamenti a funzione</a:t>
            </a:r>
            <a:endParaRPr kumimoji="1" lang="it-IT" sz="2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22531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44824"/>
            <a:ext cx="781236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3375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Ricavi per prestazioni sanitarie – Accordi di fornitura </a:t>
            </a:r>
          </a:p>
        </p:txBody>
      </p:sp>
      <p:pic>
        <p:nvPicPr>
          <p:cNvPr id="20483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700808"/>
            <a:ext cx="777686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3375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Ricavi per prestazioni sanitarie – Mobilità sanitaria</a:t>
            </a:r>
          </a:p>
        </p:txBody>
      </p:sp>
      <p:pic>
        <p:nvPicPr>
          <p:cNvPr id="21507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12777"/>
            <a:ext cx="76328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3375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Ricavi per prestazioni sanitarie </a:t>
            </a:r>
            <a:r>
              <a:rPr kumimoji="1" lang="it-IT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e attività COVID</a:t>
            </a:r>
            <a:endParaRPr kumimoji="1" lang="it-IT" sz="2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21507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8676456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861048"/>
            <a:ext cx="5191125" cy="23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ccia circolare a destra 6"/>
          <p:cNvSpPr/>
          <p:nvPr/>
        </p:nvSpPr>
        <p:spPr>
          <a:xfrm>
            <a:off x="971600" y="3645024"/>
            <a:ext cx="1584176" cy="15841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259632" y="544522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rebuchet MS" pitchFamily="34" charset="0"/>
              </a:rPr>
              <a:t>Attività pazienti COVID</a:t>
            </a:r>
            <a:endParaRPr lang="it-IT" b="1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3375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Attività COVID</a:t>
            </a:r>
            <a:endParaRPr kumimoji="1" lang="it-IT" sz="2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836712"/>
            <a:ext cx="56769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107504" y="1340768"/>
            <a:ext cx="25922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rebuchet MS" pitchFamily="34" charset="0"/>
              </a:rPr>
              <a:t>Simulazione impatto DM 12 agosto 2021</a:t>
            </a:r>
            <a:endParaRPr lang="it-IT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/>
        </p:nvGraphicFramePr>
        <p:xfrm>
          <a:off x="2627783" y="3933056"/>
          <a:ext cx="5694171" cy="2664293"/>
        </p:xfrm>
        <a:graphic>
          <a:graphicData uri="http://schemas.openxmlformats.org/drawingml/2006/table">
            <a:tbl>
              <a:tblPr/>
              <a:tblGrid>
                <a:gridCol w="709530"/>
                <a:gridCol w="596555"/>
                <a:gridCol w="596555"/>
                <a:gridCol w="559494"/>
                <a:gridCol w="563679"/>
                <a:gridCol w="596555"/>
                <a:gridCol w="596555"/>
                <a:gridCol w="737624"/>
                <a:gridCol w="737624"/>
              </a:tblGrid>
              <a:tr h="1836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Azienda USL di residenza</a:t>
                      </a:r>
                      <a:endParaRPr lang="it-IT" sz="1100" dirty="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2020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2021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214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Numero Ricoveri 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Giornate di degenza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DMD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Importo DRG</a:t>
                      </a:r>
                      <a:endParaRPr lang="it-IT" sz="1100" dirty="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Numero Ricoveri 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Giornate di degenza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DMD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Importo DRG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96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REGGIO EMILIA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50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25,0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83.452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21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21,0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41.726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6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MODENA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7,0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35.551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189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47,3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170.491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6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BOLOGNA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73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24,3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123.884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491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54,6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420.901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6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IMOLA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130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43,3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134.940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6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FERRARA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37,0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46.607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6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Totale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130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21,7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242.887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868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48,2</a:t>
                      </a:r>
                      <a:endParaRPr lang="it-IT" sz="110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814.665</a:t>
                      </a:r>
                      <a:endParaRPr lang="it-IT" sz="1100" dirty="0">
                        <a:latin typeface="Tahoma"/>
                        <a:ea typeface="SimSu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0" y="4077072"/>
            <a:ext cx="25922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rebuchet MS" pitchFamily="34" charset="0"/>
              </a:rPr>
              <a:t>Casi ECMO</a:t>
            </a:r>
            <a:endParaRPr lang="it-IT" b="1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B6FE500E-8FCE-4716-AAE8-10E3CD9DFDFB}" type="slidenum">
              <a:rPr lang="it-IT" altLang="it-IT" sz="14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it-IT" altLang="it-IT" sz="140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3375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Composizione costi della produzione </a:t>
            </a:r>
            <a:r>
              <a:rPr kumimoji="1" lang="it-IT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2021</a:t>
            </a:r>
            <a:endParaRPr kumimoji="1" lang="it-IT" sz="2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23558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0625"/>
            <a:ext cx="2735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9500" y="1684989"/>
            <a:ext cx="8038116" cy="478356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OGO sfondo bianco">
  <a:themeElements>
    <a:clrScheme name="LOGO sfondo bi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OGO sfondo bian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OGO sfondo bi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7820</TotalTime>
  <Words>919</Words>
  <Application>Microsoft Office PowerPoint</Application>
  <PresentationFormat>Presentazione su schermo (4:3)</PresentationFormat>
  <Paragraphs>170</Paragraphs>
  <Slides>27</Slides>
  <Notes>8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29" baseType="lpstr">
      <vt:lpstr>LOGO sfondo bianco</vt:lpstr>
      <vt:lpstr>Foglio di lavoro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Ricerca corrente</vt:lpstr>
      <vt:lpstr>Ricerca finalizzata</vt:lpstr>
      <vt:lpstr>Contributi dalla Regione</vt:lpstr>
      <vt:lpstr>Contributi da privati per la ricerca</vt:lpstr>
      <vt:lpstr>Diapositiva 26</vt:lpstr>
      <vt:lpstr>Diapositiva 27</vt:lpstr>
    </vt:vector>
  </TitlesOfParts>
  <Company>Nome Società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Bilancio preventivo 2015</dc:title>
  <dc:creator>Nome utente</dc:creator>
  <cp:lastModifiedBy>laura.vigne</cp:lastModifiedBy>
  <cp:revision>804</cp:revision>
  <cp:lastPrinted>2021-07-02T06:40:15Z</cp:lastPrinted>
  <dcterms:created xsi:type="dcterms:W3CDTF">2015-07-16T06:49:37Z</dcterms:created>
  <dcterms:modified xsi:type="dcterms:W3CDTF">2022-06-01T16:31:12Z</dcterms:modified>
</cp:coreProperties>
</file>