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0" r:id="rId4"/>
    <p:sldId id="281" r:id="rId5"/>
    <p:sldId id="257" r:id="rId6"/>
    <p:sldId id="269" r:id="rId7"/>
    <p:sldId id="271" r:id="rId8"/>
    <p:sldId id="274" r:id="rId9"/>
    <p:sldId id="268" r:id="rId10"/>
    <p:sldId id="289" r:id="rId11"/>
    <p:sldId id="293" r:id="rId12"/>
    <p:sldId id="283" r:id="rId13"/>
    <p:sldId id="285" r:id="rId14"/>
    <p:sldId id="286" r:id="rId15"/>
    <p:sldId id="262" r:id="rId16"/>
    <p:sldId id="263" r:id="rId17"/>
    <p:sldId id="292" r:id="rId18"/>
    <p:sldId id="282" r:id="rId19"/>
    <p:sldId id="27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CD9F1-A957-3DE8-5A91-EE843BE44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E2903D-3C32-69CE-D98E-60B770254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506FA-7027-586D-A4F9-EC4072AE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33CCD3-393B-43BB-2A7F-AB729172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4C3A30-813F-878C-4E36-ED3D9403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00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68FB9E-D2D4-C3F5-7E16-D39B10BC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9B07EC-0916-88DF-9BAD-2535C23B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94E82B-61CD-6ACE-211A-FB72ED0A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8C0C7-06A2-F72E-91C7-B6250847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D765EB-71C6-5FDE-9F9F-F68CC459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3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00D4FE-025D-C4A2-268B-6331D5CBB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C99661-F004-B3B7-9BC6-B2EA62716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948037-1F1B-9029-A0B8-76BC1AE0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0FEB7-8F2F-D19B-FE7C-688B7052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3D86CB-8A9B-825E-82A0-785DCB9C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7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D43EDB-F229-281A-409E-868A5DA0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9E08FB-9684-4243-88F8-2F7C5EA60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E4F274-1920-9D76-B75E-37981B3B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BE9B59-F3C9-925B-7C8B-DB0C674A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EC4A76-47BA-A9DC-2F2E-0FD19B22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72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5918A-6146-7DE0-4FDA-C1E1450B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4155B3-79F0-18E4-67F6-4A1B55AB2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A95C53-4AA8-DBA5-208B-15E3FA46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464976-0B0C-DF9D-91D0-F4E300A3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F61455-FB6A-7072-E455-C0A625FD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53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CD993-CF05-E6AA-5B06-0CC05867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6602B5-9265-2C3B-6C3D-29119E53E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A844BE-D9EA-7322-58B6-A4C1AED48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CE1450-E190-2AAB-F2A8-138B9B3E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F8F3C1-AE96-E159-F3AD-56256164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9900E9-6BFD-35C0-D900-D12A704A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8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5C348-FFE4-7739-0583-74E1B22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14CACA-9ABA-F4F6-60BD-F8110CE1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EF11DD-81BB-D51F-2982-81ABDB6C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6BA13B-44CF-3682-59A9-87205160F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352EE9-3C8F-040E-4B45-72875692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7E9C0-9DA1-B8DD-B8E2-2DDB333F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6F679EC-A2DF-063A-8C51-E63D5B8C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28ED58-4559-778D-3F52-02168F14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92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EDF4B-EB1F-A384-E6C7-E0F3D134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4474AB0-6C00-BCE4-8230-1B5B5872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01AEB8-0EAB-0B1A-C59F-9D0DBCB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550D41-FE80-7D01-593A-AEB622BD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5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C1045B-334A-1045-1308-634029A2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5F01F4-D1AC-DCF8-089F-FB2E6CE5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E1A069-0BFC-1719-3501-75F1E04A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06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3C5CB-2F95-678A-611B-EE9D4FDE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A5786E-9E08-5F13-DD0E-498D1AF7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28418-32C9-C75F-1A6C-3A1A47AE9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77EA90-99C5-4B92-DB90-A8D0CB6A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818086-23FE-CF94-9D96-3E81C175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782767-9091-8D66-6EA1-4CEDD56B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77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943F0-FE25-0EAE-8891-E29654DE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77844E-9A08-07CA-7BCE-B4C32951E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4E96B1-FD38-019F-52E5-FB901A3B0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4AE4C3-32A8-2927-5798-57670CFD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95EC1-8932-13A2-7381-A953A88E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F6540D-A591-CA37-9232-9E2A595A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5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59BFA5-574B-AA04-6983-6CF132B4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15930F-FB3A-6211-E460-3A10EC73C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C09F39-F378-79B7-31BA-D133A5069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E08F-5EA8-4B16-883E-774BA20C90E8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6B77AD-A59C-ADE9-364E-90D126ECB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646864-88A2-07F6-E6A8-2699952A4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8342-118B-4E06-980C-CC4145AFD3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4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Produzione e conservazione del vaccino">
            <a:extLst>
              <a:ext uri="{FF2B5EF4-FFF2-40B4-BE49-F238E27FC236}">
                <a16:creationId xmlns:a16="http://schemas.microsoft.com/office/drawing/2014/main" id="{E97F8CF4-F13B-FC45-04BF-B5073F49E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" r="-1" b="1465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DD4703-FD80-4610-ACE9-01DCD86D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EFCBC2-6F82-4011-8D8D-90F43DCB1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08571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9DED9E-DE30-402A-B9D1-AC3C24025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CB7C65-BA06-49C5-8D3C-51F97B409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31ADA4-8F1E-F965-B1F6-D16F7BF50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2661189"/>
          </a:xfrm>
        </p:spPr>
        <p:txBody>
          <a:bodyPr anchor="b">
            <a:normAutofit/>
          </a:bodyPr>
          <a:lstStyle/>
          <a:p>
            <a:r>
              <a:rPr lang="it-IT" dirty="0"/>
              <a:t>IRCCS ISTITUTO ORTOPEDICO RIZZOLI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D50AAD-7DFC-CD0B-55DB-C09DF68DA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1464" y="4214191"/>
            <a:ext cx="6953250" cy="1360919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LA RICERCA</a:t>
            </a:r>
          </a:p>
          <a:p>
            <a:endParaRPr lang="it-IT" dirty="0"/>
          </a:p>
          <a:p>
            <a:r>
              <a:rPr lang="it-IT" i="1" dirty="0"/>
              <a:t>CTSSM 26 Gennaio 2023</a:t>
            </a:r>
          </a:p>
        </p:txBody>
      </p:sp>
      <p:pic>
        <p:nvPicPr>
          <p:cNvPr id="10" name="Picture 2" descr="Immagine1">
            <a:extLst>
              <a:ext uri="{FF2B5EF4-FFF2-40B4-BE49-F238E27FC236}">
                <a16:creationId xmlns:a16="http://schemas.microsoft.com/office/drawing/2014/main" id="{11E685E5-EA24-4D68-AEAE-1372C0025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34285" y="6125463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3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53C6A-AB1E-BBED-6E6D-A1567A21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1074810"/>
            <a:ext cx="7638853" cy="690361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Finanziamenti Reti IRCCS 2019-2022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92" y="443884"/>
            <a:ext cx="2645089" cy="147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1" y="1970109"/>
            <a:ext cx="10655262" cy="41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7A7F62-4CA3-48E6-9478-BC337F883B3E}"/>
              </a:ext>
            </a:extLst>
          </p:cNvPr>
          <p:cNvSpPr txBox="1"/>
          <p:nvPr/>
        </p:nvSpPr>
        <p:spPr>
          <a:xfrm>
            <a:off x="2575792" y="203356"/>
            <a:ext cx="8336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  <a:endParaRPr lang="it-IT" sz="140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5CCDE01-3958-4D4D-9E02-296B58052F86}"/>
              </a:ext>
            </a:extLst>
          </p:cNvPr>
          <p:cNvSpPr/>
          <p:nvPr/>
        </p:nvSpPr>
        <p:spPr>
          <a:xfrm>
            <a:off x="9786731" y="4535009"/>
            <a:ext cx="2246051" cy="263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0ECA2499-61F2-4CD0-9EE0-763631CC7770}"/>
              </a:ext>
            </a:extLst>
          </p:cNvPr>
          <p:cNvSpPr/>
          <p:nvPr/>
        </p:nvSpPr>
        <p:spPr>
          <a:xfrm>
            <a:off x="9641150" y="3548107"/>
            <a:ext cx="2246051" cy="7264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9C7F3C3-3896-48C6-90F3-0C119EB2FA4F}"/>
              </a:ext>
            </a:extLst>
          </p:cNvPr>
          <p:cNvSpPr/>
          <p:nvPr/>
        </p:nvSpPr>
        <p:spPr>
          <a:xfrm>
            <a:off x="9793550" y="2601158"/>
            <a:ext cx="2246051" cy="263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FB8DA30-9FE3-4616-A58B-A9874F01D05D}"/>
              </a:ext>
            </a:extLst>
          </p:cNvPr>
          <p:cNvSpPr/>
          <p:nvPr/>
        </p:nvSpPr>
        <p:spPr>
          <a:xfrm>
            <a:off x="9641150" y="5221547"/>
            <a:ext cx="2246051" cy="7264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0469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6C2CAA-950B-469C-B7FF-39BD5D8F2726}"/>
              </a:ext>
            </a:extLst>
          </p:cNvPr>
          <p:cNvSpPr txBox="1"/>
          <p:nvPr/>
        </p:nvSpPr>
        <p:spPr>
          <a:xfrm>
            <a:off x="454981" y="1786955"/>
            <a:ext cx="112457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0" dirty="0" err="1">
                <a:solidFill>
                  <a:srgbClr val="C00000"/>
                </a:solidFill>
                <a:effectLst/>
                <a:latin typeface="Open Sans" panose="020B0604020202020204" pitchFamily="34" charset="0"/>
              </a:rPr>
              <a:t>OsteoCustom</a:t>
            </a:r>
            <a:r>
              <a:rPr lang="it-IT" i="0" dirty="0">
                <a:solidFill>
                  <a:srgbClr val="C00000"/>
                </a:solidFill>
                <a:effectLst/>
                <a:latin typeface="Open Sans" panose="020B0604020202020204" pitchFamily="34" charset="0"/>
              </a:rPr>
              <a:t>” Processi personalizzati di trattamento dell’amputazione mediante osteointegrazione (375.000 €)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L’obiettivo di una protesi osteointegrata è quello di garantire una connessione diretta, strutturale e funzionale, tra l’osso e l’impianto su cui verrà fissata la protesi.</a:t>
            </a:r>
            <a:br>
              <a:rPr lang="it-IT" dirty="0"/>
            </a:br>
            <a:r>
              <a:rPr lang="it-IT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Il progetto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OsteoCustom</a:t>
            </a:r>
            <a:r>
              <a:rPr lang="it-IT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punta a migliorare l’affidabilità strutturale dell’impianto e a definire un processo interamente personalizzato, caratterizzato da un’alta sinergia tra le varie fasi del trattamento protesico con osteointegrazione: valutazione delle condizioni preoperatorie, realizzazione di impianti e protesi su misura, elaborazione di un percorso riabilitativo in relazione allo stato psicofisico del paziente, monitoraggio post riabilitativo.</a:t>
            </a:r>
          </a:p>
          <a:p>
            <a:r>
              <a:rPr lang="it-IT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ADJOINT” Fabbricazione </a:t>
            </a:r>
            <a:r>
              <a:rPr lang="it-IT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ADditiva</a:t>
            </a:r>
            <a:r>
              <a:rPr lang="it-IT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mediante tecnologia binder </a:t>
            </a:r>
            <a:r>
              <a:rPr lang="it-IT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Jetting</a:t>
            </a:r>
            <a:r>
              <a:rPr lang="it-IT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di componenti metallici </a:t>
            </a:r>
            <a:r>
              <a:rPr lang="it-IT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OsteoINTegrabili</a:t>
            </a:r>
            <a:r>
              <a:rPr lang="it-IT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sinterizzati (180.000€)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 Progetto, sviluppato in collaborazione con </a:t>
            </a:r>
            <a:r>
              <a:rPr lang="it-IT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CNR-ICMATE Istituto di Chimica della Materia Condensata e di Tecnologie per l’Energia</a:t>
            </a:r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vuole approfondire ed estendere le potenzialità dell’additive manufacturing nel campo biomedicale, concentrandosi sul settore della chirurgia della mano. L’obiettivo è quello di realizzare, tramite la stampa 3D di leghe metalliche, elementi impiantabili (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fixture</a:t>
            </a:r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), soluzioni strutturali e funzionali per dispositivi protesici a elevata personalizzazione.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BD55F17-9DB5-416E-8207-6EFDAC6C0AD3}"/>
              </a:ext>
            </a:extLst>
          </p:cNvPr>
          <p:cNvSpPr txBox="1">
            <a:spLocks/>
          </p:cNvSpPr>
          <p:nvPr/>
        </p:nvSpPr>
        <p:spPr>
          <a:xfrm>
            <a:off x="882588" y="405243"/>
            <a:ext cx="9646328" cy="876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</a:p>
          <a:p>
            <a:pPr algn="ctr"/>
            <a:endParaRPr lang="it-IT" sz="57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b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A30BA2-0A0B-437F-9A4B-D1028FD947BC}"/>
              </a:ext>
            </a:extLst>
          </p:cNvPr>
          <p:cNvSpPr txBox="1"/>
          <p:nvPr/>
        </p:nvSpPr>
        <p:spPr>
          <a:xfrm>
            <a:off x="4785064" y="843378"/>
            <a:ext cx="1398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INAIL</a:t>
            </a:r>
          </a:p>
        </p:txBody>
      </p:sp>
      <p:pic>
        <p:nvPicPr>
          <p:cNvPr id="8" name="Picture 2" descr="Immagine1">
            <a:extLst>
              <a:ext uri="{FF2B5EF4-FFF2-40B4-BE49-F238E27FC236}">
                <a16:creationId xmlns:a16="http://schemas.microsoft.com/office/drawing/2014/main" id="{C37292E3-FD89-4248-89E3-8B554FF69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44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8D60B3-FEDA-4A65-94A4-4EAC32DB5EF8}"/>
              </a:ext>
            </a:extLst>
          </p:cNvPr>
          <p:cNvSpPr txBox="1"/>
          <p:nvPr/>
        </p:nvSpPr>
        <p:spPr>
          <a:xfrm>
            <a:off x="2534665" y="549548"/>
            <a:ext cx="833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AB757E6-9C94-4430-A31A-E4C31F60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573" y="1245608"/>
            <a:ext cx="7638853" cy="110910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Progetti PNRR – Ministero della Salute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F5D86A-B88E-4693-BD37-4113FDCE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7" y="2354713"/>
            <a:ext cx="10929974" cy="303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magine1">
            <a:extLst>
              <a:ext uri="{FF2B5EF4-FFF2-40B4-BE49-F238E27FC236}">
                <a16:creationId xmlns:a16="http://schemas.microsoft.com/office/drawing/2014/main" id="{A1543E9B-735F-444A-9447-314BEDD9F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80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C6D68CB-4C8E-4BF6-AD99-886FDEE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02" y="941139"/>
            <a:ext cx="11392678" cy="110910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Progetti Piano Operativo Salute (POS) – Ministero della Salute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D489BA-3D46-4462-9EEE-E645927A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" y="2734322"/>
            <a:ext cx="10266823" cy="27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E8408E-F70C-4DA9-BE0D-FF8B1018E681}"/>
              </a:ext>
            </a:extLst>
          </p:cNvPr>
          <p:cNvSpPr txBox="1"/>
          <p:nvPr/>
        </p:nvSpPr>
        <p:spPr>
          <a:xfrm>
            <a:off x="2534665" y="549548"/>
            <a:ext cx="833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  <a:endParaRPr lang="it-IT" dirty="0"/>
          </a:p>
        </p:txBody>
      </p:sp>
      <p:pic>
        <p:nvPicPr>
          <p:cNvPr id="7" name="Picture 2" descr="Immagine1">
            <a:extLst>
              <a:ext uri="{FF2B5EF4-FFF2-40B4-BE49-F238E27FC236}">
                <a16:creationId xmlns:a16="http://schemas.microsoft.com/office/drawing/2014/main" id="{8B43EBF6-37B2-401C-B519-451C12059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3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9948F3A-2295-47E6-A764-0A60157A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725" y="525773"/>
            <a:ext cx="7638853" cy="690361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Progetti Europei in corso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58FE7A-EE57-4362-91F6-9ECEB97A70E7}"/>
              </a:ext>
            </a:extLst>
          </p:cNvPr>
          <p:cNvSpPr txBox="1"/>
          <p:nvPr/>
        </p:nvSpPr>
        <p:spPr>
          <a:xfrm>
            <a:off x="2321600" y="165319"/>
            <a:ext cx="833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987A108-E814-EC79-0E52-0AE5EDC0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42" y="1107221"/>
            <a:ext cx="8239388" cy="55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953C6A-AB1E-BBED-6E6D-A1567A21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29" y="307880"/>
            <a:ext cx="10174943" cy="1578308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C00000"/>
                </a:solidFill>
              </a:rPr>
              <a:t>Focus su Progetti PNRR e PNC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D711A-805E-3BDE-9F0D-7AB9ADB5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2" y="2042809"/>
            <a:ext cx="7744538" cy="391984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Progetto </a:t>
            </a:r>
            <a:r>
              <a:rPr lang="en-US" sz="2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SiciliAn</a:t>
            </a:r>
            <a:r>
              <a:rPr lang="en-US" sz="2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MicronanOTecH</a:t>
            </a:r>
            <a:r>
              <a:rPr lang="en-US" sz="2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Research And Innovation </a:t>
            </a:r>
            <a:r>
              <a:rPr lang="en-US" sz="2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CEnter</a:t>
            </a:r>
            <a:r>
              <a:rPr lang="en-US" sz="2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"SAMOTHRACE“ (</a:t>
            </a:r>
            <a:r>
              <a:rPr lang="en-US" sz="2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Ecosistema</a:t>
            </a:r>
            <a:r>
              <a:rPr lang="en-US" sz="2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dell’Innovazione</a:t>
            </a:r>
            <a:r>
              <a:rPr lang="en-US" sz="2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 algn="just">
              <a:buNone/>
            </a:pP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Progetto –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promosso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dall’Università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Catania e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avviato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il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01-10-22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durata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36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mesi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svilupperà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le specializzazioni del territorio siciliano  </a:t>
            </a:r>
            <a:r>
              <a:rPr lang="it-IT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promuovendo le collaborazioni tra ricerca e sistema industriale attraverso la valorizzazione del trasferimento tecnologico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ambito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energia, ambiente, agricoltura di precisione, </a:t>
            </a:r>
            <a:r>
              <a:rPr lang="it-IT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salute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smart </a:t>
            </a:r>
            <a:r>
              <a:rPr lang="it-I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mobility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cultural </a:t>
            </a:r>
            <a:r>
              <a:rPr lang="it-I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heritage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IOR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partecipa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come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socio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fondatore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Fondazione Samothrace e come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affiliato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 uno SPOKE</a:t>
            </a:r>
          </a:p>
          <a:p>
            <a:pPr algn="just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attività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saranno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svolte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nelle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sedi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Siciliane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di IOR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ed è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previsto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un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finanziamento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di € 1.985.803,02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attività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ricercar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nell’ambito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sviluppo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dispositive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indossabili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impiantabili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smart e di device di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microfluidica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Accordo IOR e Università di Catania - Centro per la ricerca e l’Innovazione in </a:t>
            </a:r>
            <a:r>
              <a:rPr lang="it-IT" sz="2400" b="1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Bio</a:t>
            </a:r>
            <a:r>
              <a:rPr lang="it-IT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e Nanotecnologie BRIT</a:t>
            </a:r>
            <a:r>
              <a:rPr lang="it-IT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della Torre Biologica “Ferdinando </a:t>
            </a:r>
            <a:r>
              <a:rPr lang="it-IT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Latteri</a:t>
            </a:r>
            <a:r>
              <a:rPr lang="it-IT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” con uno spazio destinato al Rizzoli </a:t>
            </a:r>
            <a:r>
              <a:rPr lang="it-IT" sz="19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it-IT" sz="19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Biomateriali e </a:t>
            </a:r>
            <a:r>
              <a:rPr lang="it-IT" sz="1900" b="1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Biointerfacce</a:t>
            </a:r>
            <a:r>
              <a:rPr lang="it-IT" sz="19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”, “Impianti e Biosensori” e “Medicina in silico”</a:t>
            </a:r>
            <a:endParaRPr lang="en-US" sz="19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071471D-0BF4-4D55-BA1E-E4BC83579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59" t="23085" r="38239" b="11633"/>
          <a:stretch/>
        </p:blipFill>
        <p:spPr>
          <a:xfrm>
            <a:off x="8566891" y="3055592"/>
            <a:ext cx="2967135" cy="270402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FCEDC2-B3A2-41BE-B82D-285A801C98C3}"/>
              </a:ext>
            </a:extLst>
          </p:cNvPr>
          <p:cNvSpPr txBox="1"/>
          <p:nvPr/>
        </p:nvSpPr>
        <p:spPr>
          <a:xfrm>
            <a:off x="2321600" y="165319"/>
            <a:ext cx="833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  <a:endParaRPr lang="it-IT" dirty="0"/>
          </a:p>
        </p:txBody>
      </p:sp>
      <p:pic>
        <p:nvPicPr>
          <p:cNvPr id="8" name="Picture 2" descr="Immagine1">
            <a:extLst>
              <a:ext uri="{FF2B5EF4-FFF2-40B4-BE49-F238E27FC236}">
                <a16:creationId xmlns:a16="http://schemas.microsoft.com/office/drawing/2014/main" id="{9D0B21B0-788F-462D-B0AB-BBB0FFD2C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2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953C6A-AB1E-BBED-6E6D-A1567A21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8" y="275314"/>
            <a:ext cx="10297923" cy="1578308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C00000"/>
                </a:solidFill>
              </a:rPr>
              <a:t>Focus su Progetti PNRR e PNC II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D711A-805E-3BDE-9F0D-7AB9ADB5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354" y="1879501"/>
            <a:ext cx="9807404" cy="3332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Progetto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DigitAl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LifeLong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pREvention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“DARE”</a:t>
            </a:r>
          </a:p>
          <a:p>
            <a:pPr marL="0" indent="0" algn="just">
              <a:buNone/>
            </a:pP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Progetto –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promosso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dall’Università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Bologna e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avviato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il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15-12-22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durata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36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mesi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mira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creare le condizioni per </a:t>
            </a:r>
            <a:r>
              <a:rPr lang="it-I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consolidare un centro di competenze multidisciplinari </a:t>
            </a:r>
            <a:r>
              <a:rPr lang="it-I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riconosciuto a livello nazionale ed internazionale </a:t>
            </a:r>
            <a:r>
              <a:rPr lang="it-I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per progettare, </a:t>
            </a:r>
            <a:r>
              <a:rPr lang="it-I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prototipare</a:t>
            </a:r>
            <a:r>
              <a:rPr lang="it-I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validare, implementare in modo sicuro e sostenibile strumenti e strategie digitali a supporto della prevenzione della salute umana</a:t>
            </a:r>
          </a:p>
          <a:p>
            <a:pPr algn="just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IOR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partecipa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come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socio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Fondazione DARE e come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affiliato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di n.3 Spoke</a:t>
            </a:r>
          </a:p>
          <a:p>
            <a:pPr algn="just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attività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saranno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svolte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 Bologna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ed è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previsto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finanziamento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di € 4.199.648,00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attività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nell’ambito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prevenzione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primaria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secondaria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terziaria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4376B-4618-430A-AC73-92423127AA4C}"/>
              </a:ext>
            </a:extLst>
          </p:cNvPr>
          <p:cNvSpPr txBox="1"/>
          <p:nvPr/>
        </p:nvSpPr>
        <p:spPr>
          <a:xfrm>
            <a:off x="2321600" y="165319"/>
            <a:ext cx="833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  <a:endParaRPr lang="it-IT" dirty="0"/>
          </a:p>
        </p:txBody>
      </p:sp>
      <p:pic>
        <p:nvPicPr>
          <p:cNvPr id="7" name="Picture 2" descr="Immagine1">
            <a:extLst>
              <a:ext uri="{FF2B5EF4-FFF2-40B4-BE49-F238E27FC236}">
                <a16:creationId xmlns:a16="http://schemas.microsoft.com/office/drawing/2014/main" id="{78BCF48D-4978-4EA6-82D3-D853DE36D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3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53C6A-AB1E-BBED-6E6D-A1567A21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106" y="97454"/>
            <a:ext cx="7410681" cy="1167166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C00000"/>
                </a:solidFill>
              </a:rPr>
              <a:t>Progetti di ricerca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49A0898-0CDD-9655-78F1-A4B8D789B320}"/>
              </a:ext>
            </a:extLst>
          </p:cNvPr>
          <p:cNvSpPr txBox="1">
            <a:spLocks/>
          </p:cNvSpPr>
          <p:nvPr/>
        </p:nvSpPr>
        <p:spPr>
          <a:xfrm>
            <a:off x="811763" y="1038831"/>
            <a:ext cx="11047445" cy="3463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Ad oggi abbiamo </a:t>
            </a:r>
            <a:r>
              <a:rPr lang="it-IT" sz="2200" b="1" dirty="0"/>
              <a:t>n. 98 progetti di ricerca finanziati attivi</a:t>
            </a:r>
            <a:r>
              <a:rPr lang="it-IT" sz="2200" dirty="0"/>
              <a:t>, di cui:</a:t>
            </a:r>
          </a:p>
          <a:p>
            <a:r>
              <a:rPr lang="it-IT" sz="2200" dirty="0"/>
              <a:t>N.42 finanziati dal Ministero della Salute </a:t>
            </a:r>
          </a:p>
          <a:p>
            <a:r>
              <a:rPr lang="it-IT" sz="2200" dirty="0"/>
              <a:t>N.38 finanziati da altre fonti (MUR, AIRC, MIMI </a:t>
            </a:r>
            <a:r>
              <a:rPr lang="it-IT" sz="2200" dirty="0" err="1"/>
              <a:t>etc</a:t>
            </a:r>
            <a:r>
              <a:rPr lang="it-IT" sz="2200" dirty="0"/>
              <a:t>)</a:t>
            </a:r>
          </a:p>
          <a:p>
            <a:r>
              <a:rPr lang="it-IT" sz="2200" dirty="0"/>
              <a:t>N.14 finanziati dall’Unione Europea</a:t>
            </a:r>
          </a:p>
          <a:p>
            <a:r>
              <a:rPr lang="it-IT" sz="2200" dirty="0"/>
              <a:t>N.4 finanziati dal PNRR/PNC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/>
              <a:t>Per un valore complessivo di ca. 25.000.000 € a cui si aggiungono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C1D04B-2EAA-4B17-8547-60A7604A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72" y="4428137"/>
            <a:ext cx="6809822" cy="1694835"/>
          </a:xfrm>
          <a:prstGeom prst="rect">
            <a:avLst/>
          </a:prstGeom>
        </p:spPr>
      </p:pic>
      <p:pic>
        <p:nvPicPr>
          <p:cNvPr id="5" name="Picture 2" descr="Immagine1">
            <a:extLst>
              <a:ext uri="{FF2B5EF4-FFF2-40B4-BE49-F238E27FC236}">
                <a16:creationId xmlns:a16="http://schemas.microsoft.com/office/drawing/2014/main" id="{F7C32090-E87C-4718-88A1-DB3466453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5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10247-F86E-4F65-9C79-CF803F86B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8" y="10621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PERSONALIZZAZIONE CURE </a:t>
            </a:r>
          </a:p>
          <a:p>
            <a:pPr marL="0" indent="0" algn="ctr">
              <a:buNone/>
            </a:pPr>
            <a:r>
              <a:rPr lang="it-IT" dirty="0"/>
              <a:t>RIABILITAZIONE PERSONALIZZATA</a:t>
            </a:r>
          </a:p>
          <a:p>
            <a:pPr marL="0" indent="0" algn="ctr">
              <a:buNone/>
            </a:pPr>
            <a:r>
              <a:rPr lang="it-IT" dirty="0"/>
              <a:t>BIOMATERIALI DISPOSITIVI MEDICI</a:t>
            </a:r>
          </a:p>
          <a:p>
            <a:pPr marL="0" indent="0" algn="ctr">
              <a:buNone/>
            </a:pPr>
            <a:r>
              <a:rPr lang="it-IT" dirty="0"/>
              <a:t>ORTOBIOLOGIA</a:t>
            </a:r>
          </a:p>
          <a:p>
            <a:pPr marL="0" indent="0" algn="ctr">
              <a:buNone/>
            </a:pPr>
            <a:r>
              <a:rPr lang="it-IT" dirty="0"/>
              <a:t>TERAPIE FARMACOLOGICHE INNOVATIVE</a:t>
            </a:r>
          </a:p>
          <a:p>
            <a:pPr marL="0" indent="0" algn="ctr">
              <a:buNone/>
            </a:pPr>
            <a:r>
              <a:rPr lang="it-IT" dirty="0"/>
              <a:t>TECNICHE DI RADIOLOGIA INTERVENTISTICA</a:t>
            </a:r>
          </a:p>
          <a:p>
            <a:pPr marL="0" indent="0" algn="ctr">
              <a:buNone/>
            </a:pPr>
            <a:r>
              <a:rPr lang="it-IT" dirty="0"/>
              <a:t>TRAPIANTI FRESCHI, ORTOPLASTICA, MICROCHIRUGIA</a:t>
            </a:r>
          </a:p>
          <a:p>
            <a:pPr marL="0" indent="0" algn="ctr">
              <a:buNone/>
            </a:pPr>
            <a:r>
              <a:rPr lang="it-IT" dirty="0"/>
              <a:t>CHIRURGIA ROBOTICA, NAVIGAZIONE, REALTA’ AUMENTATA</a:t>
            </a:r>
          </a:p>
          <a:p>
            <a:pPr marL="0" indent="0" algn="ctr">
              <a:buNone/>
            </a:pPr>
            <a:r>
              <a:rPr lang="it-IT" dirty="0"/>
              <a:t>IA E TECNOLOGIE DIGITALI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Picture 2" descr="Immagine1">
            <a:extLst>
              <a:ext uri="{FF2B5EF4-FFF2-40B4-BE49-F238E27FC236}">
                <a16:creationId xmlns:a16="http://schemas.microsoft.com/office/drawing/2014/main" id="{1FA616DE-237D-4564-838C-9FAF2A5E5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43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C9141-1E4C-4F1A-ADC1-78B741C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1627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C00000"/>
                </a:solidFill>
              </a:rPr>
              <a:t>ATTIVITA CLINICA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66421C-EC07-40DB-A182-1D004767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30"/>
            <a:ext cx="10515600" cy="4351338"/>
          </a:xfrm>
        </p:spPr>
        <p:txBody>
          <a:bodyPr>
            <a:noAutofit/>
          </a:bodyPr>
          <a:lstStyle/>
          <a:p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Protesi alta tecnologia 3D</a:t>
            </a:r>
          </a:p>
          <a:p>
            <a:r>
              <a:rPr lang="it-IT" sz="1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Embolizzazione</a:t>
            </a:r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Arteriosa nel Trattamento dei Tumori dell’Osso</a:t>
            </a:r>
          </a:p>
          <a:p>
            <a:r>
              <a:rPr lang="it-IT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Pianificazione chirurgica virtuale per la correzione di gravi malformazioni scheletriche anche in età infantile</a:t>
            </a:r>
          </a:p>
          <a:p>
            <a:r>
              <a:rPr lang="it-IT" sz="1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Vertebral</a:t>
            </a:r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Body </a:t>
            </a:r>
            <a:r>
              <a:rPr lang="it-IT" sz="1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Tethering</a:t>
            </a:r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Correzione scoliosi e artrodesi tramite approccio mini invasivo Chirurgia robotica anche vertebrale e in </a:t>
            </a:r>
            <a:r>
              <a:rPr lang="it-IT" sz="1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ortoplastica</a:t>
            </a:r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</a:p>
          <a:p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Chirurgia di escissione di tumori vertebrali seguita da ricostruzione con impianti in Carbonio </a:t>
            </a:r>
          </a:p>
          <a:p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Artrodesi vertebrale con sistemi rivestiti in Argento, cellule staminali vertebrali</a:t>
            </a:r>
          </a:p>
          <a:p>
            <a:r>
              <a:rPr lang="it-IT" sz="1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Vertebrectomia</a:t>
            </a:r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totale con ricostruzione attraverso trapianto di vertebra omologa </a:t>
            </a:r>
          </a:p>
          <a:p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Infiltrazione di cellule staminali nelle cisti </a:t>
            </a:r>
            <a:r>
              <a:rPr lang="it-IT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</a:t>
            </a:r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ssee </a:t>
            </a:r>
            <a:r>
              <a:rPr lang="it-IT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</a:t>
            </a:r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neurismatiche</a:t>
            </a:r>
          </a:p>
          <a:p>
            <a:r>
              <a:rPr lang="it-IT" sz="14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Elettrochemioterapia</a:t>
            </a:r>
            <a:r>
              <a:rPr lang="it-IT" sz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percutanea </a:t>
            </a:r>
          </a:p>
          <a:p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Chemioterapia ad alte dosi e trapianto delle cellule staminali emopoietiche autologhe. </a:t>
            </a:r>
          </a:p>
          <a:p>
            <a:r>
              <a:rPr lang="it-IT" sz="1400" dirty="0">
                <a:latin typeface="+mj-lt"/>
              </a:rPr>
              <a:t>Protesi anca primaria per via anteriore </a:t>
            </a:r>
            <a:r>
              <a:rPr lang="it-IT" sz="1400" dirty="0" err="1">
                <a:latin typeface="+mj-lt"/>
              </a:rPr>
              <a:t>minivasiva</a:t>
            </a:r>
            <a:endParaRPr lang="it-IT" sz="1400" dirty="0">
              <a:latin typeface="+mj-lt"/>
            </a:endParaRPr>
          </a:p>
          <a:p>
            <a:r>
              <a:rPr lang="it-IT" sz="1400" dirty="0">
                <a:latin typeface="+mj-lt"/>
              </a:rPr>
              <a:t>Crioterapia nel Trattamento dei Tumori Desmoidi</a:t>
            </a:r>
          </a:p>
          <a:p>
            <a:r>
              <a:rPr lang="it-IT" sz="1400" dirty="0" err="1">
                <a:latin typeface="+mj-lt"/>
              </a:rPr>
              <a:t>Microchirurga</a:t>
            </a:r>
            <a:r>
              <a:rPr lang="it-IT" sz="1400" dirty="0">
                <a:latin typeface="+mj-lt"/>
              </a:rPr>
              <a:t> e </a:t>
            </a:r>
            <a:r>
              <a:rPr lang="it-IT" sz="1400" dirty="0" err="1">
                <a:latin typeface="+mj-lt"/>
              </a:rPr>
              <a:t>superMICROchirurgia</a:t>
            </a:r>
            <a:endParaRPr lang="it-IT" sz="1400" dirty="0">
              <a:latin typeface="+mj-lt"/>
            </a:endParaRPr>
          </a:p>
          <a:p>
            <a:pPr marL="0" indent="0">
              <a:buNone/>
            </a:pPr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it-IT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Immagine1">
            <a:extLst>
              <a:ext uri="{FF2B5EF4-FFF2-40B4-BE49-F238E27FC236}">
                <a16:creationId xmlns:a16="http://schemas.microsoft.com/office/drawing/2014/main" id="{D5D79714-049A-4824-8734-D57FC7E15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6B3F52-0D75-4ECA-B76D-D284B0AE97D8}"/>
              </a:ext>
            </a:extLst>
          </p:cNvPr>
          <p:cNvSpPr txBox="1"/>
          <p:nvPr/>
        </p:nvSpPr>
        <p:spPr>
          <a:xfrm>
            <a:off x="639192" y="417241"/>
            <a:ext cx="1065616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ORTOPEDIA E TRAUMATOLOGIA</a:t>
            </a:r>
          </a:p>
          <a:p>
            <a:pPr algn="ctr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 STRUTTURE DI RICERCA (SC e SSD)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DIPARTIMENTO PATOLOGIE ORTOPEDICHE E TRAUMATOLOGICHE COMPLESSE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Analisi del movimento e valutazione funzionale protesi</a:t>
            </a:r>
          </a:p>
          <a:p>
            <a:r>
              <a:rPr lang="it-IT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Immunoreumatologia</a:t>
            </a:r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e rigenerazione tissutale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Patologie delle infezioni associate all’impianto</a:t>
            </a:r>
          </a:p>
          <a:p>
            <a:pPr algn="ctr"/>
            <a:endParaRPr lang="it-IT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DIPARTIMENTO PATOLOGIE ORTOPEDICHE E TRAUMATOLOGICHE SPECIALISTICHE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Tecnologia medica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Oncologia sperimentale</a:t>
            </a:r>
          </a:p>
          <a:p>
            <a:pPr algn="ctr"/>
            <a:endParaRPr lang="it-IT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DIPARTIMENTO </a:t>
            </a:r>
            <a:r>
              <a:rPr lang="it-IT" sz="20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it-IT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Innovation &amp; Technology (RIT) – RETE ALTA TECNOLOGIA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Scienze e tecnologie biomediche e nanobiotecnologie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Scienze e tecnologie chirurgiche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Studi preclinici per la medicina rigenerativa dell’apparato muscoloscheletrico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Bioingegneria computazionale</a:t>
            </a:r>
          </a:p>
          <a:p>
            <a:pPr algn="ctr"/>
            <a:endParaRPr lang="it-IT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DIPARTIMENTO RIZZOLI SICILIA </a:t>
            </a:r>
          </a:p>
          <a:p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Bagheria + SS Piattaforma Scienze </a:t>
            </a:r>
            <a:r>
              <a:rPr lang="it-IT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omiche</a:t>
            </a:r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per ortopedia personalizzata</a:t>
            </a: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5FF7E7-E4E6-4361-88A0-DC5AAB2CA5C8}"/>
              </a:ext>
            </a:extLst>
          </p:cNvPr>
          <p:cNvPicPr/>
          <p:nvPr/>
        </p:nvPicPr>
        <p:blipFill>
          <a:blip r:embed="rId2"/>
          <a:srcRect r="15195" b="22948"/>
          <a:stretch/>
        </p:blipFill>
        <p:spPr>
          <a:xfrm>
            <a:off x="9775712" y="873610"/>
            <a:ext cx="1449015" cy="768578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4" name="Picture 2" descr="Immagine1">
            <a:extLst>
              <a:ext uri="{FF2B5EF4-FFF2-40B4-BE49-F238E27FC236}">
                <a16:creationId xmlns:a16="http://schemas.microsoft.com/office/drawing/2014/main" id="{67C1DB4C-116E-4CC2-B4E7-15D3B9B26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0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A3BAD-76FE-4057-9FC8-A839E63F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INFRASTRUTTURE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6CFB29-6CE8-497F-A645-3E49F42BC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7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DIREZIONE  SCIENTIFICA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Clinical Trial Center (CTC)</a:t>
            </a:r>
          </a:p>
          <a:p>
            <a:pPr marL="0" indent="0">
              <a:buNone/>
            </a:pPr>
            <a:r>
              <a:rPr lang="it-I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Translational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Center (ATRC)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Centro Risorse Biologiche (CRB)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Evaluation of </a:t>
            </a:r>
            <a:r>
              <a:rPr lang="it-I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 Activity (ERA)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Technology Transfer Office (TTO)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Piattaforma Microscopia elettronica (PME)</a:t>
            </a: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AMMINISTRAZIONE DELLA RICERCA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Grant Office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Area economica</a:t>
            </a: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Area giuridica</a:t>
            </a:r>
          </a:p>
        </p:txBody>
      </p:sp>
      <p:pic>
        <p:nvPicPr>
          <p:cNvPr id="5" name="Picture 2" descr="Immagine1">
            <a:extLst>
              <a:ext uri="{FF2B5EF4-FFF2-40B4-BE49-F238E27FC236}">
                <a16:creationId xmlns:a16="http://schemas.microsoft.com/office/drawing/2014/main" id="{2309CDD4-87C3-45A0-B46E-B270E3FA7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62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53C6A-AB1E-BBED-6E6D-A1567A21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59" y="581077"/>
            <a:ext cx="11246082" cy="116716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Personale dai finanziamenti di ricerca</a:t>
            </a:r>
            <a:br>
              <a:rPr lang="it-IT" sz="4000" b="1" dirty="0">
                <a:solidFill>
                  <a:srgbClr val="C00000"/>
                </a:solidFill>
              </a:rPr>
            </a:br>
            <a:endParaRPr lang="it-IT" sz="18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D711A-805E-3BDE-9F0D-7AB9ADB5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38" y="1952430"/>
            <a:ext cx="9803616" cy="3463951"/>
          </a:xfrm>
        </p:spPr>
        <p:txBody>
          <a:bodyPr anchor="ctr">
            <a:noAutofit/>
          </a:bodyPr>
          <a:lstStyle/>
          <a:p>
            <a:pPr algn="just"/>
            <a:r>
              <a:rPr lang="it-IT" sz="2400" b="1" dirty="0">
                <a:solidFill>
                  <a:srgbClr val="C00000"/>
                </a:solidFill>
              </a:rPr>
              <a:t>Fondo Piramide Anno 2022 - 3.318.810,17 € </a:t>
            </a:r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N. 61 dipendenti a tempo determinato «Piramide»</a:t>
            </a:r>
          </a:p>
          <a:p>
            <a:pPr algn="just"/>
            <a:endParaRPr lang="it-IT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N. 44 titolari di borse di studio</a:t>
            </a:r>
          </a:p>
          <a:p>
            <a:pPr algn="just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N. 8 dipendenti a tempo determinato «collaboratore tecnico professionale»</a:t>
            </a:r>
          </a:p>
          <a:p>
            <a:pPr algn="just"/>
            <a:r>
              <a:rPr lang="it-I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N. 3 libero professionisti</a:t>
            </a:r>
          </a:p>
          <a:p>
            <a:pPr marL="0" indent="0">
              <a:buNone/>
            </a:pPr>
            <a:endParaRPr lang="it-IT" sz="2400" b="1" dirty="0"/>
          </a:p>
        </p:txBody>
      </p:sp>
      <p:pic>
        <p:nvPicPr>
          <p:cNvPr id="4" name="Picture 2" descr="Immagine1">
            <a:extLst>
              <a:ext uri="{FF2B5EF4-FFF2-40B4-BE49-F238E27FC236}">
                <a16:creationId xmlns:a16="http://schemas.microsoft.com/office/drawing/2014/main" id="{B112E1CD-D0E1-447B-9788-2279CB896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43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B90CE6-F344-19A8-D672-FA3E9F35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1414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</a:rPr>
              <a:t>Principali Fonti di finanziamento della Ricerca IOR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7489FA-FD05-BBB3-1FCC-96C658B7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89" y="1226653"/>
            <a:ext cx="10905066" cy="4393982"/>
          </a:xfrm>
        </p:spPr>
        <p:txBody>
          <a:bodyPr>
            <a:noAutofit/>
          </a:bodyPr>
          <a:lstStyle/>
          <a:p>
            <a:pPr marL="684000">
              <a:spcBef>
                <a:spcPts val="500"/>
              </a:spcBef>
            </a:pP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Ricerca Corrente del Ministero della Salute</a:t>
            </a:r>
          </a:p>
          <a:p>
            <a:pPr marL="684000">
              <a:spcBef>
                <a:spcPts val="500"/>
              </a:spcBef>
            </a:pP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Finanziamento Regionale per la rete degli IRCCS</a:t>
            </a:r>
          </a:p>
          <a:p>
            <a:pPr marL="684000">
              <a:spcBef>
                <a:spcPts val="500"/>
              </a:spcBef>
            </a:pP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5 X 1000</a:t>
            </a:r>
          </a:p>
          <a:p>
            <a:pPr marL="684000">
              <a:spcBef>
                <a:spcPts val="500"/>
              </a:spcBef>
            </a:pP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 donazioni di persone fisiche o giuridiche</a:t>
            </a:r>
          </a:p>
          <a:p>
            <a:pPr marL="684000">
              <a:spcBef>
                <a:spcPts val="500"/>
              </a:spcBef>
            </a:pP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Attività di natura commerciale (ricerca commissionata e studi clinici profit)</a:t>
            </a:r>
          </a:p>
          <a:p>
            <a:pPr marL="0" indent="0" algn="ctr">
              <a:buNone/>
            </a:pPr>
            <a:r>
              <a:rPr lang="it-IT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Oltre a Finanziamenti derivanti dalla partecipazione a bandi competitivi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Ricerca Finalizzata - Ministero della Salute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Fondi Reti - Ministero della Salute (RETI IRCCS)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Piano Operativo Salute 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 FESR Regione Emilia Romagna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Bandi Europei (es: Horizon 2020, Horizon Europe)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Bandi Ministero delle Imprese e del Made in </a:t>
            </a:r>
            <a:r>
              <a:rPr lang="it-IT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Italy</a:t>
            </a: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(es: POC)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Bandi Ministero dell’Università e della Ricerca (es: PON, PNRR)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Call gestite da soggetti privati come le Fondazioni Bancarie o AIRC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INAIL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Regione Emilia Romagna (Bando Regione Università)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2" descr="Immagine1">
            <a:extLst>
              <a:ext uri="{FF2B5EF4-FFF2-40B4-BE49-F238E27FC236}">
                <a16:creationId xmlns:a16="http://schemas.microsoft.com/office/drawing/2014/main" id="{31E6F346-ECF7-4AA5-896A-FE5ACDF4D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6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51DC5-8D31-4451-B214-E14A7190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RICERCA CORRENTE 2022 </a:t>
            </a:r>
            <a:r>
              <a:rPr lang="it-IT" sz="2800" b="1" dirty="0">
                <a:solidFill>
                  <a:srgbClr val="C00000"/>
                </a:solidFill>
              </a:rPr>
              <a:t>- € 4.104.282,36</a:t>
            </a:r>
            <a:endParaRPr lang="it-IT" sz="2800" b="1" u="sng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A8399-80D2-4A8B-8EAC-5D2D597D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LINEE DI RICERCA TRASLAZIONALE 2022-2024</a:t>
            </a:r>
          </a:p>
          <a:p>
            <a:pPr marL="0" indent="0" algn="ctr"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Oncologia muscolo-scheletrica</a:t>
            </a:r>
          </a:p>
          <a:p>
            <a:pPr marL="514350" indent="-514350">
              <a:buAutoNum type="arabicParenR"/>
            </a:pPr>
            <a:r>
              <a:rPr lang="it-IT" dirty="0"/>
              <a:t>Ortopedia rigenerativa e ricostruttiva</a:t>
            </a:r>
          </a:p>
          <a:p>
            <a:pPr marL="514350" indent="-514350">
              <a:buAutoNum type="arabicParenR"/>
            </a:pPr>
            <a:r>
              <a:rPr lang="it-IT" dirty="0"/>
              <a:t>Tecnologie innovative per la chirurgia delle patologie dell’apparato muscolo-scheletrico</a:t>
            </a:r>
          </a:p>
          <a:p>
            <a:pPr marL="514350" indent="-514350">
              <a:buAutoNum type="arabicParenR"/>
            </a:pPr>
            <a:r>
              <a:rPr lang="it-IT" dirty="0"/>
              <a:t>Patologie ortopediche a carattere infiammatorio, infettivo, degenerativo e/o genetico</a:t>
            </a:r>
          </a:p>
        </p:txBody>
      </p:sp>
      <p:pic>
        <p:nvPicPr>
          <p:cNvPr id="5" name="Picture 2" descr="Immagine1">
            <a:extLst>
              <a:ext uri="{FF2B5EF4-FFF2-40B4-BE49-F238E27FC236}">
                <a16:creationId xmlns:a16="http://schemas.microsoft.com/office/drawing/2014/main" id="{007C80CE-96F5-4BE0-AB3D-4A6A2ACAE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7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4DD12-017D-42A1-BABC-3F7C2456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 </a:t>
            </a:r>
            <a:b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MINISTERO SALUTE PROGETTI DI RICERCA FINALIZZATA IN CORSO</a:t>
            </a:r>
            <a:b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4" name="Picture 2" descr="Immagine1">
            <a:extLst>
              <a:ext uri="{FF2B5EF4-FFF2-40B4-BE49-F238E27FC236}">
                <a16:creationId xmlns:a16="http://schemas.microsoft.com/office/drawing/2014/main" id="{5700D523-2226-4C65-BC2B-5501EE2C7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3C6CD0-216B-471E-B882-636A3CDD9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81" y="1307507"/>
            <a:ext cx="6708390" cy="51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D711A-805E-3BDE-9F0D-7AB9ADB5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35" y="247460"/>
            <a:ext cx="11701732" cy="10193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rgbClr val="C00000"/>
                </a:solidFill>
              </a:rPr>
              <a:t>Bando 2021 del </a:t>
            </a:r>
            <a:r>
              <a:rPr lang="en-US" sz="1800" dirty="0" err="1">
                <a:solidFill>
                  <a:srgbClr val="C00000"/>
                </a:solidFill>
              </a:rPr>
              <a:t>Ministero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della</a:t>
            </a:r>
            <a:r>
              <a:rPr lang="en-US" sz="1800" dirty="0">
                <a:solidFill>
                  <a:srgbClr val="C00000"/>
                </a:solidFill>
              </a:rPr>
              <a:t> Salute, </a:t>
            </a:r>
            <a:r>
              <a:rPr lang="en-US" sz="1800" dirty="0" err="1">
                <a:solidFill>
                  <a:srgbClr val="C00000"/>
                </a:solidFill>
              </a:rPr>
              <a:t>approvati</a:t>
            </a:r>
            <a:r>
              <a:rPr lang="en-US" sz="1800" dirty="0">
                <a:solidFill>
                  <a:srgbClr val="C00000"/>
                </a:solidFill>
              </a:rPr>
              <a:t> n.6 </a:t>
            </a:r>
            <a:r>
              <a:rPr lang="en-US" sz="1800" dirty="0" err="1">
                <a:solidFill>
                  <a:srgbClr val="C00000"/>
                </a:solidFill>
              </a:rPr>
              <a:t>progetti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ricerca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finalizzata</a:t>
            </a:r>
            <a:r>
              <a:rPr lang="en-US" sz="1800" dirty="0">
                <a:solidFill>
                  <a:srgbClr val="C00000"/>
                </a:solidFill>
              </a:rPr>
              <a:t> con il </a:t>
            </a:r>
            <a:r>
              <a:rPr lang="en-US" sz="1800" dirty="0" err="1">
                <a:solidFill>
                  <a:srgbClr val="C00000"/>
                </a:solidFill>
              </a:rPr>
              <a:t>ruolo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capofila</a:t>
            </a:r>
            <a:r>
              <a:rPr lang="en-US" sz="1800" dirty="0">
                <a:solidFill>
                  <a:srgbClr val="C00000"/>
                </a:solidFill>
              </a:rPr>
              <a:t> (2.331.245,00 €) e 1 come Partner (122.496 €)</a:t>
            </a:r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ED1CA2D-1990-4DCF-A839-99216942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40" y="1024112"/>
            <a:ext cx="9330322" cy="48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magine1">
            <a:extLst>
              <a:ext uri="{FF2B5EF4-FFF2-40B4-BE49-F238E27FC236}">
                <a16:creationId xmlns:a16="http://schemas.microsoft.com/office/drawing/2014/main" id="{F2B964AB-722C-4CBF-920A-31CE0462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6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53C6A-AB1E-BBED-6E6D-A1567A21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0" y="458312"/>
            <a:ext cx="7638853" cy="690361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Partecipazione alle Reti IRCCS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7" y="3206231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597778" y="1648803"/>
            <a:ext cx="53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Rete Apparato Muscolo Scheletrico agevola e promuove la prevenzione, la cura e la ricerca sulle malattie muscolo-scheletriche. IOR ne è stato promotore e ne detiene la Presidenza.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54" y="1"/>
            <a:ext cx="3261645" cy="1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43057" y="3332899"/>
            <a:ext cx="518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Rete opera nella ricerca di base e clinica oncologica, nella diagnosi e terapia dei tumori e nell’istruzione e informazione in oncologia.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743057" y="5086824"/>
            <a:ext cx="518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Rete opera nella ricerca di base e clinica oncologica, nella diagnosi e terapia dei tumori e nell’istruzione e informazione in oncologia.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C32E3E-F8B7-4700-AD35-603EC35721B0}"/>
              </a:ext>
            </a:extLst>
          </p:cNvPr>
          <p:cNvSpPr txBox="1"/>
          <p:nvPr/>
        </p:nvSpPr>
        <p:spPr>
          <a:xfrm>
            <a:off x="2629058" y="75268"/>
            <a:ext cx="8336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Finanziamenti derivanti dalla partecipazione a bandi competitivi</a:t>
            </a:r>
            <a:endParaRPr lang="it-IT" sz="1400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B432F563-A13E-49DA-81AB-6BC3B358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6" y="4952839"/>
            <a:ext cx="2867025" cy="169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E5B42D9-0FCF-49AD-8691-F8E65B33486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75046" y="1710014"/>
            <a:ext cx="2867025" cy="1200329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Immagine1">
            <a:extLst>
              <a:ext uri="{FF2B5EF4-FFF2-40B4-BE49-F238E27FC236}">
                <a16:creationId xmlns:a16="http://schemas.microsoft.com/office/drawing/2014/main" id="{D24C2C5A-5D15-4465-9EFD-30DA784DB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7"/>
          <a:stretch/>
        </p:blipFill>
        <p:spPr bwMode="auto">
          <a:xfrm>
            <a:off x="9775712" y="5981147"/>
            <a:ext cx="2376513" cy="71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954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1284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Meiryo</vt:lpstr>
      <vt:lpstr>Arial</vt:lpstr>
      <vt:lpstr>Calibri</vt:lpstr>
      <vt:lpstr>Calibri Light</vt:lpstr>
      <vt:lpstr>Open Sans</vt:lpstr>
      <vt:lpstr>Tema di Office</vt:lpstr>
      <vt:lpstr>IRCCS ISTITUTO ORTOPEDICO RIZZOLI</vt:lpstr>
      <vt:lpstr>Presentazione standard di PowerPoint</vt:lpstr>
      <vt:lpstr>INFRASTRUTTURE DI RICERCA</vt:lpstr>
      <vt:lpstr>Personale dai finanziamenti di ricerca </vt:lpstr>
      <vt:lpstr>Principali Fonti di finanziamento della Ricerca IOR </vt:lpstr>
      <vt:lpstr>RICERCA CORRENTE 2022 - € 4.104.282,36</vt:lpstr>
      <vt:lpstr>Finanziamenti derivanti dalla partecipazione a bandi competitivi  MINISTERO SALUTE PROGETTI DI RICERCA FINALIZZATA IN CORSO </vt:lpstr>
      <vt:lpstr>Presentazione standard di PowerPoint</vt:lpstr>
      <vt:lpstr>Partecipazione alle Reti IRCCS</vt:lpstr>
      <vt:lpstr>Finanziamenti Reti IRCCS 2019-2022</vt:lpstr>
      <vt:lpstr>Presentazione standard di PowerPoint</vt:lpstr>
      <vt:lpstr>Progetti PNRR – Ministero della Salute</vt:lpstr>
      <vt:lpstr>Progetti Piano Operativo Salute (POS) – Ministero della Salute</vt:lpstr>
      <vt:lpstr>Progetti Europei in corso</vt:lpstr>
      <vt:lpstr>Focus su Progetti PNRR e PNC I</vt:lpstr>
      <vt:lpstr>Focus su Progetti PNRR e PNC II</vt:lpstr>
      <vt:lpstr>Progetti di ricerca</vt:lpstr>
      <vt:lpstr>Presentazione standard di PowerPoint</vt:lpstr>
      <vt:lpstr>ATTIVITA CLINICA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ORTOPEDICO RIZZOLI IRCCS</dc:title>
  <dc:creator>Gironimi</dc:creator>
  <cp:lastModifiedBy>Milena.Fini</cp:lastModifiedBy>
  <cp:revision>39</cp:revision>
  <dcterms:created xsi:type="dcterms:W3CDTF">2023-01-19T04:24:39Z</dcterms:created>
  <dcterms:modified xsi:type="dcterms:W3CDTF">2023-02-06T09:42:55Z</dcterms:modified>
</cp:coreProperties>
</file>