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0" r:id="rId3"/>
    <p:sldId id="351" r:id="rId4"/>
    <p:sldId id="358" r:id="rId5"/>
    <p:sldId id="341" r:id="rId6"/>
    <p:sldId id="356" r:id="rId7"/>
    <p:sldId id="303" r:id="rId8"/>
    <p:sldId id="261" r:id="rId9"/>
    <p:sldId id="264" r:id="rId10"/>
    <p:sldId id="352" r:id="rId11"/>
    <p:sldId id="354" r:id="rId12"/>
    <p:sldId id="342" r:id="rId13"/>
    <p:sldId id="335" r:id="rId14"/>
    <p:sldId id="345" r:id="rId15"/>
    <p:sldId id="326" r:id="rId16"/>
    <p:sldId id="325" r:id="rId17"/>
    <p:sldId id="330" r:id="rId18"/>
    <p:sldId id="333" r:id="rId19"/>
    <p:sldId id="336" r:id="rId20"/>
    <p:sldId id="332" r:id="rId21"/>
    <p:sldId id="329" r:id="rId22"/>
    <p:sldId id="257" r:id="rId23"/>
    <p:sldId id="343" r:id="rId24"/>
    <p:sldId id="346" r:id="rId25"/>
    <p:sldId id="313" r:id="rId26"/>
    <p:sldId id="359" r:id="rId27"/>
    <p:sldId id="357" r:id="rId28"/>
  </p:sldIdLst>
  <p:sldSz cx="12192000" cy="6858000"/>
  <p:notesSz cx="9928225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A5919B4-98DE-447C-9262-5D05DBC4C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8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601396-C050-47E5-A516-CD597D952E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824" y="2"/>
            <a:ext cx="43028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EB55E-9A9A-41A4-8733-9F3C65714526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68539C-DEDE-4DF0-94C3-26997370F3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8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867AAB-5A1D-4740-970C-F50F3667C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824" y="6456363"/>
            <a:ext cx="43028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858F-A273-4499-B222-A037E93C5B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588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596" y="2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EAFF-D983-47FA-A222-433B8CCA753F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361" y="3271105"/>
            <a:ext cx="7943507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7412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596" y="6457412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14D7C-3DF6-46E9-BACE-A4D6205D5F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44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9964" y="1366981"/>
            <a:ext cx="7749309" cy="214298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9964" y="3602038"/>
            <a:ext cx="774930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143911"/>
            <a:ext cx="2743200" cy="365125"/>
          </a:xfrm>
        </p:spPr>
        <p:txBody>
          <a:bodyPr/>
          <a:lstStyle/>
          <a:p>
            <a:r>
              <a:rPr lang="it-IT"/>
              <a:t>12/2022</a:t>
            </a:r>
          </a:p>
        </p:txBody>
      </p:sp>
    </p:spTree>
    <p:extLst>
      <p:ext uri="{BB962C8B-B14F-4D97-AF65-F5344CB8AC3E}">
        <p14:creationId xmlns:p14="http://schemas.microsoft.com/office/powerpoint/2010/main" val="85966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51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4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3854" y="365126"/>
            <a:ext cx="10069945" cy="91382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76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6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72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3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12/2022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7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83854" y="365125"/>
            <a:ext cx="10069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83854" y="1825625"/>
            <a:ext cx="10069946" cy="37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162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12/2022</a:t>
            </a:r>
          </a:p>
        </p:txBody>
      </p:sp>
    </p:spTree>
    <p:extLst>
      <p:ext uri="{BB962C8B-B14F-4D97-AF65-F5344CB8AC3E}">
        <p14:creationId xmlns:p14="http://schemas.microsoft.com/office/powerpoint/2010/main" val="13638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r.regione.emilia-romagna.it/pubblicazioni/rapporti-documenti/report-risker-2021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assr.regione.emilia-romagna.it/notizie/2021/report-risker-20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8372" y="1899747"/>
            <a:ext cx="8051133" cy="505389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Nuove Sincronie 2022  Prossimi Passi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4000" b="1" dirty="0">
                <a:solidFill>
                  <a:srgbClr val="FF0000"/>
                </a:solidFill>
              </a:rPr>
              <a:t>LABORATORIO D’INNOVAZIONE DEL DISTRETTO</a:t>
            </a:r>
            <a:br>
              <a:rPr lang="it-IT" sz="4000" b="1" dirty="0">
                <a:solidFill>
                  <a:srgbClr val="FF0000"/>
                </a:solidFill>
              </a:rPr>
            </a:br>
            <a:br>
              <a:rPr lang="it-IT" sz="3600" b="1" dirty="0">
                <a:solidFill>
                  <a:srgbClr val="FF0000"/>
                </a:solidFill>
                <a:latin typeface="Noto Sans" panose="020B0502040504020204" pitchFamily="34"/>
              </a:rPr>
            </a:br>
            <a:r>
              <a:rPr lang="it-IT" dirty="0">
                <a:effectLst/>
                <a:ea typeface="Calibri" panose="020F0502020204030204" pitchFamily="34" charset="0"/>
              </a:rPr>
              <a:t>PROGRAMMI PER POPOLAZIONI TARGET</a:t>
            </a:r>
            <a:br>
              <a:rPr lang="it-IT" dirty="0">
                <a:effectLst/>
                <a:ea typeface="Calibri" panose="020F0502020204030204" pitchFamily="34" charset="0"/>
              </a:rPr>
            </a:br>
            <a:r>
              <a:rPr lang="it-IT" sz="4000" dirty="0">
                <a:effectLst/>
                <a:ea typeface="Calibri" panose="020F0502020204030204" pitchFamily="34" charset="0"/>
              </a:rPr>
              <a:t>Avvio delle prime due Aree Funzionali </a:t>
            </a:r>
            <a:br>
              <a:rPr lang="it-IT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</a:br>
            <a:r>
              <a:rPr lang="it-IT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it-IT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it-IT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it-IT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it-IT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it-IT" sz="1800" dirty="0">
                <a:solidFill>
                  <a:srgbClr val="000000"/>
                </a:solidFill>
                <a:effectLst/>
                <a:latin typeface="Noto Sans" panose="020B0502040504020204" pitchFamily="34"/>
                <a:ea typeface="Calibri" panose="020F0502020204030204" pitchFamily="34" charset="0"/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2381" y="5352393"/>
            <a:ext cx="6265333" cy="1094360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pPr>
              <a:lnSpc>
                <a:spcPct val="120000"/>
              </a:lnSpc>
            </a:pPr>
            <a:r>
              <a:rPr lang="it-IT" sz="9600" dirty="0"/>
              <a:t>CTSSM di Bologna, 2 marzo 2023  </a:t>
            </a:r>
          </a:p>
          <a:p>
            <a:pPr>
              <a:lnSpc>
                <a:spcPct val="120000"/>
              </a:lnSpc>
            </a:pPr>
            <a:endParaRPr lang="it-IT" sz="6200" b="1" dirty="0"/>
          </a:p>
          <a:p>
            <a:pPr>
              <a:lnSpc>
                <a:spcPct val="120000"/>
              </a:lnSpc>
            </a:pPr>
            <a:endParaRPr lang="it-IT" sz="6200" b="1" dirty="0"/>
          </a:p>
          <a:p>
            <a:pPr>
              <a:lnSpc>
                <a:spcPct val="120000"/>
              </a:lnSpc>
            </a:pPr>
            <a:r>
              <a:rPr lang="it-IT" sz="6200" b="1" dirty="0"/>
              <a:t> </a:t>
            </a:r>
          </a:p>
          <a:p>
            <a:r>
              <a:rPr lang="it-IT" sz="5000" dirty="0"/>
              <a:t> </a:t>
            </a:r>
            <a:endParaRPr lang="it-IT" sz="5000" b="1" dirty="0"/>
          </a:p>
        </p:txBody>
      </p:sp>
    </p:spTree>
    <p:extLst>
      <p:ext uri="{BB962C8B-B14F-4D97-AF65-F5344CB8AC3E}">
        <p14:creationId xmlns:p14="http://schemas.microsoft.com/office/powerpoint/2010/main" val="300789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285186-F951-4528-8E29-B86B3904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10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1446191-04B4-4CE0-BD9F-496DD4ED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</p:spPr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br>
              <a:rPr lang="it-IT" sz="4400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3C96E8D-611E-4C08-B163-4D321CE31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618442"/>
            <a:ext cx="10956022" cy="4728671"/>
          </a:xfrm>
        </p:spPr>
        <p:txBody>
          <a:bodyPr>
            <a:normAutofit fontScale="85000" lnSpcReduction="20000"/>
          </a:bodyPr>
          <a:lstStyle/>
          <a:p>
            <a:r>
              <a:rPr lang="it-IT" sz="3900" dirty="0"/>
              <a:t> Quattro buone ragioni per integrare l’organizzazione attuale, basata sui Dipartimenti, con le Aree Funzionali trasversali 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2600" dirty="0">
                <a:effectLst/>
                <a:ea typeface="SimSun" panose="02010600030101010101" pitchFamily="2" charset="-122"/>
              </a:rPr>
              <a:t>Per orientare l’organizzazione dei servizi sociali e sanitari secondo i bisogni delle popolazioni target, integrando la logica della responsabilità sulla produzione di prestazioni con quella della </a:t>
            </a:r>
            <a:r>
              <a:rPr lang="it-IT" sz="2600" b="1" dirty="0">
                <a:effectLst/>
                <a:ea typeface="SimSun" panose="02010600030101010101" pitchFamily="2" charset="-122"/>
              </a:rPr>
              <a:t>responsabilità sui risultati di salute e di benessere per la popolazione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2600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Per </a:t>
            </a:r>
            <a:r>
              <a:rPr lang="it-IT" sz="2600" b="1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fornire un quadro “integratore”</a:t>
            </a:r>
            <a:r>
              <a:rPr lang="it-IT" sz="2600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 da utilizzare per il coordinamento degli interventi personalizzati, che trovi riscontro anche nella programmazione dei servizi sanitari e sociali,   nell’allocazione delle risorse e nella rendicontazione dei risultati 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2600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Per </a:t>
            </a:r>
            <a:r>
              <a:rPr lang="it-IT" sz="2600" b="1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favorire la creazione di reti e di un continuum di servizi</a:t>
            </a:r>
            <a:r>
              <a:rPr lang="it-IT" sz="2600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, al di là delle barriere di  servizio,  quelle professionali e le separatezze delle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kern="15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        funzioni istituzionali </a:t>
            </a:r>
            <a:endParaRPr lang="it-IT" sz="2600" kern="150" dirty="0">
              <a:effectLst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904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285186-F951-4528-8E29-B86B3904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11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1446191-04B4-4CE0-BD9F-496DD4ED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</p:spPr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br>
              <a:rPr lang="it-IT" sz="4400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3C96E8D-611E-4C08-B163-4D321CE31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" y="1618443"/>
            <a:ext cx="10880521" cy="4195128"/>
          </a:xfrm>
        </p:spPr>
        <p:txBody>
          <a:bodyPr>
            <a:normAutofit fontScale="92500" lnSpcReduction="20000"/>
          </a:bodyPr>
          <a:lstStyle/>
          <a:p>
            <a:r>
              <a:rPr lang="it-IT" sz="3900" dirty="0"/>
              <a:t> Quattro buone ragioni per integrare l’organizzazione attuale, basata sui   Dipartimenti, con le Aree Funzionali trasversali </a:t>
            </a:r>
          </a:p>
          <a:p>
            <a:pPr marL="0" indent="0">
              <a:buNone/>
            </a:pP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514350" indent="-514350">
              <a:lnSpc>
                <a:spcPct val="110000"/>
              </a:lnSpc>
              <a:buAutoNum type="arabicPeriod" startAt="4"/>
            </a:pPr>
            <a:r>
              <a:rPr lang="it-IT" sz="2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abilitare i Distretti </a:t>
            </a:r>
            <a:r>
              <a:rPr lang="it-IT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progettare e realizzare nuove modalità  di organizzare e di offrire  i servizi, </a:t>
            </a:r>
            <a:r>
              <a:rPr lang="it-IT" sz="2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integrando tutte le risorse  </a:t>
            </a:r>
            <a:r>
              <a:rPr lang="it-IT" sz="26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che sono a disposizione nelle  comunità </a:t>
            </a:r>
            <a:r>
              <a:rPr lang="it-IT" sz="2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 che  ne caratterizzano  il Profilo (sanitarie, sociali, culturali, abitative, economiche, di volontariato, </a:t>
            </a:r>
            <a:r>
              <a:rPr lang="it-IT" sz="2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imnprenditoriali</a:t>
            </a:r>
            <a:r>
              <a:rPr lang="it-IT" sz="2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..):  risorse formali ed informali,   alle quali  fare riferimento in tutti i territori  perché siano incluse, a pieno titolo, nell’organizzazione di  tutti  i  servizi specialistici o di base, ad accesso diretto o di primo accesso o di presa in carico.</a:t>
            </a:r>
            <a:endParaRPr lang="it-IT" sz="26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866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1D76B8-129B-4F2F-A235-51B82000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0CE223-15FE-4E87-9899-4FDA368E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Gli attori coinvolti finora nel Laboratorio d’innovazione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1B0F42-7523-4F35-B50A-94536FE7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EA1EAC-0363-4B83-8FA1-660AF663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12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A16E24A-E36C-4D55-98E4-235330716492}"/>
              </a:ext>
            </a:extLst>
          </p:cNvPr>
          <p:cNvSpPr txBox="1">
            <a:spLocks/>
          </p:cNvSpPr>
          <p:nvPr/>
        </p:nvSpPr>
        <p:spPr>
          <a:xfrm>
            <a:off x="1283854" y="260670"/>
            <a:ext cx="1006951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0" b="1" kern="150" dirty="0">
              <a:solidFill>
                <a:srgbClr val="000000"/>
              </a:solidFill>
              <a:ea typeface="Arial, Arial"/>
              <a:cs typeface="Calibri Light" panose="020F0302020204030204" pitchFamily="34" charset="0"/>
            </a:endParaRPr>
          </a:p>
          <a:p>
            <a:r>
              <a:rPr lang="it-IT" sz="16000" b="1" kern="150" dirty="0">
                <a:solidFill>
                  <a:srgbClr val="000000"/>
                </a:solidFill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16000" b="1" kern="150" dirty="0">
                <a:solidFill>
                  <a:srgbClr val="000000"/>
                </a:solidFill>
                <a:ea typeface="Arial, Arial"/>
                <a:cs typeface="Calibri Light" panose="020F0302020204030204" pitchFamily="34" charset="0"/>
              </a:rPr>
            </a:br>
            <a:r>
              <a:rPr lang="it-IT" sz="16000" b="1" kern="150" dirty="0">
                <a:solidFill>
                  <a:srgbClr val="000000"/>
                </a:solidFill>
                <a:ea typeface="Arial, Arial"/>
                <a:cs typeface="Calibri Light" panose="020F0302020204030204" pitchFamily="34" charset="0"/>
              </a:rPr>
              <a:t>avvio delle aree funzionali  </a:t>
            </a:r>
            <a:br>
              <a:rPr lang="it-IT" kern="150" dirty="0">
                <a:solidFill>
                  <a:srgbClr val="000000"/>
                </a:solidFill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201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301214"/>
            <a:ext cx="861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49140"/>
              </p:ext>
            </p:extLst>
          </p:nvPr>
        </p:nvGraphicFramePr>
        <p:xfrm>
          <a:off x="637116" y="1297807"/>
          <a:ext cx="10917767" cy="496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96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7666471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953366">
                <a:tc>
                  <a:txBody>
                    <a:bodyPr/>
                    <a:lstStyle/>
                    <a:p>
                      <a:pPr algn="ctr"/>
                      <a:r>
                        <a:rPr lang="it-IT" sz="2000" b="1" u="sng" dirty="0">
                          <a:solidFill>
                            <a:schemeClr val="tx1"/>
                          </a:solidFill>
                        </a:rPr>
                        <a:t>DIREZIONE   GENERALE AUSL BOLOGNA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Sanitario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150262"/>
                  </a:ext>
                </a:extLst>
              </a:tr>
              <a:tr h="557940">
                <a:tc rowSpan="6">
                  <a:txBody>
                    <a:bodyPr/>
                    <a:lstStyle/>
                    <a:p>
                      <a:pPr algn="ctr"/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DIREZIONI </a:t>
                      </a:r>
                      <a:r>
                        <a:rPr lang="fr-CA" sz="20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DISTRETTi</a:t>
                      </a:r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SOCIO SANITARI 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Distretto Citta di Bologna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2149"/>
                  </a:ext>
                </a:extLst>
              </a:tr>
              <a:tr h="575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85464"/>
                  </a:ext>
                </a:extLst>
              </a:tr>
              <a:tr h="616449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</a:t>
                      </a:r>
                      <a:r>
                        <a:rPr lang="fr-CA" sz="20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OVEST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9089"/>
                  </a:ext>
                </a:extLst>
              </a:tr>
              <a:tr h="5959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Distretto Reno Lavino Samoggia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629503"/>
                  </a:ext>
                </a:extLst>
              </a:tr>
              <a:tr h="65327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Appennino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389181"/>
                  </a:ext>
                </a:extLst>
              </a:tr>
              <a:tr h="1017142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Savena-Idice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4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14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301214"/>
            <a:ext cx="861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37954"/>
              </p:ext>
            </p:extLst>
          </p:nvPr>
        </p:nvGraphicFramePr>
        <p:xfrm>
          <a:off x="637116" y="1297807"/>
          <a:ext cx="11139725" cy="380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95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7832630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528298">
                <a:tc rowSpan="6">
                  <a:txBody>
                    <a:bodyPr/>
                    <a:lstStyle/>
                    <a:p>
                      <a:pPr algn="ctr"/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COMITATI CONSULTIVI MISTI AUSL BOLOGNA</a:t>
                      </a:r>
                    </a:p>
                    <a:p>
                      <a:pPr algn="ctr"/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CCM Distretto Citta di Bologna e AUSL BO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2149"/>
                  </a:ext>
                </a:extLst>
              </a:tr>
              <a:tr h="5447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CCM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85464"/>
                  </a:ext>
                </a:extLst>
              </a:tr>
              <a:tr h="583699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CCM 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</a:t>
                      </a:r>
                      <a:r>
                        <a:rPr lang="fr-CA" sz="20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OVEST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9089"/>
                  </a:ext>
                </a:extLst>
              </a:tr>
              <a:tr h="5642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CCM  Distretto Reno Lavino Samoggia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629503"/>
                  </a:ext>
                </a:extLst>
              </a:tr>
              <a:tr h="618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CCM 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Appennino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389181"/>
                  </a:ext>
                </a:extLst>
              </a:tr>
              <a:tr h="963104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CCM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Savena-Idice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123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15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301214"/>
            <a:ext cx="86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56905"/>
              </p:ext>
            </p:extLst>
          </p:nvPr>
        </p:nvGraphicFramePr>
        <p:xfrm>
          <a:off x="596900" y="1218002"/>
          <a:ext cx="110871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8064500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DIREZIONE </a:t>
                      </a:r>
                      <a:r>
                        <a:rPr lang="fr-CA" sz="2000" b="1" u="sng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ATTIVITA’ SOCIOSANITARIE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AUSL BOLOGNA</a:t>
                      </a:r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150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 UASS Distretto  Reno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Lavino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Samoggia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9886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C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 UASS  Distretto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Savena-Idice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458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UASS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 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21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UASS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Città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Bologna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90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UASS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Ovest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95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UASS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Appennino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8669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Direzione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DASS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03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4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16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301214"/>
            <a:ext cx="861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44838"/>
              </p:ext>
            </p:extLst>
          </p:nvPr>
        </p:nvGraphicFramePr>
        <p:xfrm>
          <a:off x="596898" y="1221620"/>
          <a:ext cx="10526904" cy="399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897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7392007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976296">
                <a:tc rowSpan="3">
                  <a:txBody>
                    <a:bodyPr/>
                    <a:lstStyle/>
                    <a:p>
                      <a:pPr algn="ctr"/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CURE PRIMARIE</a:t>
                      </a:r>
                    </a:p>
                    <a:p>
                      <a:pPr algn="ctr"/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UO Cure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Città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Bologna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2149"/>
                  </a:ext>
                </a:extLst>
              </a:tr>
              <a:tr h="1291657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UO Cure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fr-CA" sz="20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OVEST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9089"/>
                  </a:ext>
                </a:extLst>
              </a:tr>
              <a:tr h="1722210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UO Cure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Primarie</a:t>
                      </a:r>
                      <a:r>
                        <a:rPr lang="fr-CA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Appennino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Reno Savino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Samoggia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e </a:t>
                      </a:r>
                    </a:p>
                    <a:p>
                      <a:pPr marL="0" algn="l" defTabSz="914400" rtl="0" eaLnBrk="1" latinLnBrk="0" hangingPunct="1"/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Savena-Idice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07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17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301214"/>
            <a:ext cx="861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13329"/>
              </p:ext>
            </p:extLst>
          </p:nvPr>
        </p:nvGraphicFramePr>
        <p:xfrm>
          <a:off x="596900" y="1208071"/>
          <a:ext cx="10893576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7870976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DIPARTIMENTO SALUTE MENTALE E DIPENDENZE PATOLOGICHE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it-IT" sz="20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Direttore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Dipartimento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031732"/>
                  </a:ext>
                </a:extLst>
              </a:tr>
              <a:tr h="1087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</a:t>
                      </a:r>
                      <a:r>
                        <a:rPr lang="fr-CA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</a:t>
                      </a:r>
                      <a:r>
                        <a:rPr lang="fr-CA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Territoriale</a:t>
                      </a:r>
                      <a:endParaRPr lang="it-IT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20639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DIPARTIMENTO SANITA’ PUBBLICA  </a:t>
                      </a:r>
                      <a:endParaRPr kumimoji="0" lang="it-IT" sz="20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Direttore Dipartimento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4677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Epidemiologia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Promiozione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della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salute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comunicazione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rischio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147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Lab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894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Programma Promozione della Salute e Prevenzione 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Cronicita'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62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3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119905"/>
            <a:ext cx="86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53907"/>
              </p:ext>
            </p:extLst>
          </p:nvPr>
        </p:nvGraphicFramePr>
        <p:xfrm>
          <a:off x="552449" y="1183702"/>
          <a:ext cx="1128745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296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7797157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DIPARTIMENTO  ASSISTENZIALE, TECNICO E RIABILITATIVO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Direttore Dipartimento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435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Formazione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9518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DIPARTIMENTO ATTIVITA AMMINISTRATIVE TERRITORIALI E OSPEDALIERE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it-IT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Resp.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amm.vo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Città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Bologna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150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C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 Amm.va  Distretto  Reno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Lavino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Samoggia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9886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 Amm.va  Distretto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Savena-Idice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458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Amm.va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Distretto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  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21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Amm.vo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Ovest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90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 Amm.va Distretto 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Appennino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5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19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7A6F0E-A3C1-439F-B715-06F0DE074354}"/>
              </a:ext>
            </a:extLst>
          </p:cNvPr>
          <p:cNvSpPr txBox="1"/>
          <p:nvPr/>
        </p:nvSpPr>
        <p:spPr>
          <a:xfrm>
            <a:off x="1572917" y="301214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endParaRPr lang="it-IT" b="1" i="1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0450C6A-6EE8-4208-A62F-A2CC52A8E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83087"/>
              </p:ext>
            </p:extLst>
          </p:nvPr>
        </p:nvGraphicFramePr>
        <p:xfrm>
          <a:off x="1263862" y="893773"/>
          <a:ext cx="10089938" cy="548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089">
                  <a:extLst>
                    <a:ext uri="{9D8B030D-6E8A-4147-A177-3AD203B41FA5}">
                      <a16:colId xmlns:a16="http://schemas.microsoft.com/office/drawing/2014/main" val="971633537"/>
                    </a:ext>
                  </a:extLst>
                </a:gridCol>
                <a:gridCol w="6012849">
                  <a:extLst>
                    <a:ext uri="{9D8B030D-6E8A-4147-A177-3AD203B41FA5}">
                      <a16:colId xmlns:a16="http://schemas.microsoft.com/office/drawing/2014/main" val="3441864491"/>
                    </a:ext>
                  </a:extLst>
                </a:gridCol>
              </a:tblGrid>
              <a:tr h="664951">
                <a:tc rowSpan="7">
                  <a:txBody>
                    <a:bodyPr/>
                    <a:lstStyle/>
                    <a:p>
                      <a:pPr algn="ctr"/>
                      <a:r>
                        <a:rPr lang="fr-CA" sz="20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UFFICI DI PIANO DISTRETTUALI E </a:t>
                      </a: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UFFICIO</a:t>
                      </a:r>
                      <a:endParaRPr lang="it-IT" sz="2000" b="1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SUPPORTO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ALLA  CTSSM DI BOLOGNA </a:t>
                      </a:r>
                      <a:endParaRPr lang="it-IT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UdP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Distretto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Città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Bologna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150262"/>
                  </a:ext>
                </a:extLst>
              </a:tr>
              <a:tr h="66495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Distretto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Pianura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988691"/>
                  </a:ext>
                </a:extLst>
              </a:tr>
              <a:tr h="66495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Pianura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Ovest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458049"/>
                  </a:ext>
                </a:extLst>
              </a:tr>
              <a:tr h="664951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Savena-Idice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2149"/>
                  </a:ext>
                </a:extLst>
              </a:tr>
              <a:tr h="664951">
                <a:tc vMerge="1"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UdP</a:t>
                      </a:r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Distretto Reno Lavino Samoggia</a:t>
                      </a:r>
                    </a:p>
                    <a:p>
                      <a:pPr marL="0" algn="l" defTabSz="914400" rtl="0" eaLnBrk="1" latinLnBrk="0" hangingPunct="1"/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9089"/>
                  </a:ext>
                </a:extLst>
              </a:tr>
              <a:tr h="664951">
                <a:tc vMerge="1"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Appennino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9573"/>
                  </a:ext>
                </a:extLst>
              </a:tr>
              <a:tr h="124678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UdS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alla CTSSM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031732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754462-3B09-4A65-8D3D-1A2B5DFCFAC0}"/>
              </a:ext>
            </a:extLst>
          </p:cNvPr>
          <p:cNvSpPr txBox="1"/>
          <p:nvPr/>
        </p:nvSpPr>
        <p:spPr>
          <a:xfrm>
            <a:off x="1572917" y="165465"/>
            <a:ext cx="861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</p:spTree>
    <p:extLst>
      <p:ext uri="{BB962C8B-B14F-4D97-AF65-F5344CB8AC3E}">
        <p14:creationId xmlns:p14="http://schemas.microsoft.com/office/powerpoint/2010/main" val="233409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9B76F-2F2F-4730-BCD3-59684790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45" y="1626237"/>
            <a:ext cx="10069946" cy="3790084"/>
          </a:xfrm>
        </p:spPr>
        <p:txBody>
          <a:bodyPr>
            <a:normAutofit/>
          </a:bodyPr>
          <a:lstStyle/>
          <a:p>
            <a:r>
              <a:rPr lang="it-IT" sz="3600" dirty="0"/>
              <a:t>Cosa vogliamo fare</a:t>
            </a:r>
          </a:p>
          <a:p>
            <a:pPr marL="0" indent="0">
              <a:buNone/>
            </a:pPr>
            <a:endParaRPr lang="it-IT" sz="28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dirty="0">
                <a:effectLst/>
                <a:ea typeface="Calibri" panose="020F0502020204030204" pitchFamily="34" charset="0"/>
              </a:rPr>
              <a:t>RI-PROGETTARE I SERVIZI SANITARI E SOCIALI PER POPOLAZIONI TARGET, CON RIFERIMENTO A GRUPPI DI POPOLAZIONE CHE CONDIVIDONO </a:t>
            </a:r>
            <a:r>
              <a:rPr lang="it-IT" dirty="0">
                <a:ea typeface="Calibri" panose="020F0502020204030204" pitchFamily="34" charset="0"/>
              </a:rPr>
              <a:t>PROBLEMATICHE  COMUNI</a:t>
            </a:r>
            <a:endParaRPr lang="it-IT" sz="2800" dirty="0"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A2B18F-704B-4DE6-93B8-425225A2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E797CC-C543-48B8-87CE-8102E3B8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A177EBF-2648-434E-8758-5E61D93F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281235"/>
            <a:ext cx="10069512" cy="914400"/>
          </a:xfrm>
        </p:spPr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ea typeface="Arial, Arial"/>
                <a:cs typeface="Calibri Light" panose="020F0302020204030204" pitchFamily="34" charset="0"/>
              </a:rPr>
              <a:t>Programmi</a:t>
            </a:r>
            <a:r>
              <a:rPr lang="it-IT" sz="4400" b="1" kern="150" dirty="0">
                <a:solidFill>
                  <a:srgbClr val="000000"/>
                </a:solidFill>
                <a:effectLst/>
                <a:ea typeface="Arial, Arial"/>
                <a:cs typeface="Arial, Arial"/>
              </a:rPr>
              <a:t>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ea typeface="Arial, Arial"/>
                <a:cs typeface="Arial, Arial"/>
              </a:rPr>
              <a:t>avvio delle aree funzionali  </a:t>
            </a:r>
            <a:br>
              <a:rPr lang="it-IT" sz="4400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70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9ED2798-28F2-4A53-AD1D-16271AE8A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74413"/>
              </p:ext>
            </p:extLst>
          </p:nvPr>
        </p:nvGraphicFramePr>
        <p:xfrm>
          <a:off x="661549" y="1202882"/>
          <a:ext cx="10957637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141">
                  <a:extLst>
                    <a:ext uri="{9D8B030D-6E8A-4147-A177-3AD203B41FA5}">
                      <a16:colId xmlns:a16="http://schemas.microsoft.com/office/drawing/2014/main" val="4055946897"/>
                    </a:ext>
                  </a:extLst>
                </a:gridCol>
                <a:gridCol w="6219496">
                  <a:extLst>
                    <a:ext uri="{9D8B030D-6E8A-4147-A177-3AD203B41FA5}">
                      <a16:colId xmlns:a16="http://schemas.microsoft.com/office/drawing/2014/main" val="3574189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STAFF GOVERNO CLINICO, RICERCA, QUALITA’, ACCREDITAMENTO  FORMAZIONE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it-IT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Staff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Accreditamento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Provider ECM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055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CONTROLLO DI GESTIONE  </a:t>
                      </a:r>
                      <a:endParaRPr lang="it-IT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UO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Controllo</a:t>
                      </a:r>
                      <a:r>
                        <a:rPr lang="fr-C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fr-CA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</a:t>
                      </a:r>
                      <a:endParaRPr lang="it-IT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153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Controllo di gestione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57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SISTEMA INFORMATIVO </a:t>
                      </a:r>
                    </a:p>
                    <a:p>
                      <a:pPr algn="ctr"/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UO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Informativo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0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>
                          <a:solidFill>
                            <a:schemeClr val="tx1"/>
                          </a:solidFill>
                          <a:latin typeface="+mn-lt"/>
                        </a:rPr>
                        <a:t>STAFF SVILUPPO ORGANIZZATIVO </a:t>
                      </a:r>
                    </a:p>
                    <a:p>
                      <a:pPr algn="ctr"/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Staff Sviluppo Organizzativo  e 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Staff</a:t>
                      </a:r>
                    </a:p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SOCS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047748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3C8B51-0770-41B0-B0AD-36BE54B5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20</a:t>
            </a:fld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701D668-F2B7-4066-9622-3641BD251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</a:t>
            </a:r>
            <a:r>
              <a:rPr lang="it-IT" sz="3600" b="1" i="1" dirty="0"/>
              <a:t>Attori  trasversali a tutte le Aree Funzionali</a:t>
            </a:r>
          </a:p>
        </p:txBody>
      </p:sp>
    </p:spTree>
    <p:extLst>
      <p:ext uri="{BB962C8B-B14F-4D97-AF65-F5344CB8AC3E}">
        <p14:creationId xmlns:p14="http://schemas.microsoft.com/office/powerpoint/2010/main" val="72996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Area funzionale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Salute e benessere delle giovani generazioni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122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22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05AE9A-BCC1-45F9-9365-B8F8AFD0C413}"/>
              </a:ext>
            </a:extLst>
          </p:cNvPr>
          <p:cNvSpPr txBox="1"/>
          <p:nvPr/>
        </p:nvSpPr>
        <p:spPr>
          <a:xfrm>
            <a:off x="1572917" y="301214"/>
            <a:ext cx="103499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Area funzionale per la salute e il benessere delle giovani generazioni</a:t>
            </a:r>
          </a:p>
          <a:p>
            <a:r>
              <a:rPr lang="it-IT" b="1" i="1" dirty="0"/>
              <a:t>Target: giovani da 0 a 24 anni d’età</a:t>
            </a: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8557846F-3A2E-4D2E-A467-75BBC0A8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66213"/>
              </p:ext>
            </p:extLst>
          </p:nvPr>
        </p:nvGraphicFramePr>
        <p:xfrm>
          <a:off x="256674" y="1365311"/>
          <a:ext cx="11742821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422">
                  <a:extLst>
                    <a:ext uri="{9D8B030D-6E8A-4147-A177-3AD203B41FA5}">
                      <a16:colId xmlns:a16="http://schemas.microsoft.com/office/drawing/2014/main" val="3685452229"/>
                    </a:ext>
                  </a:extLst>
                </a:gridCol>
                <a:gridCol w="4840452">
                  <a:extLst>
                    <a:ext uri="{9D8B030D-6E8A-4147-A177-3AD203B41FA5}">
                      <a16:colId xmlns:a16="http://schemas.microsoft.com/office/drawing/2014/main" val="1003093204"/>
                    </a:ext>
                  </a:extLst>
                </a:gridCol>
                <a:gridCol w="2134183">
                  <a:extLst>
                    <a:ext uri="{9D8B030D-6E8A-4147-A177-3AD203B41FA5}">
                      <a16:colId xmlns:a16="http://schemas.microsoft.com/office/drawing/2014/main" val="3354246443"/>
                    </a:ext>
                  </a:extLst>
                </a:gridCol>
                <a:gridCol w="1884764">
                  <a:extLst>
                    <a:ext uri="{9D8B030D-6E8A-4147-A177-3AD203B41FA5}">
                      <a16:colId xmlns:a16="http://schemas.microsoft.com/office/drawing/2014/main" val="337634270"/>
                    </a:ext>
                  </a:extLst>
                </a:gridCol>
              </a:tblGrid>
              <a:tr h="265727">
                <a:tc rowSpan="3">
                  <a:txBody>
                    <a:bodyPr/>
                    <a:lstStyle/>
                    <a:p>
                      <a:pPr algn="ctr"/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CURE PRIMARIE  </a:t>
                      </a:r>
                      <a:endParaRPr lang="it-IT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Resp. Pediatria Territoriale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Pediatra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Rita Ricci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605095"/>
                  </a:ext>
                </a:extLst>
              </a:tr>
              <a:tr h="265727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Pediatra di comunità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Pediatra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Chiara Landini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661211"/>
                  </a:ext>
                </a:extLst>
              </a:tr>
              <a:tr h="265727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Resp. Consultori Familiari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Ginecologa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Marcella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Falcieri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968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MATERNO – INFANTILE  </a:t>
                      </a:r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 Direttore Dipartimento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Pediatra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Chiara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Ghizzi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818600"/>
                  </a:ext>
                </a:extLst>
              </a:tr>
              <a:tr h="21709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</a:t>
                      </a:r>
                      <a:r>
                        <a:rPr kumimoji="0" lang="fr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ASSISTENZIALE, TECNICO E RIABILITATIVO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/>
                      <a:r>
                        <a:rPr lang="fr-C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 UO Donna e Bambino 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Ostetrica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Stefania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Guidomei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731520"/>
                  </a:ext>
                </a:extLst>
              </a:tr>
              <a:tr h="265727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Resp.  </a:t>
                      </a:r>
                      <a:r>
                        <a:rPr lang="fr-CA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Assistenza</a:t>
                      </a:r>
                      <a:r>
                        <a:rPr lang="fr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Pediatrica</a:t>
                      </a:r>
                      <a:r>
                        <a:rPr lang="fr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Territoriale 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Infermiere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Luca Marzola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797584"/>
                  </a:ext>
                </a:extLst>
              </a:tr>
              <a:tr h="265727">
                <a:tc vMerge="1">
                  <a:txBody>
                    <a:bodyPr/>
                    <a:lstStyle/>
                    <a:p>
                      <a:pPr algn="ctr"/>
                      <a:endParaRPr lang="it-IT" sz="1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UO </a:t>
                      </a:r>
                      <a:r>
                        <a:rPr lang="it-IT" sz="2000" dirty="0">
                          <a:latin typeface="+mn-lt"/>
                        </a:rPr>
                        <a:t>Riabilitazione </a:t>
                      </a:r>
                      <a:r>
                        <a:rPr lang="it-IT" sz="2000" dirty="0" err="1">
                          <a:latin typeface="+mn-lt"/>
                        </a:rPr>
                        <a:t>Eta'</a:t>
                      </a:r>
                      <a:r>
                        <a:rPr lang="it-IT" sz="2000" dirty="0">
                          <a:latin typeface="+mn-lt"/>
                        </a:rPr>
                        <a:t> Evolutiva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Logopedista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Mariangela Amati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863318"/>
                  </a:ext>
                </a:extLst>
              </a:tr>
              <a:tr h="265727">
                <a:tc vMerge="1">
                  <a:txBody>
                    <a:bodyPr/>
                    <a:lstStyle/>
                    <a:p>
                      <a:pPr algn="ctr"/>
                      <a:endParaRPr lang="it-IT" sz="1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+mn-lt"/>
                        </a:rPr>
                        <a:t>UO Riabilitazione </a:t>
                      </a:r>
                      <a:r>
                        <a:rPr lang="it-IT" sz="2000" dirty="0" err="1">
                          <a:latin typeface="+mn-lt"/>
                        </a:rPr>
                        <a:t>Eta'</a:t>
                      </a:r>
                      <a:r>
                        <a:rPr lang="it-IT" sz="2000" dirty="0">
                          <a:latin typeface="+mn-lt"/>
                        </a:rPr>
                        <a:t> Evolutiva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Logopedista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Paola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Cugno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1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DELL’INTEGRAZIONE</a:t>
                      </a:r>
                      <a:r>
                        <a:rPr kumimoji="0" lang="fr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it-IT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Bambino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Cronico</a:t>
                      </a:r>
                      <a:r>
                        <a:rPr lang="fr-CA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Complesso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Pediatra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solidFill>
                            <a:schemeClr val="tx1"/>
                          </a:solidFill>
                          <a:latin typeface="+mn-lt"/>
                        </a:rPr>
                        <a:t>Silvia Soffritti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5261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5D7EF0-1502-46FE-807B-8A992D548954}"/>
              </a:ext>
            </a:extLst>
          </p:cNvPr>
          <p:cNvSpPr txBox="1"/>
          <p:nvPr/>
        </p:nvSpPr>
        <p:spPr>
          <a:xfrm>
            <a:off x="1320943" y="1054188"/>
            <a:ext cx="97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b="1" i="1" dirty="0">
                <a:solidFill>
                  <a:srgbClr val="C00000"/>
                </a:solidFill>
              </a:rPr>
              <a:t>Attori specifici per questo target, che sono stati invitati a  collaborare, insieme agli attori trasversali</a:t>
            </a:r>
          </a:p>
        </p:txBody>
      </p:sp>
    </p:spTree>
    <p:extLst>
      <p:ext uri="{BB962C8B-B14F-4D97-AF65-F5344CB8AC3E}">
        <p14:creationId xmlns:p14="http://schemas.microsoft.com/office/powerpoint/2010/main" val="261695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23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05AE9A-BCC1-45F9-9365-B8F8AFD0C413}"/>
              </a:ext>
            </a:extLst>
          </p:cNvPr>
          <p:cNvSpPr txBox="1"/>
          <p:nvPr/>
        </p:nvSpPr>
        <p:spPr>
          <a:xfrm>
            <a:off x="1572917" y="301214"/>
            <a:ext cx="103499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 Area funzionale per la salute e il benessere delle giovani generazioni</a:t>
            </a:r>
          </a:p>
          <a:p>
            <a:r>
              <a:rPr lang="it-IT" b="1" i="1" dirty="0"/>
              <a:t>Target: giovani da 0 a 24 anni d’età</a:t>
            </a: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8557846F-3A2E-4D2E-A467-75BBC0A8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03793"/>
              </p:ext>
            </p:extLst>
          </p:nvPr>
        </p:nvGraphicFramePr>
        <p:xfrm>
          <a:off x="551793" y="1704275"/>
          <a:ext cx="1126446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013">
                  <a:extLst>
                    <a:ext uri="{9D8B030D-6E8A-4147-A177-3AD203B41FA5}">
                      <a16:colId xmlns:a16="http://schemas.microsoft.com/office/drawing/2014/main" val="3685452229"/>
                    </a:ext>
                  </a:extLst>
                </a:gridCol>
                <a:gridCol w="4774940">
                  <a:extLst>
                    <a:ext uri="{9D8B030D-6E8A-4147-A177-3AD203B41FA5}">
                      <a16:colId xmlns:a16="http://schemas.microsoft.com/office/drawing/2014/main" val="1003093204"/>
                    </a:ext>
                  </a:extLst>
                </a:gridCol>
                <a:gridCol w="1768146">
                  <a:extLst>
                    <a:ext uri="{9D8B030D-6E8A-4147-A177-3AD203B41FA5}">
                      <a16:colId xmlns:a16="http://schemas.microsoft.com/office/drawing/2014/main" val="3354246443"/>
                    </a:ext>
                  </a:extLst>
                </a:gridCol>
                <a:gridCol w="2016362">
                  <a:extLst>
                    <a:ext uri="{9D8B030D-6E8A-4147-A177-3AD203B41FA5}">
                      <a16:colId xmlns:a16="http://schemas.microsoft.com/office/drawing/2014/main" val="337634270"/>
                    </a:ext>
                  </a:extLst>
                </a:gridCol>
              </a:tblGrid>
              <a:tr h="227852">
                <a:tc rowSpan="8">
                  <a:txBody>
                    <a:bodyPr/>
                    <a:lstStyle/>
                    <a:p>
                      <a:pPr algn="ctr"/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SALUTE MENTALE E DIPENDENZE PATOLOGICHE  </a:t>
                      </a:r>
                      <a:endParaRPr lang="it-IT" sz="18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 CSM Distretto  Reno </a:t>
                      </a:r>
                      <a:r>
                        <a:rPr lang="fr-CA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Lavino</a:t>
                      </a:r>
                      <a:r>
                        <a:rPr lang="fr-C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Samoggia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Medico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Psichiatra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Sabina Alessi  </a:t>
                      </a:r>
                      <a:r>
                        <a:rPr lang="fr-CA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Alessi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128009"/>
                  </a:ext>
                </a:extLst>
              </a:tr>
              <a:tr h="195242">
                <a:tc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 CSM  Distretto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Bologna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Area San Donato/San Vitale 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Psichiatra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Renzo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Muraccini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832381"/>
                  </a:ext>
                </a:extLst>
              </a:tr>
              <a:tr h="208413">
                <a:tc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Coordinatrice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Giovani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Psicologa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Annalisa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Masi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763071"/>
                  </a:ext>
                </a:extLst>
              </a:tr>
              <a:tr h="197992">
                <a:tc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Giovani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Psicologo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Luigi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Chiri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359967"/>
                  </a:ext>
                </a:extLst>
              </a:tr>
              <a:tr h="1979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Dipendenze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patologiche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giovani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Psicologo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Luca Ghedini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899405"/>
                  </a:ext>
                </a:extLst>
              </a:tr>
              <a:tr h="359224">
                <a:tc vMerge="1">
                  <a:txBody>
                    <a:bodyPr/>
                    <a:lstStyle/>
                    <a:p>
                      <a:endParaRPr lang="it-IT" sz="1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Resp. 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Neuropsichiatria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infanzia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adolescenza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territoriale, 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leader standard « 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Salute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in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età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evolutiva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»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Neuropsichiatra infantile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Simona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Chiodo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840763"/>
                  </a:ext>
                </a:extLst>
              </a:tr>
              <a:tr h="184853">
                <a:tc vMerge="1">
                  <a:txBody>
                    <a:bodyPr/>
                    <a:lstStyle/>
                    <a:p>
                      <a:endParaRPr lang="it-IT" sz="1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Neuropsichiatria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evolutiva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Neuropsichiatra infantile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Laura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Gessaroli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75818"/>
                  </a:ext>
                </a:extLst>
              </a:tr>
              <a:tr h="359224">
                <a:tc vMerge="1">
                  <a:txBody>
                    <a:bodyPr/>
                    <a:lstStyle/>
                    <a:p>
                      <a:endParaRPr lang="it-IT" sz="1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Neuropsichiatria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evolutiva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Neuropsichiatra infantile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Stefano Costa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750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SANITA’ PUBBLICA</a:t>
                      </a:r>
                      <a:endParaRPr lang="it-IT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Resp. 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Igiene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Alimenti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Nutrizione</a:t>
                      </a: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Medico Igiene e sanita pubblica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Luciana Prete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1639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5D7EF0-1502-46FE-807B-8A992D548954}"/>
              </a:ext>
            </a:extLst>
          </p:cNvPr>
          <p:cNvSpPr txBox="1"/>
          <p:nvPr/>
        </p:nvSpPr>
        <p:spPr>
          <a:xfrm>
            <a:off x="1320943" y="1219731"/>
            <a:ext cx="97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b="1" i="1" dirty="0">
                <a:solidFill>
                  <a:srgbClr val="C00000"/>
                </a:solidFill>
              </a:rPr>
              <a:t>Attori specifici per questo target, che sono stati invitati a  collaborare, insieme agli attori trasversali</a:t>
            </a:r>
          </a:p>
        </p:txBody>
      </p:sp>
    </p:spTree>
    <p:extLst>
      <p:ext uri="{BB962C8B-B14F-4D97-AF65-F5344CB8AC3E}">
        <p14:creationId xmlns:p14="http://schemas.microsoft.com/office/powerpoint/2010/main" val="319024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854" y="608912"/>
            <a:ext cx="10069946" cy="3542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i="1" dirty="0"/>
              <a:t> </a:t>
            </a:r>
            <a:r>
              <a:rPr lang="it-IT" sz="6000" dirty="0"/>
              <a:t>Area funzionale </a:t>
            </a:r>
          </a:p>
          <a:p>
            <a:pPr marL="0" indent="0">
              <a:buNone/>
            </a:pPr>
            <a:endParaRPr lang="it-IT" sz="4000" i="1" dirty="0"/>
          </a:p>
          <a:p>
            <a:pPr marL="0" indent="0">
              <a:buNone/>
            </a:pPr>
            <a:r>
              <a:rPr lang="it-IT" sz="4000" i="1" dirty="0"/>
              <a:t>per la continuità delle cure, la collaborazione fra setting e il governo delle transizioni  </a:t>
            </a:r>
          </a:p>
          <a:p>
            <a:pPr marL="0" indent="0">
              <a:buNone/>
            </a:pPr>
            <a:r>
              <a:rPr lang="it-IT" sz="4000" i="1" dirty="0"/>
              <a:t> </a:t>
            </a:r>
          </a:p>
          <a:p>
            <a:pPr marL="0" indent="0">
              <a:buNone/>
            </a:pPr>
            <a:endParaRPr lang="it-IT" sz="4000" b="1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58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25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05AE9A-BCC1-45F9-9365-B8F8AFD0C413}"/>
              </a:ext>
            </a:extLst>
          </p:cNvPr>
          <p:cNvSpPr txBox="1"/>
          <p:nvPr/>
        </p:nvSpPr>
        <p:spPr>
          <a:xfrm>
            <a:off x="1453183" y="116548"/>
            <a:ext cx="104218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/>
              <a:t> Area Funzionale  per la continuità delle cure, la collaborazione fra setting e il governo delle transizioni</a:t>
            </a:r>
          </a:p>
          <a:p>
            <a:r>
              <a:rPr lang="it-IT" b="1" i="1" dirty="0"/>
              <a:t>Target: persone fragili, a rischio di cronicità e/o di perdita di autonomia, con bisogni sanitari e sociali complessi</a:t>
            </a:r>
          </a:p>
        </p:txBody>
      </p:sp>
      <p:graphicFrame>
        <p:nvGraphicFramePr>
          <p:cNvPr id="6" name="Tabella 13">
            <a:extLst>
              <a:ext uri="{FF2B5EF4-FFF2-40B4-BE49-F238E27FC236}">
                <a16:creationId xmlns:a16="http://schemas.microsoft.com/office/drawing/2014/main" id="{FD1EE28B-0832-42B3-B8F4-9884E49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42396"/>
              </p:ext>
            </p:extLst>
          </p:nvPr>
        </p:nvGraphicFramePr>
        <p:xfrm>
          <a:off x="846267" y="1895757"/>
          <a:ext cx="1049946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441">
                  <a:extLst>
                    <a:ext uri="{9D8B030D-6E8A-4147-A177-3AD203B41FA5}">
                      <a16:colId xmlns:a16="http://schemas.microsoft.com/office/drawing/2014/main" val="3685452229"/>
                    </a:ext>
                  </a:extLst>
                </a:gridCol>
                <a:gridCol w="3752792">
                  <a:extLst>
                    <a:ext uri="{9D8B030D-6E8A-4147-A177-3AD203B41FA5}">
                      <a16:colId xmlns:a16="http://schemas.microsoft.com/office/drawing/2014/main" val="1003093204"/>
                    </a:ext>
                  </a:extLst>
                </a:gridCol>
                <a:gridCol w="2482012">
                  <a:extLst>
                    <a:ext uri="{9D8B030D-6E8A-4147-A177-3AD203B41FA5}">
                      <a16:colId xmlns:a16="http://schemas.microsoft.com/office/drawing/2014/main" val="3114915981"/>
                    </a:ext>
                  </a:extLst>
                </a:gridCol>
                <a:gridCol w="1688220">
                  <a:extLst>
                    <a:ext uri="{9D8B030D-6E8A-4147-A177-3AD203B41FA5}">
                      <a16:colId xmlns:a16="http://schemas.microsoft.com/office/drawing/2014/main" val="337634270"/>
                    </a:ext>
                  </a:extLst>
                </a:gridCol>
              </a:tblGrid>
              <a:tr h="295247">
                <a:tc>
                  <a:txBody>
                    <a:bodyPr/>
                    <a:lstStyle/>
                    <a:p>
                      <a:pPr algn="ctr"/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MEDICO</a:t>
                      </a:r>
                      <a:endParaRPr lang="it-IT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Primiano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Iannone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818600"/>
                  </a:ext>
                </a:extLst>
              </a:tr>
              <a:tr h="479776">
                <a:tc>
                  <a:txBody>
                    <a:bodyPr/>
                    <a:lstStyle/>
                    <a:p>
                      <a:pPr algn="ctr"/>
                      <a:r>
                        <a:rPr lang="it-IT" sz="1800" b="1" u="sng" dirty="0">
                          <a:solidFill>
                            <a:schemeClr val="tx1"/>
                          </a:solidFill>
                        </a:rPr>
                        <a:t>DIP. MEDICO-SPECIALISTICO RETE OSPEDALIERA E TERRITORIALE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 - cardiologia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Stefano  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Urbinati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439549"/>
                  </a:ext>
                </a:extLst>
              </a:tr>
              <a:tr h="2628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IPARTIMENTO  ASSISTENZIALE, TECNICO E RIABILITATIVO</a:t>
                      </a:r>
                      <a:endParaRPr lang="it-IT" sz="18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IT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continuità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dell’assistenza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presa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domiciliare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Sanitarie - area infermieristica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Manuela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Petroni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32082"/>
                  </a:ext>
                </a:extLst>
              </a:tr>
              <a:tr h="2628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 Medica OM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Sanitarie - area infermieristica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Paciotti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55875"/>
                  </a:ext>
                </a:extLst>
              </a:tr>
              <a:tr h="2628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 Dialisi e Servizi</a:t>
                      </a:r>
                      <a:endParaRPr lang="it-IT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Sanitarie - area infermieristica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Toschi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92325"/>
                  </a:ext>
                </a:extLst>
              </a:tr>
              <a:tr h="219409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Processso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Assistenziale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Cure Palliative                 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Sanitarie - area infermieristica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Fabrizio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Moggia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79758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D37AEE-35B1-4CA5-825D-0808343D3A05}"/>
              </a:ext>
            </a:extLst>
          </p:cNvPr>
          <p:cNvSpPr txBox="1"/>
          <p:nvPr/>
        </p:nvSpPr>
        <p:spPr>
          <a:xfrm>
            <a:off x="700158" y="1505530"/>
            <a:ext cx="97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b="1" i="1" dirty="0">
                <a:solidFill>
                  <a:srgbClr val="C00000"/>
                </a:solidFill>
              </a:rPr>
              <a:t>Attori specifici per questo target, che sono stati invitati a  collaborare, insieme agli attori trasversali</a:t>
            </a:r>
          </a:p>
        </p:txBody>
      </p:sp>
    </p:spTree>
    <p:extLst>
      <p:ext uri="{BB962C8B-B14F-4D97-AF65-F5344CB8AC3E}">
        <p14:creationId xmlns:p14="http://schemas.microsoft.com/office/powerpoint/2010/main" val="1895276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37424-B86D-4BD7-8744-A146C7E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26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05AE9A-BCC1-45F9-9365-B8F8AFD0C413}"/>
              </a:ext>
            </a:extLst>
          </p:cNvPr>
          <p:cNvSpPr txBox="1"/>
          <p:nvPr/>
        </p:nvSpPr>
        <p:spPr>
          <a:xfrm>
            <a:off x="1453183" y="116548"/>
            <a:ext cx="104218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/>
              <a:t> Area Funzionale  per la continuità delle cure, la collaborazione fra setting e il governo delle transizioni</a:t>
            </a:r>
          </a:p>
          <a:p>
            <a:r>
              <a:rPr lang="it-IT" b="1" i="1" dirty="0"/>
              <a:t>Target: persone fragili, a rischio di cronicità e/o di perdita di autonomia, con bisogni sanitari e sociali complessi</a:t>
            </a:r>
          </a:p>
        </p:txBody>
      </p:sp>
      <p:graphicFrame>
        <p:nvGraphicFramePr>
          <p:cNvPr id="6" name="Tabella 13">
            <a:extLst>
              <a:ext uri="{FF2B5EF4-FFF2-40B4-BE49-F238E27FC236}">
                <a16:creationId xmlns:a16="http://schemas.microsoft.com/office/drawing/2014/main" id="{FD1EE28B-0832-42B3-B8F4-9884E49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91553"/>
              </p:ext>
            </p:extLst>
          </p:nvPr>
        </p:nvGraphicFramePr>
        <p:xfrm>
          <a:off x="846267" y="1895757"/>
          <a:ext cx="10499465" cy="366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441">
                  <a:extLst>
                    <a:ext uri="{9D8B030D-6E8A-4147-A177-3AD203B41FA5}">
                      <a16:colId xmlns:a16="http://schemas.microsoft.com/office/drawing/2014/main" val="3685452229"/>
                    </a:ext>
                  </a:extLst>
                </a:gridCol>
                <a:gridCol w="3752792">
                  <a:extLst>
                    <a:ext uri="{9D8B030D-6E8A-4147-A177-3AD203B41FA5}">
                      <a16:colId xmlns:a16="http://schemas.microsoft.com/office/drawing/2014/main" val="1003093204"/>
                    </a:ext>
                  </a:extLst>
                </a:gridCol>
                <a:gridCol w="2482012">
                  <a:extLst>
                    <a:ext uri="{9D8B030D-6E8A-4147-A177-3AD203B41FA5}">
                      <a16:colId xmlns:a16="http://schemas.microsoft.com/office/drawing/2014/main" val="3114915981"/>
                    </a:ext>
                  </a:extLst>
                </a:gridCol>
                <a:gridCol w="1688220">
                  <a:extLst>
                    <a:ext uri="{9D8B030D-6E8A-4147-A177-3AD203B41FA5}">
                      <a16:colId xmlns:a16="http://schemas.microsoft.com/office/drawing/2014/main" val="337634270"/>
                    </a:ext>
                  </a:extLst>
                </a:gridCol>
              </a:tblGrid>
              <a:tr h="321748">
                <a:tc>
                  <a:txBody>
                    <a:bodyPr/>
                    <a:lstStyle/>
                    <a:p>
                      <a:pPr algn="ctr"/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DELL’INTEGRAZIONE</a:t>
                      </a:r>
                      <a:endParaRPr lang="it-IT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Programma Cure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Intermedie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PDTAI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Demenza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 - geriatria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Simona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Linarello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81030"/>
                  </a:ext>
                </a:extLst>
              </a:tr>
              <a:tr h="321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 RETE OSPEDALIERA  </a:t>
                      </a:r>
                      <a:endParaRPr lang="it-IT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Dipartimento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Flavia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Rallo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882822"/>
                  </a:ext>
                </a:extLst>
              </a:tr>
              <a:tr h="321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GOVERNO PERCORSI SPECIALISTICI 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Staff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Alessandra Tassoni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676370"/>
                  </a:ext>
                </a:extLst>
              </a:tr>
              <a:tr h="32174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GOVERNO CLINICO, QUALITA’,  FORMAZIONE</a:t>
                      </a:r>
                      <a:endParaRPr lang="it-IT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Coord.. Corso di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Laurea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Scienze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Infermieristiche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Silvia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Alvisi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62653"/>
                  </a:ext>
                </a:extLst>
              </a:tr>
              <a:tr h="3217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Clinico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Avaldi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17783"/>
                  </a:ext>
                </a:extLst>
              </a:tr>
              <a:tr h="3217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Clinico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Stefano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Benini</a:t>
                      </a:r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415223"/>
                  </a:ext>
                </a:extLst>
              </a:tr>
              <a:tr h="321748">
                <a:tc v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Governo Clinico</a:t>
                      </a:r>
                      <a:endParaRPr lang="it-IT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 – medicina interna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Nicoletta </a:t>
                      </a:r>
                      <a:r>
                        <a:rPr lang="fr-CA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Bonora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4481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D37AEE-35B1-4CA5-825D-0808343D3A05}"/>
              </a:ext>
            </a:extLst>
          </p:cNvPr>
          <p:cNvSpPr txBox="1"/>
          <p:nvPr/>
        </p:nvSpPr>
        <p:spPr>
          <a:xfrm>
            <a:off x="700158" y="1505530"/>
            <a:ext cx="97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b="1" i="1" dirty="0">
                <a:solidFill>
                  <a:srgbClr val="C00000"/>
                </a:solidFill>
              </a:rPr>
              <a:t>Attori specifici per questo target, che sono stati invitati a  collaborare, insieme agli attori trasversali</a:t>
            </a:r>
          </a:p>
        </p:txBody>
      </p:sp>
    </p:spTree>
    <p:extLst>
      <p:ext uri="{BB962C8B-B14F-4D97-AF65-F5344CB8AC3E}">
        <p14:creationId xmlns:p14="http://schemas.microsoft.com/office/powerpoint/2010/main" val="4068632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170FD6-9459-4389-8CD4-98324B9BD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Percorso in collaborazione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l'istituzione delle Aree Funzionali comporterà una fase di definizione più operativa, per scegliere i criteri minimi di coordinamento interni alle Aree stesse e le modalità di raccordo con il sistema socio-sanitario e sociale: percorso che dovrà essere svolto, per assicurarne qualità ed efficacia, in  collaborazione  con l’Ufficio di Supporto alla CTSSM e con gli Uffici di Piano distrettuali.</a:t>
            </a:r>
            <a:endParaRPr lang="it-IT" sz="2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EBA7B1-2773-4156-A2F8-D4262D3C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86FEDB-9682-475F-837D-CF8DECF3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27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409D09D-EBE2-461D-9338-59FFED5A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</p:spPr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br>
              <a:rPr lang="it-IT" sz="4400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813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337D6-E64D-4E79-B79C-16F72555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12" y="1766901"/>
            <a:ext cx="10648787" cy="4130559"/>
          </a:xfrm>
        </p:spPr>
        <p:txBody>
          <a:bodyPr>
            <a:normAutofit fontScale="47500" lnSpcReduction="20000"/>
          </a:bodyPr>
          <a:lstStyle/>
          <a:p>
            <a:r>
              <a:rPr lang="it-IT" sz="6500" dirty="0"/>
              <a:t>Quali aree vengono attivate entro giugno 2023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36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51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 L’Area Funzionale per </a:t>
            </a:r>
            <a:r>
              <a:rPr lang="it-IT" sz="51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la salute e il benessere delle giovani generazioni</a:t>
            </a:r>
            <a:endParaRPr lang="it-IT" sz="51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TARGET</a:t>
            </a:r>
            <a:r>
              <a:rPr lang="it-IT" sz="3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it-IT" sz="3600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persone fra 0 e 24 anni d’età </a:t>
            </a:r>
            <a:endParaRPr lang="it-IT" sz="3600" i="1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51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 L’Area Funzionale  per la </a:t>
            </a:r>
            <a:r>
              <a:rPr lang="it-IT" sz="51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continuità delle cure, la collaborazione tra setting di assistenza e di presa in carico  e il  governo delle transizioni</a:t>
            </a:r>
            <a:endParaRPr lang="it-IT" sz="51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66700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TARGET</a:t>
            </a:r>
            <a:r>
              <a:rPr lang="it-IT" sz="3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it-IT" sz="3600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persone fragili, con bisogni sanitari e/o sociali complessi, che, a causa della malattia, sono a rischio di cronicità  e/o di perdere il loro livello di autonomia.</a:t>
            </a:r>
            <a:endParaRPr lang="it-IT" sz="3600" i="1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lvl="1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B2EBFF-DE00-4CCE-AF7A-C17B754A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3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D07E7E-3930-417D-9BDD-4135055A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</p:spPr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br>
              <a:rPr lang="it-IT" sz="4400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309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337D6-E64D-4E79-B79C-16F72555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12" y="2018571"/>
            <a:ext cx="10648787" cy="4130559"/>
          </a:xfrm>
        </p:spPr>
        <p:txBody>
          <a:bodyPr>
            <a:normAutofit fontScale="47500" lnSpcReduction="20000"/>
          </a:bodyPr>
          <a:lstStyle/>
          <a:p>
            <a:r>
              <a:rPr lang="it-IT" sz="6500" dirty="0"/>
              <a:t>Stiamo anche lavorando su: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36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51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Area Funzionale per </a:t>
            </a:r>
            <a:r>
              <a:rPr lang="it-IT" sz="51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la salute e il benessere delle  persone  vulnerabili</a:t>
            </a:r>
            <a:endParaRPr lang="it-IT" sz="51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TARGET</a:t>
            </a:r>
            <a:r>
              <a:rPr lang="it-IT" sz="3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it-IT" sz="3600" i="1" dirty="0"/>
              <a:t>persone vulnerabili o con disagio, che hanno bisogno di interventi sanitari e/o sociali «a bassa soglia» per mantenersi in salute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it-IT" sz="36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51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it-IT" sz="51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66700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it-IT" sz="36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lvl="1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B2EBFF-DE00-4CCE-AF7A-C17B754A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4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D07E7E-3930-417D-9BDD-4135055A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</p:spPr>
        <p:txBody>
          <a:bodyPr>
            <a:normAutofit fontScale="90000"/>
          </a:bodyPr>
          <a:lstStyle/>
          <a:p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471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5E00B-CFBE-469E-9BF2-5FE0BAF7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br>
              <a:rPr lang="it-IT" sz="4400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dirty="0"/>
            </a:br>
            <a:r>
              <a:rPr lang="it-IT" dirty="0"/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6C76C-2731-4FBF-90CB-748C4E1C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60" y="1610053"/>
            <a:ext cx="10628512" cy="3985403"/>
          </a:xfrm>
        </p:spPr>
        <p:txBody>
          <a:bodyPr>
            <a:normAutofit fontScale="92500"/>
          </a:bodyPr>
          <a:lstStyle/>
          <a:p>
            <a:r>
              <a:rPr lang="it-IT" sz="3900" dirty="0"/>
              <a:t>Che cosa sono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Linee di responsabilità orizzontali, interdipartimentali, tra territorio e ospedale, tra sanità e sociale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 ispirano all’esperienze dei «Programmi centrati sui destinatari delle cure» o «Programmi per popolazioni target» sviluppati in Canada e in molti altri Paesi OCSE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Rappresentano, in maniera integrata, l’insieme dei servizi e delle attività, sociali e sanitarie, organizzati per rispondere ai bisogni di salute e di benessere  dei   gruppi di popolazione  individuati come target. </a:t>
            </a:r>
            <a:endParaRPr lang="it-IT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8FE7AE-5707-45F8-A857-659E1DD5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52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E358AE-68F9-4CDA-9B1C-F86ADCF19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854" y="2432376"/>
            <a:ext cx="10069946" cy="3790084"/>
          </a:xfrm>
        </p:spPr>
        <p:txBody>
          <a:bodyPr>
            <a:normAutofit/>
          </a:bodyPr>
          <a:lstStyle/>
          <a:p>
            <a:r>
              <a:rPr lang="it-IT" sz="3600" dirty="0"/>
              <a:t> Riferimenti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7662CF-296A-4261-A3DE-82793975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4CA5D4-AAEC-4EF6-A4DF-44E5A947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FC3B-26C6-43D7-947E-6A4A38B79524}" type="slidenum">
              <a:rPr lang="it-IT" smtClean="0"/>
              <a:t>6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1AB228-2B8B-4796-88D6-EC16FAAC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65125"/>
            <a:ext cx="10069512" cy="914400"/>
          </a:xfrm>
        </p:spPr>
        <p:txBody>
          <a:bodyPr>
            <a:normAutofit fontScale="90000"/>
          </a:bodyPr>
          <a:lstStyle/>
          <a:p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br>
              <a:rPr lang="it-IT" sz="4400" b="1" kern="150" dirty="0">
                <a:solidFill>
                  <a:srgbClr val="000000"/>
                </a:solidFill>
                <a:effectLst/>
                <a:latin typeface="Arial, Arial"/>
                <a:ea typeface="Arial, Arial"/>
                <a:cs typeface="Arial, Arial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Programmi per popolazioni target: </a:t>
            </a:r>
            <a:b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</a:br>
            <a:r>
              <a:rPr lang="it-IT" sz="4400" b="1" kern="15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rial, Arial"/>
                <a:cs typeface="Calibri Light" panose="020F0302020204030204" pitchFamily="34" charset="0"/>
              </a:rPr>
              <a:t>avvio delle aree funzionali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19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1">
            <a:extLst>
              <a:ext uri="{FF2B5EF4-FFF2-40B4-BE49-F238E27FC236}">
                <a16:creationId xmlns:a16="http://schemas.microsoft.com/office/drawing/2014/main" id="{5AB9D091-C194-4E04-B40C-56DB6EA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8854B-9FA9-46C5-980D-EF87CF7447F0}" type="slidenum">
              <a:rPr lang="fr-FR" altLang="it-IT" sz="1000">
                <a:latin typeface="Clarendon" charset="0"/>
                <a:ea typeface="ヒラギノ角ゴ Pro W3" pitchFamily="6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it-IT" sz="1000">
              <a:latin typeface="Clarendon" charset="0"/>
              <a:ea typeface="ヒラギノ角ゴ Pro W3" pitchFamily="6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CBAED-1B99-467D-B8A6-F29682AA262D}"/>
              </a:ext>
            </a:extLst>
          </p:cNvPr>
          <p:cNvSpPr/>
          <p:nvPr/>
        </p:nvSpPr>
        <p:spPr>
          <a:xfrm>
            <a:off x="1697038" y="1863725"/>
            <a:ext cx="1662112" cy="3348038"/>
          </a:xfrm>
          <a:prstGeom prst="rect">
            <a:avLst/>
          </a:prstGeom>
          <a:solidFill>
            <a:srgbClr val="CC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Conoscere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:</a:t>
            </a:r>
          </a:p>
          <a:p>
            <a:pPr algn="ctr">
              <a:defRPr/>
            </a:pPr>
            <a:endParaRPr lang="fr-CA" sz="1500" b="1" dirty="0">
              <a:solidFill>
                <a:srgbClr val="FFFFFF"/>
              </a:solidFill>
              <a:latin typeface="Arial"/>
              <a:ea typeface="ヒラギノ角ゴ Pro W3" charset="0"/>
              <a:cs typeface="Arial"/>
            </a:endParaRPr>
          </a:p>
          <a:p>
            <a:pPr marL="214313" indent="-214313" algn="ctr">
              <a:buFontTx/>
              <a:buChar char="-"/>
              <a:defRPr/>
            </a:pP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Bisogni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della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popolazione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del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territorio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 </a:t>
            </a:r>
          </a:p>
          <a:p>
            <a:pPr algn="ctr">
              <a:defRPr/>
            </a:pPr>
            <a:endParaRPr lang="fr-CA" sz="1500" b="1" dirty="0">
              <a:solidFill>
                <a:srgbClr val="FFFFFF"/>
              </a:solidFill>
              <a:latin typeface="Arial"/>
              <a:ea typeface="ヒラギノ角ゴ Pro W3" charset="0"/>
              <a:cs typeface="Arial"/>
            </a:endParaRPr>
          </a:p>
          <a:p>
            <a:pPr algn="ctr">
              <a:defRPr/>
            </a:pP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-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Interventi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e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risorse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a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disposizione</a:t>
            </a:r>
            <a:endParaRPr lang="fr-FR" sz="1500" b="1" dirty="0">
              <a:solidFill>
                <a:srgbClr val="FFFFFF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B731880D-C8C0-4AEA-98F6-E9F61BEC9F08}"/>
              </a:ext>
            </a:extLst>
          </p:cNvPr>
          <p:cNvSpPr/>
          <p:nvPr/>
        </p:nvSpPr>
        <p:spPr>
          <a:xfrm rot="5400000">
            <a:off x="4672013" y="657225"/>
            <a:ext cx="1027112" cy="3652838"/>
          </a:xfrm>
          <a:prstGeom prst="triangle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7C8FAC33-32D1-4EFB-8D95-7E8FC15E0910}"/>
              </a:ext>
            </a:extLst>
          </p:cNvPr>
          <p:cNvSpPr/>
          <p:nvPr/>
        </p:nvSpPr>
        <p:spPr>
          <a:xfrm rot="5400000">
            <a:off x="4672807" y="1683544"/>
            <a:ext cx="1025525" cy="3652838"/>
          </a:xfrm>
          <a:prstGeom prst="triangle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F583F8AE-B08C-4B78-A994-5EA48636FB8B}"/>
              </a:ext>
            </a:extLst>
          </p:cNvPr>
          <p:cNvSpPr/>
          <p:nvPr/>
        </p:nvSpPr>
        <p:spPr>
          <a:xfrm rot="5400000">
            <a:off x="4672013" y="2763838"/>
            <a:ext cx="1027113" cy="3652838"/>
          </a:xfrm>
          <a:prstGeom prst="triangle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41D1D-5996-4E27-8970-AE19EC7765D5}"/>
              </a:ext>
            </a:extLst>
          </p:cNvPr>
          <p:cNvSpPr/>
          <p:nvPr/>
        </p:nvSpPr>
        <p:spPr>
          <a:xfrm>
            <a:off x="3432176" y="2293939"/>
            <a:ext cx="1655763" cy="433387"/>
          </a:xfrm>
          <a:prstGeom prst="rect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it-IT" sz="1500" b="1">
                <a:latin typeface="Arial" panose="020B0604020202020204" pitchFamily="34" charset="0"/>
                <a:ea typeface="ヒラギノ角ゴ Pro W3" pitchFamily="6" charset="-128"/>
                <a:cs typeface="Arial" panose="020B0604020202020204" pitchFamily="34" charset="0"/>
              </a:rPr>
              <a:t>Migliorare l’esperienza di cura</a:t>
            </a:r>
            <a:endParaRPr lang="fr-FR" altLang="it-IT" sz="1500" b="1">
              <a:latin typeface="Arial" panose="020B0604020202020204" pitchFamily="34" charset="0"/>
              <a:ea typeface="ヒラギノ角ゴ Pro W3" pitchFamily="6" charset="-128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5F48D5-B436-4925-8B5F-DE8495EAC2CB}"/>
              </a:ext>
            </a:extLst>
          </p:cNvPr>
          <p:cNvSpPr/>
          <p:nvPr/>
        </p:nvSpPr>
        <p:spPr>
          <a:xfrm>
            <a:off x="3359150" y="3267075"/>
            <a:ext cx="1873250" cy="431800"/>
          </a:xfrm>
          <a:prstGeom prst="rect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CA" altLang="it-IT"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Ottimizzare l’utilizzo delle risorse </a:t>
            </a:r>
            <a:endParaRPr lang="fr-FR" altLang="it-IT" sz="1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DB630-1481-4813-A751-E96B3426106B}"/>
              </a:ext>
            </a:extLst>
          </p:cNvPr>
          <p:cNvSpPr/>
          <p:nvPr/>
        </p:nvSpPr>
        <p:spPr>
          <a:xfrm>
            <a:off x="3359150" y="4400551"/>
            <a:ext cx="1873250" cy="379413"/>
          </a:xfrm>
          <a:prstGeom prst="rect">
            <a:avLst/>
          </a:prstGeom>
          <a:solidFill>
            <a:srgbClr val="7A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5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Agire</a:t>
            </a:r>
            <a:r>
              <a:rPr lang="fr-CA" sz="15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sui </a:t>
            </a:r>
            <a:r>
              <a:rPr lang="fr-CA" sz="15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determinanti</a:t>
            </a:r>
            <a:r>
              <a:rPr lang="fr-CA" sz="15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 di </a:t>
            </a:r>
            <a:r>
              <a:rPr lang="fr-CA" sz="15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salute</a:t>
            </a:r>
            <a:r>
              <a:rPr lang="fr-CA" sz="15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endParaRPr lang="fr-FR" sz="15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9E489159-7FA1-49D7-8816-7AA255FE236F}"/>
              </a:ext>
            </a:extLst>
          </p:cNvPr>
          <p:cNvSpPr/>
          <p:nvPr/>
        </p:nvSpPr>
        <p:spPr>
          <a:xfrm rot="5400000">
            <a:off x="7355682" y="2026444"/>
            <a:ext cx="2644775" cy="3290888"/>
          </a:xfrm>
          <a:prstGeom prst="triangle">
            <a:avLst/>
          </a:prstGeom>
          <a:solidFill>
            <a:srgbClr val="CC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3656B-19BE-46D1-812E-DF55FC00E8D8}"/>
              </a:ext>
            </a:extLst>
          </p:cNvPr>
          <p:cNvSpPr/>
          <p:nvPr/>
        </p:nvSpPr>
        <p:spPr>
          <a:xfrm>
            <a:off x="7175501" y="3375026"/>
            <a:ext cx="2016125" cy="703263"/>
          </a:xfrm>
          <a:prstGeom prst="rect">
            <a:avLst/>
          </a:prstGeom>
          <a:solidFill>
            <a:srgbClr val="CC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Migliorare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lo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stato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di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salute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e il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benessere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della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fr-CA" sz="1500" b="1" dirty="0" err="1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popolazione</a:t>
            </a:r>
            <a:r>
              <a:rPr lang="fr-CA" sz="1500" b="1" dirty="0">
                <a:solidFill>
                  <a:srgbClr val="FFFFFF"/>
                </a:solidFill>
                <a:latin typeface="Arial"/>
                <a:ea typeface="ヒラギノ角ゴ Pro W3" charset="0"/>
                <a:cs typeface="Arial"/>
              </a:rPr>
              <a:t> </a:t>
            </a:r>
          </a:p>
          <a:p>
            <a:pPr algn="ctr">
              <a:defRPr/>
            </a:pPr>
            <a:r>
              <a:rPr lang="fr-CA" sz="1350" b="1" dirty="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Times New Roman" charset="0"/>
              </a:rPr>
              <a:t> </a:t>
            </a:r>
            <a:endParaRPr lang="fr-FR" sz="1350" b="1" dirty="0">
              <a:solidFill>
                <a:srgbClr val="FFFFFF"/>
              </a:solidFill>
              <a:latin typeface="Times New Roman" charset="0"/>
              <a:ea typeface="ヒラギノ角ゴ Pro W3" charset="0"/>
              <a:cs typeface="Times New Roman" charset="0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AD7DFC9F-D881-46DA-A02B-B5FA91A2793B}"/>
              </a:ext>
            </a:extLst>
          </p:cNvPr>
          <p:cNvSpPr txBox="1">
            <a:spLocks/>
          </p:cNvSpPr>
          <p:nvPr/>
        </p:nvSpPr>
        <p:spPr>
          <a:xfrm>
            <a:off x="2208213" y="70485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fr-CA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>
              <a:defRPr/>
            </a:pP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781" name="Espace réservé du pied de page 3">
            <a:extLst>
              <a:ext uri="{FF2B5EF4-FFF2-40B4-BE49-F238E27FC236}">
                <a16:creationId xmlns:a16="http://schemas.microsoft.com/office/drawing/2014/main" id="{34BCC72E-241E-442C-BC3A-021AA9A50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774825" y="5481637"/>
            <a:ext cx="8281988" cy="6619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it-IT" sz="1600" dirty="0">
                <a:latin typeface="Clarendon" charset="0"/>
                <a:ea typeface="ヒラギノ角ゴ Pro W3" pitchFamily="6" charset="-128"/>
              </a:rPr>
              <a:t>Trottier (2012) Guide de gestion du changement associé à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it-IT" sz="1600" dirty="0">
                <a:latin typeface="Clarendon" charset="0"/>
                <a:ea typeface="ヒラギノ角ゴ Pro W3" pitchFamily="6" charset="-128"/>
              </a:rPr>
              <a:t>la responsabilité populationnelle, IPCDC, Québec (Ca) </a:t>
            </a:r>
          </a:p>
        </p:txBody>
      </p:sp>
      <p:sp>
        <p:nvSpPr>
          <p:cNvPr id="32782" name="Titolo 1">
            <a:extLst>
              <a:ext uri="{FF2B5EF4-FFF2-40B4-BE49-F238E27FC236}">
                <a16:creationId xmlns:a16="http://schemas.microsoft.com/office/drawing/2014/main" id="{3AFA3EB5-9BB9-4F45-B746-E84FD28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chemeClr val="accent1"/>
                </a:solidFill>
              </a:rPr>
              <a:t> Lab   </a:t>
            </a:r>
            <a:r>
              <a:rPr lang="it-IT" altLang="it-IT" sz="3600" b="1" i="1" dirty="0">
                <a:solidFill>
                  <a:schemeClr val="accent1"/>
                </a:solidFill>
              </a:rPr>
              <a:t> #innovazionedeldistretto</a:t>
            </a:r>
          </a:p>
        </p:txBody>
      </p:sp>
      <p:sp>
        <p:nvSpPr>
          <p:cNvPr id="32783" name="CasellaDiTesto 16">
            <a:extLst>
              <a:ext uri="{FF2B5EF4-FFF2-40B4-BE49-F238E27FC236}">
                <a16:creationId xmlns:a16="http://schemas.microsoft.com/office/drawing/2014/main" id="{D0B8C414-A846-4AFF-986F-889917987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922339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800" dirty="0"/>
              <a:t>Lezioni dal Canada</a:t>
            </a:r>
            <a:endParaRPr lang="it-IT" altLang="it-IT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B160BD-18F7-41DC-8A17-8F8F98B82ADE}"/>
              </a:ext>
            </a:extLst>
          </p:cNvPr>
          <p:cNvSpPr txBox="1"/>
          <p:nvPr/>
        </p:nvSpPr>
        <p:spPr>
          <a:xfrm>
            <a:off x="2020455" y="1132310"/>
            <a:ext cx="7469909" cy="91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2000" b="1" dirty="0"/>
              <a:t>Il Triangolo di stratificazione del rischio (Kaiser Permanente </a:t>
            </a:r>
            <a:r>
              <a:rPr lang="it-IT" sz="2000" b="1" dirty="0" err="1"/>
              <a:t>Triangle</a:t>
            </a:r>
            <a:r>
              <a:rPr lang="it-IT" sz="2000" b="1" dirty="0"/>
              <a:t>) </a:t>
            </a:r>
          </a:p>
          <a:p>
            <a:pPr algn="r">
              <a:defRPr/>
            </a:pPr>
            <a:endParaRPr lang="it-IT" sz="675" b="1" dirty="0">
              <a:latin typeface="Tahoma" panose="020B0604030504040204" pitchFamily="34" charset="0"/>
            </a:endParaRPr>
          </a:p>
          <a:p>
            <a:pPr algn="r">
              <a:defRPr/>
            </a:pPr>
            <a:endParaRPr lang="it-IT" sz="675" b="1" dirty="0">
              <a:latin typeface="Tahoma" panose="020B0604030504040204" pitchFamily="34" charset="0"/>
            </a:endParaRPr>
          </a:p>
          <a:p>
            <a:pPr algn="r">
              <a:defRPr/>
            </a:pPr>
            <a:r>
              <a:rPr lang="it-IT" sz="675" b="1" dirty="0" err="1">
                <a:latin typeface="Tahoma" panose="020B0604030504040204" pitchFamily="34" charset="0"/>
              </a:rPr>
              <a:t>Disease</a:t>
            </a:r>
            <a:r>
              <a:rPr lang="it-IT" sz="675" b="1" dirty="0">
                <a:latin typeface="Tahoma" panose="020B0604030504040204" pitchFamily="34" charset="0"/>
              </a:rPr>
              <a:t> Management </a:t>
            </a:r>
            <a:endParaRPr lang="it-IT" sz="675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it-IT" sz="750" b="1" dirty="0"/>
              <a:t> </a:t>
            </a:r>
            <a:endParaRPr lang="it-IT" b="1" dirty="0"/>
          </a:p>
        </p:txBody>
      </p:sp>
      <p:pic>
        <p:nvPicPr>
          <p:cNvPr id="48131" name="Immagine 4">
            <a:extLst>
              <a:ext uri="{FF2B5EF4-FFF2-40B4-BE49-F238E27FC236}">
                <a16:creationId xmlns:a16="http://schemas.microsoft.com/office/drawing/2014/main" id="{83DEA32C-1698-4944-B59A-E7D4E5C6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1712913"/>
            <a:ext cx="3385418" cy="36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magine 6">
            <a:extLst>
              <a:ext uri="{FF2B5EF4-FFF2-40B4-BE49-F238E27FC236}">
                <a16:creationId xmlns:a16="http://schemas.microsoft.com/office/drawing/2014/main" id="{1CD3794A-B8CA-453D-9DC2-40119F23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926802"/>
            <a:ext cx="4758823" cy="33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9AADD3-55F0-426C-93C3-135275130A3D}"/>
              </a:ext>
            </a:extLst>
          </p:cNvPr>
          <p:cNvSpPr txBox="1"/>
          <p:nvPr/>
        </p:nvSpPr>
        <p:spPr>
          <a:xfrm>
            <a:off x="1015999" y="5064249"/>
            <a:ext cx="1013690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2000" dirty="0"/>
              <a:t>Kaiser Permanente ha integrato il modello di Wagner con una particolare attenzione alla stratificazione del rischio e una differenziazione delle strategie </a:t>
            </a:r>
          </a:p>
          <a:p>
            <a:pPr>
              <a:defRPr/>
            </a:pPr>
            <a:r>
              <a:rPr lang="it-IT" sz="2000" dirty="0"/>
              <a:t>d’intervento </a:t>
            </a:r>
            <a:r>
              <a:rPr lang="it-IT" sz="2000" dirty="0" err="1"/>
              <a:t>inrelazione</a:t>
            </a:r>
            <a:r>
              <a:rPr lang="it-IT" sz="2000" dirty="0"/>
              <a:t> ai differenti livelli di rischio</a:t>
            </a:r>
            <a:r>
              <a:rPr lang="it-IT" sz="1350" dirty="0"/>
              <a:t>. 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AFA3EB5-9BB9-4F45-B746-E84FD28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3823"/>
            <a:ext cx="8229600" cy="6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chemeClr val="accent1"/>
                </a:solidFill>
              </a:rPr>
              <a:t> Lab   </a:t>
            </a:r>
            <a:r>
              <a:rPr lang="it-IT" altLang="it-IT" sz="3600" b="1" i="1" dirty="0">
                <a:solidFill>
                  <a:schemeClr val="accent1"/>
                </a:solidFill>
              </a:rPr>
              <a:t> #innovazionedeldistretto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2">
            <a:extLst>
              <a:ext uri="{FF2B5EF4-FFF2-40B4-BE49-F238E27FC236}">
                <a16:creationId xmlns:a16="http://schemas.microsoft.com/office/drawing/2014/main" id="{1894CA16-9083-4BF6-B4BC-9EF05FE7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09" y="92529"/>
            <a:ext cx="5854171" cy="672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4CF84C-EC73-4DF1-8BB1-74B7C40551B8}"/>
              </a:ext>
            </a:extLst>
          </p:cNvPr>
          <p:cNvSpPr txBox="1"/>
          <p:nvPr/>
        </p:nvSpPr>
        <p:spPr>
          <a:xfrm>
            <a:off x="387071" y="1166090"/>
            <a:ext cx="2366963" cy="182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000000"/>
                </a:solidFill>
              </a:rPr>
              <a:t>D</a:t>
            </a:r>
            <a:r>
              <a:rPr lang="it-IT" sz="1350" dirty="0">
                <a:solidFill>
                  <a:srgbClr val="000000"/>
                </a:solidFill>
              </a:rPr>
              <a:t>iagramma del modello </a:t>
            </a:r>
          </a:p>
          <a:p>
            <a:pPr>
              <a:defRPr/>
            </a:pPr>
            <a:r>
              <a:rPr lang="it-IT" sz="1350" dirty="0">
                <a:solidFill>
                  <a:srgbClr val="000000"/>
                </a:solidFill>
              </a:rPr>
              <a:t>concettuale di associazione degli strati di rischio della popolazione ottenuti con </a:t>
            </a:r>
            <a:r>
              <a:rPr lang="it-IT" sz="1350" b="1" i="1" dirty="0" err="1">
                <a:solidFill>
                  <a:srgbClr val="000000"/>
                </a:solidFill>
              </a:rPr>
              <a:t>riskER</a:t>
            </a:r>
            <a:r>
              <a:rPr lang="it-IT" sz="1350" dirty="0">
                <a:solidFill>
                  <a:srgbClr val="000000"/>
                </a:solidFill>
              </a:rPr>
              <a:t> e la logica assistenziale della </a:t>
            </a:r>
          </a:p>
          <a:p>
            <a:pPr>
              <a:defRPr/>
            </a:pPr>
            <a:r>
              <a:rPr lang="it-IT" sz="1350" dirty="0">
                <a:solidFill>
                  <a:srgbClr val="000000"/>
                </a:solidFill>
              </a:rPr>
              <a:t>Health </a:t>
            </a:r>
            <a:r>
              <a:rPr lang="it-IT" sz="1350" dirty="0" err="1">
                <a:solidFill>
                  <a:srgbClr val="000000"/>
                </a:solidFill>
              </a:rPr>
              <a:t>Population</a:t>
            </a:r>
            <a:r>
              <a:rPr lang="it-IT" sz="1350" dirty="0">
                <a:solidFill>
                  <a:srgbClr val="000000"/>
                </a:solidFill>
              </a:rPr>
              <a:t> Management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F5E59F-B806-4DEE-950A-777ED36B2933}"/>
              </a:ext>
            </a:extLst>
          </p:cNvPr>
          <p:cNvSpPr txBox="1"/>
          <p:nvPr/>
        </p:nvSpPr>
        <p:spPr>
          <a:xfrm>
            <a:off x="381000" y="3243648"/>
            <a:ext cx="2170545" cy="307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350" dirty="0">
                <a:solidFill>
                  <a:srgbClr val="000000"/>
                </a:solidFill>
              </a:rPr>
              <a:t>Applicazione di </a:t>
            </a:r>
            <a:r>
              <a:rPr lang="it-IT" sz="1350" dirty="0" err="1">
                <a:solidFill>
                  <a:srgbClr val="000000"/>
                </a:solidFill>
              </a:rPr>
              <a:t>RiskER</a:t>
            </a:r>
            <a:r>
              <a:rPr lang="it-IT" sz="1350" dirty="0">
                <a:solidFill>
                  <a:srgbClr val="000000"/>
                </a:solidFill>
              </a:rPr>
              <a:t> (RiskER1.0, ed. 2018) alla popolazione residente in Emilia-Romagna nell’anno 2018 </a:t>
            </a:r>
          </a:p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900" dirty="0">
                <a:solidFill>
                  <a:srgbClr val="000000"/>
                </a:solidFill>
              </a:rPr>
              <a:t>Fonte:  </a:t>
            </a:r>
            <a:r>
              <a:rPr lang="it-IT" sz="900" dirty="0" err="1">
                <a:solidFill>
                  <a:srgbClr val="1C2024"/>
                </a:solidFill>
              </a:rPr>
              <a:t>Nobilio</a:t>
            </a:r>
            <a:r>
              <a:rPr lang="it-IT" sz="900" dirty="0">
                <a:solidFill>
                  <a:srgbClr val="1C2024"/>
                </a:solidFill>
              </a:rPr>
              <a:t> L Sforza S Berti E Moro ML </a:t>
            </a:r>
            <a:r>
              <a:rPr lang="it-IT" sz="900" dirty="0">
                <a:solidFill>
                  <a:srgbClr val="CB1D15"/>
                </a:solidFill>
                <a:hlinkClick r:id="rId3"/>
              </a:rPr>
              <a:t>Guida alla stratificazione del rischio della popolazione residente in Emilia-Romagna con dati amministrativi: l’algoritmo </a:t>
            </a:r>
            <a:r>
              <a:rPr lang="it-IT" sz="900" dirty="0" err="1">
                <a:solidFill>
                  <a:srgbClr val="CB1D15"/>
                </a:solidFill>
                <a:hlinkClick r:id="rId3"/>
              </a:rPr>
              <a:t>riskER</a:t>
            </a:r>
            <a:r>
              <a:rPr lang="it-IT" sz="900" dirty="0">
                <a:solidFill>
                  <a:srgbClr val="1C2024"/>
                </a:solidFill>
              </a:rPr>
              <a:t>, 2021</a:t>
            </a:r>
          </a:p>
          <a:p>
            <a:pPr>
              <a:defRPr/>
            </a:pPr>
            <a:endParaRPr lang="it-IT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900" dirty="0">
                <a:solidFill>
                  <a:srgbClr val="000000"/>
                </a:solidFill>
                <a:hlinkClick r:id="rId4"/>
              </a:rPr>
              <a:t>https://assr.regione.emilia-romagna.it/notizie/2021/report-risker-2021</a:t>
            </a:r>
            <a:endParaRPr lang="it-IT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900" dirty="0">
                <a:solidFill>
                  <a:srgbClr val="000000"/>
                </a:solidFill>
              </a:rPr>
              <a:t> </a:t>
            </a:r>
            <a:endParaRPr lang="it-IT" sz="9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08D5592-6142-4AC2-9DF6-A9A598DC7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97495" y="2924364"/>
            <a:ext cx="6633010" cy="9693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2007</Words>
  <Application>Microsoft Office PowerPoint</Application>
  <PresentationFormat>Widescreen</PresentationFormat>
  <Paragraphs>350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8" baseType="lpstr">
      <vt:lpstr>Arial</vt:lpstr>
      <vt:lpstr>Arial, Arial</vt:lpstr>
      <vt:lpstr>Calibri</vt:lpstr>
      <vt:lpstr>Calibri Light</vt:lpstr>
      <vt:lpstr>Clarendon</vt:lpstr>
      <vt:lpstr>Noto Sans</vt:lpstr>
      <vt:lpstr>Tahoma</vt:lpstr>
      <vt:lpstr>times new roman</vt:lpstr>
      <vt:lpstr>times new roman</vt:lpstr>
      <vt:lpstr>Wingdings</vt:lpstr>
      <vt:lpstr>Tema di Office</vt:lpstr>
      <vt:lpstr>Nuove Sincronie 2022  Prossimi Passi                                         LABORATORIO D’INNOVAZIONE DEL DISTRETTO  PROGRAMMI PER POPOLAZIONI TARGET Avvio delle prime due Aree Funzionali        </vt:lpstr>
      <vt:lpstr>  Programmi per popolazioni target:  avvio delle aree funzionali      </vt:lpstr>
      <vt:lpstr>  Programmi per popolazioni target:  avvio delle aree funzionali      </vt:lpstr>
      <vt:lpstr>Programmi per popolazioni target:  avvio delle aree funzionali    </vt:lpstr>
      <vt:lpstr>  Programmi per popolazioni target:  avvio delle aree funzionali      </vt:lpstr>
      <vt:lpstr>  Programmi per popolazioni target:  avvio delle aree funzionali  </vt:lpstr>
      <vt:lpstr>Presentazione standard di PowerPoint</vt:lpstr>
      <vt:lpstr>Presentazione standard di PowerPoint</vt:lpstr>
      <vt:lpstr>Presentazione standard di PowerPoint</vt:lpstr>
      <vt:lpstr>  Programmi per popolazioni target:  avvio delle aree funzionali      </vt:lpstr>
      <vt:lpstr>  Programmi per popolazioni target:  avvio delle aree funzionali     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Attori  trasversali a tutte le Aree Funzionali</vt:lpstr>
      <vt:lpstr>        Area funzionale    Salute e benessere delle giovani generazioni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Programmi per popolazioni target:  avvio delle aree funzionali      </vt:lpstr>
    </vt:vector>
  </TitlesOfParts>
  <Company>Azienda AUSL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Curcio Rubertini Barbara</cp:lastModifiedBy>
  <cp:revision>385</cp:revision>
  <cp:lastPrinted>2023-03-01T15:51:53Z</cp:lastPrinted>
  <dcterms:created xsi:type="dcterms:W3CDTF">2022-01-17T15:10:01Z</dcterms:created>
  <dcterms:modified xsi:type="dcterms:W3CDTF">2023-03-02T09:44:36Z</dcterms:modified>
</cp:coreProperties>
</file>