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1" d="100"/>
          <a:sy n="61" d="100"/>
        </p:scale>
        <p:origin x="8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110D92-DEDC-4DA0-98FF-94319DE2457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it-IT"/>
        </a:p>
      </dgm:t>
    </dgm:pt>
    <dgm:pt modelId="{016EB8AF-8E33-405F-B53C-CED9AA598758}">
      <dgm:prSet phldrT="[Testo]" custT="1"/>
      <dgm:spPr/>
      <dgm:t>
        <a:bodyPr/>
        <a:lstStyle/>
        <a:p>
          <a:r>
            <a:rPr lang="it-IT" sz="2000" dirty="0"/>
            <a:t>Governo e di integrazione nello </a:t>
          </a:r>
          <a:r>
            <a:rPr lang="it-IT" sz="2000" b="1" dirty="0"/>
            <a:t>sviluppo di modelli organizzativi innovativi per la presa in carico della cronicità </a:t>
          </a:r>
          <a:r>
            <a:rPr lang="it-IT" sz="2000" dirty="0"/>
            <a:t>anche </a:t>
          </a:r>
          <a:r>
            <a:rPr lang="it-IT" sz="2000" dirty="0" err="1"/>
            <a:t>polipatologica</a:t>
          </a:r>
          <a:r>
            <a:rPr lang="it-IT" sz="2000" dirty="0"/>
            <a:t>  </a:t>
          </a:r>
        </a:p>
      </dgm:t>
    </dgm:pt>
    <dgm:pt modelId="{510B408E-C578-4D13-81D4-83B509DA2A16}" type="parTrans" cxnId="{C3C4B7FD-3C6D-4706-A95E-B23EECE7B807}">
      <dgm:prSet/>
      <dgm:spPr/>
      <dgm:t>
        <a:bodyPr/>
        <a:lstStyle/>
        <a:p>
          <a:endParaRPr lang="it-IT" sz="2400"/>
        </a:p>
      </dgm:t>
    </dgm:pt>
    <dgm:pt modelId="{90EFD2A9-2DC4-4124-95A8-BDB2F5503A79}" type="sibTrans" cxnId="{C3C4B7FD-3C6D-4706-A95E-B23EECE7B807}">
      <dgm:prSet/>
      <dgm:spPr/>
      <dgm:t>
        <a:bodyPr/>
        <a:lstStyle/>
        <a:p>
          <a:endParaRPr lang="it-IT" sz="2400"/>
        </a:p>
      </dgm:t>
    </dgm:pt>
    <dgm:pt modelId="{A24DEF35-6763-4171-A8C9-F317C4B020B6}">
      <dgm:prSet phldrT="[Testo]" custT="1"/>
      <dgm:spPr/>
      <dgm:t>
        <a:bodyPr/>
        <a:lstStyle/>
        <a:p>
          <a:r>
            <a:rPr lang="it-IT" sz="2000" dirty="0"/>
            <a:t>Presidiare la </a:t>
          </a:r>
          <a:r>
            <a:rPr lang="it-IT" sz="2000" b="1" dirty="0"/>
            <a:t>qualità e l’appropriatezza delle cure </a:t>
          </a:r>
          <a:r>
            <a:rPr lang="it-IT" sz="2000" dirty="0"/>
            <a:t>tra i differenti livelli e setting di assistenza</a:t>
          </a:r>
        </a:p>
      </dgm:t>
    </dgm:pt>
    <dgm:pt modelId="{34FCEC59-9C4C-4C14-A198-D636588CD559}" type="parTrans" cxnId="{D507C2FE-FC78-46C7-B4C4-2630EE692840}">
      <dgm:prSet/>
      <dgm:spPr/>
      <dgm:t>
        <a:bodyPr/>
        <a:lstStyle/>
        <a:p>
          <a:endParaRPr lang="it-IT" sz="2400"/>
        </a:p>
      </dgm:t>
    </dgm:pt>
    <dgm:pt modelId="{3C93E1C4-3098-4C10-954E-933C2AE8543C}" type="sibTrans" cxnId="{D507C2FE-FC78-46C7-B4C4-2630EE692840}">
      <dgm:prSet/>
      <dgm:spPr/>
      <dgm:t>
        <a:bodyPr/>
        <a:lstStyle/>
        <a:p>
          <a:endParaRPr lang="it-IT" sz="2400"/>
        </a:p>
      </dgm:t>
    </dgm:pt>
    <dgm:pt modelId="{68FAE99B-78E5-413A-9F18-BF2A2DE0C6AB}">
      <dgm:prSet phldrT="[Testo]" custT="1"/>
      <dgm:spPr/>
      <dgm:t>
        <a:bodyPr/>
        <a:lstStyle/>
        <a:p>
          <a:r>
            <a:rPr lang="it-IT" sz="2000" b="1" dirty="0"/>
            <a:t>Potenziare e migliorare i percorsi di cura, attraverso l’integrazione di diversi ambiti specialistici, </a:t>
          </a:r>
          <a:r>
            <a:rPr lang="it-IT" sz="2000" dirty="0"/>
            <a:t>sia in termini di offerta di prestazioni che di confronto clinico multiprofessionale</a:t>
          </a:r>
        </a:p>
      </dgm:t>
    </dgm:pt>
    <dgm:pt modelId="{3978C0B0-770A-4CCF-8C51-FC137D50B5DF}" type="parTrans" cxnId="{8F257CC8-CD07-4074-8954-13BF281EA97A}">
      <dgm:prSet/>
      <dgm:spPr/>
      <dgm:t>
        <a:bodyPr/>
        <a:lstStyle/>
        <a:p>
          <a:endParaRPr lang="it-IT" sz="2400"/>
        </a:p>
      </dgm:t>
    </dgm:pt>
    <dgm:pt modelId="{D65812D7-8C87-4EE4-8BB1-17FC1A75D4C5}" type="sibTrans" cxnId="{8F257CC8-CD07-4074-8954-13BF281EA97A}">
      <dgm:prSet/>
      <dgm:spPr/>
      <dgm:t>
        <a:bodyPr/>
        <a:lstStyle/>
        <a:p>
          <a:endParaRPr lang="it-IT" sz="2400"/>
        </a:p>
      </dgm:t>
    </dgm:pt>
    <dgm:pt modelId="{F13649F3-48E7-426D-8A2C-9D5474D903B5}">
      <dgm:prSet phldrT="[Testo]" custT="1"/>
      <dgm:spPr/>
      <dgm:t>
        <a:bodyPr/>
        <a:lstStyle/>
        <a:p>
          <a:r>
            <a:rPr lang="it-IT" sz="2000" b="1" dirty="0"/>
            <a:t>Collaborazione e </a:t>
          </a:r>
          <a:r>
            <a:rPr lang="it-IT" sz="2000" b="1" dirty="0" err="1"/>
            <a:t>integrazionecon</a:t>
          </a:r>
          <a:r>
            <a:rPr lang="it-IT" sz="2000" b="1" dirty="0"/>
            <a:t> gli ambiti ospedalieri internistico-geriatrici, cure primarie dipartimento sanità pubblica </a:t>
          </a:r>
          <a:r>
            <a:rPr lang="it-IT" sz="2000" dirty="0"/>
            <a:t>per il superamento della logica prestazionale</a:t>
          </a:r>
        </a:p>
      </dgm:t>
    </dgm:pt>
    <dgm:pt modelId="{909C3408-CEEA-4CC0-9A7B-7BC5402F12DA}" type="parTrans" cxnId="{3B35A3F6-2CD3-4561-BF46-8137096544D9}">
      <dgm:prSet/>
      <dgm:spPr/>
      <dgm:t>
        <a:bodyPr/>
        <a:lstStyle/>
        <a:p>
          <a:endParaRPr lang="it-IT" sz="2400"/>
        </a:p>
      </dgm:t>
    </dgm:pt>
    <dgm:pt modelId="{118BB360-D057-45AD-8027-7957E4DA7FE9}" type="sibTrans" cxnId="{3B35A3F6-2CD3-4561-BF46-8137096544D9}">
      <dgm:prSet/>
      <dgm:spPr/>
      <dgm:t>
        <a:bodyPr/>
        <a:lstStyle/>
        <a:p>
          <a:endParaRPr lang="it-IT" sz="2400"/>
        </a:p>
      </dgm:t>
    </dgm:pt>
    <dgm:pt modelId="{2A8D38BC-AA04-4C0B-927F-A8A5C73A4D2E}">
      <dgm:prSet phldrT="[Testo]" custT="1"/>
      <dgm:spPr/>
      <dgm:t>
        <a:bodyPr/>
        <a:lstStyle/>
        <a:p>
          <a:r>
            <a:rPr lang="it-IT" sz="2000" dirty="0"/>
            <a:t>Contesto nel quale </a:t>
          </a:r>
          <a:r>
            <a:rPr lang="it-IT" sz="2000" b="1" dirty="0"/>
            <a:t>sperimentare e sviluppare nuove tecnologie diagnostiche e terapeutiche</a:t>
          </a:r>
        </a:p>
      </dgm:t>
    </dgm:pt>
    <dgm:pt modelId="{1ACF3F18-7873-4A81-9D89-E6EF630AD382}" type="parTrans" cxnId="{ED6CD0F3-BC7B-4731-B8D5-63428D7DA239}">
      <dgm:prSet/>
      <dgm:spPr/>
      <dgm:t>
        <a:bodyPr/>
        <a:lstStyle/>
        <a:p>
          <a:endParaRPr lang="it-IT" sz="2400"/>
        </a:p>
      </dgm:t>
    </dgm:pt>
    <dgm:pt modelId="{FAA2735D-38C7-4F45-833B-76E3B8ED4B04}" type="sibTrans" cxnId="{ED6CD0F3-BC7B-4731-B8D5-63428D7DA239}">
      <dgm:prSet/>
      <dgm:spPr/>
      <dgm:t>
        <a:bodyPr/>
        <a:lstStyle/>
        <a:p>
          <a:endParaRPr lang="it-IT" sz="2400"/>
        </a:p>
      </dgm:t>
    </dgm:pt>
    <dgm:pt modelId="{CE24EBA9-97E7-4B51-B17D-F970E12923F8}" type="pres">
      <dgm:prSet presAssocID="{1D110D92-DEDC-4DA0-98FF-94319DE24573}" presName="diagram" presStyleCnt="0">
        <dgm:presLayoutVars>
          <dgm:dir/>
          <dgm:resizeHandles val="exact"/>
        </dgm:presLayoutVars>
      </dgm:prSet>
      <dgm:spPr/>
    </dgm:pt>
    <dgm:pt modelId="{E2A2BF6D-00A9-443C-A888-663BCF568C24}" type="pres">
      <dgm:prSet presAssocID="{016EB8AF-8E33-405F-B53C-CED9AA598758}" presName="node" presStyleLbl="node1" presStyleIdx="0" presStyleCnt="5">
        <dgm:presLayoutVars>
          <dgm:bulletEnabled val="1"/>
        </dgm:presLayoutVars>
      </dgm:prSet>
      <dgm:spPr/>
    </dgm:pt>
    <dgm:pt modelId="{76394CB0-E67C-41C2-89CA-2872DC0719A9}" type="pres">
      <dgm:prSet presAssocID="{90EFD2A9-2DC4-4124-95A8-BDB2F5503A79}" presName="sibTrans" presStyleCnt="0"/>
      <dgm:spPr/>
    </dgm:pt>
    <dgm:pt modelId="{C38CCA9F-FCD7-480C-83CA-AE2B3D160E9F}" type="pres">
      <dgm:prSet presAssocID="{A24DEF35-6763-4171-A8C9-F317C4B020B6}" presName="node" presStyleLbl="node1" presStyleIdx="1" presStyleCnt="5">
        <dgm:presLayoutVars>
          <dgm:bulletEnabled val="1"/>
        </dgm:presLayoutVars>
      </dgm:prSet>
      <dgm:spPr/>
    </dgm:pt>
    <dgm:pt modelId="{382831EB-0614-4802-A9CD-744D69986FE5}" type="pres">
      <dgm:prSet presAssocID="{3C93E1C4-3098-4C10-954E-933C2AE8543C}" presName="sibTrans" presStyleCnt="0"/>
      <dgm:spPr/>
    </dgm:pt>
    <dgm:pt modelId="{D8FAE3A2-DA16-41A7-9FE7-A549D388032C}" type="pres">
      <dgm:prSet presAssocID="{68FAE99B-78E5-413A-9F18-BF2A2DE0C6AB}" presName="node" presStyleLbl="node1" presStyleIdx="2" presStyleCnt="5">
        <dgm:presLayoutVars>
          <dgm:bulletEnabled val="1"/>
        </dgm:presLayoutVars>
      </dgm:prSet>
      <dgm:spPr/>
    </dgm:pt>
    <dgm:pt modelId="{1E2F5C25-2274-465B-8140-ACFF9C52A20E}" type="pres">
      <dgm:prSet presAssocID="{D65812D7-8C87-4EE4-8BB1-17FC1A75D4C5}" presName="sibTrans" presStyleCnt="0"/>
      <dgm:spPr/>
    </dgm:pt>
    <dgm:pt modelId="{10B0A5F5-C48F-4BE6-B715-9FCA3F05B831}" type="pres">
      <dgm:prSet presAssocID="{F13649F3-48E7-426D-8A2C-9D5474D903B5}" presName="node" presStyleLbl="node1" presStyleIdx="3" presStyleCnt="5">
        <dgm:presLayoutVars>
          <dgm:bulletEnabled val="1"/>
        </dgm:presLayoutVars>
      </dgm:prSet>
      <dgm:spPr/>
    </dgm:pt>
    <dgm:pt modelId="{03721583-3F3A-4512-BCDE-89DEA7DA2F22}" type="pres">
      <dgm:prSet presAssocID="{118BB360-D057-45AD-8027-7957E4DA7FE9}" presName="sibTrans" presStyleCnt="0"/>
      <dgm:spPr/>
    </dgm:pt>
    <dgm:pt modelId="{0B622ADE-706A-404A-9855-0059BA5AD4DF}" type="pres">
      <dgm:prSet presAssocID="{2A8D38BC-AA04-4C0B-927F-A8A5C73A4D2E}" presName="node" presStyleLbl="node1" presStyleIdx="4" presStyleCnt="5">
        <dgm:presLayoutVars>
          <dgm:bulletEnabled val="1"/>
        </dgm:presLayoutVars>
      </dgm:prSet>
      <dgm:spPr/>
    </dgm:pt>
  </dgm:ptLst>
  <dgm:cxnLst>
    <dgm:cxn modelId="{126A862B-1426-415A-B294-0736327004C1}" type="presOf" srcId="{016EB8AF-8E33-405F-B53C-CED9AA598758}" destId="{E2A2BF6D-00A9-443C-A888-663BCF568C24}" srcOrd="0" destOrd="0" presId="urn:microsoft.com/office/officeart/2005/8/layout/default"/>
    <dgm:cxn modelId="{2F274169-B590-4F44-B5FB-DB8BAFB74C67}" type="presOf" srcId="{F13649F3-48E7-426D-8A2C-9D5474D903B5}" destId="{10B0A5F5-C48F-4BE6-B715-9FCA3F05B831}" srcOrd="0" destOrd="0" presId="urn:microsoft.com/office/officeart/2005/8/layout/default"/>
    <dgm:cxn modelId="{AF276B73-DBDE-47A1-9F71-E1D9968B68E7}" type="presOf" srcId="{1D110D92-DEDC-4DA0-98FF-94319DE24573}" destId="{CE24EBA9-97E7-4B51-B17D-F970E12923F8}" srcOrd="0" destOrd="0" presId="urn:microsoft.com/office/officeart/2005/8/layout/default"/>
    <dgm:cxn modelId="{BA6C2DAA-E74C-4BC3-9FFE-FD813B6FD1A8}" type="presOf" srcId="{A24DEF35-6763-4171-A8C9-F317C4B020B6}" destId="{C38CCA9F-FCD7-480C-83CA-AE2B3D160E9F}" srcOrd="0" destOrd="0" presId="urn:microsoft.com/office/officeart/2005/8/layout/default"/>
    <dgm:cxn modelId="{79C16EBC-73CE-4077-910A-022EE8822CDA}" type="presOf" srcId="{2A8D38BC-AA04-4C0B-927F-A8A5C73A4D2E}" destId="{0B622ADE-706A-404A-9855-0059BA5AD4DF}" srcOrd="0" destOrd="0" presId="urn:microsoft.com/office/officeart/2005/8/layout/default"/>
    <dgm:cxn modelId="{8A0A6DC4-C148-43CE-9716-A6E5B8F90E86}" type="presOf" srcId="{68FAE99B-78E5-413A-9F18-BF2A2DE0C6AB}" destId="{D8FAE3A2-DA16-41A7-9FE7-A549D388032C}" srcOrd="0" destOrd="0" presId="urn:microsoft.com/office/officeart/2005/8/layout/default"/>
    <dgm:cxn modelId="{8F257CC8-CD07-4074-8954-13BF281EA97A}" srcId="{1D110D92-DEDC-4DA0-98FF-94319DE24573}" destId="{68FAE99B-78E5-413A-9F18-BF2A2DE0C6AB}" srcOrd="2" destOrd="0" parTransId="{3978C0B0-770A-4CCF-8C51-FC137D50B5DF}" sibTransId="{D65812D7-8C87-4EE4-8BB1-17FC1A75D4C5}"/>
    <dgm:cxn modelId="{ED6CD0F3-BC7B-4731-B8D5-63428D7DA239}" srcId="{1D110D92-DEDC-4DA0-98FF-94319DE24573}" destId="{2A8D38BC-AA04-4C0B-927F-A8A5C73A4D2E}" srcOrd="4" destOrd="0" parTransId="{1ACF3F18-7873-4A81-9D89-E6EF630AD382}" sibTransId="{FAA2735D-38C7-4F45-833B-76E3B8ED4B04}"/>
    <dgm:cxn modelId="{3B35A3F6-2CD3-4561-BF46-8137096544D9}" srcId="{1D110D92-DEDC-4DA0-98FF-94319DE24573}" destId="{F13649F3-48E7-426D-8A2C-9D5474D903B5}" srcOrd="3" destOrd="0" parTransId="{909C3408-CEEA-4CC0-9A7B-7BC5402F12DA}" sibTransId="{118BB360-D057-45AD-8027-7957E4DA7FE9}"/>
    <dgm:cxn modelId="{C3C4B7FD-3C6D-4706-A95E-B23EECE7B807}" srcId="{1D110D92-DEDC-4DA0-98FF-94319DE24573}" destId="{016EB8AF-8E33-405F-B53C-CED9AA598758}" srcOrd="0" destOrd="0" parTransId="{510B408E-C578-4D13-81D4-83B509DA2A16}" sibTransId="{90EFD2A9-2DC4-4124-95A8-BDB2F5503A79}"/>
    <dgm:cxn modelId="{D507C2FE-FC78-46C7-B4C4-2630EE692840}" srcId="{1D110D92-DEDC-4DA0-98FF-94319DE24573}" destId="{A24DEF35-6763-4171-A8C9-F317C4B020B6}" srcOrd="1" destOrd="0" parTransId="{34FCEC59-9C4C-4C14-A198-D636588CD559}" sibTransId="{3C93E1C4-3098-4C10-954E-933C2AE8543C}"/>
    <dgm:cxn modelId="{CB7A0C73-315C-40F2-8117-CB1DED19DBAA}" type="presParOf" srcId="{CE24EBA9-97E7-4B51-B17D-F970E12923F8}" destId="{E2A2BF6D-00A9-443C-A888-663BCF568C24}" srcOrd="0" destOrd="0" presId="urn:microsoft.com/office/officeart/2005/8/layout/default"/>
    <dgm:cxn modelId="{C2FBB6B8-605F-4A5F-9D94-5B8C2BC932B7}" type="presParOf" srcId="{CE24EBA9-97E7-4B51-B17D-F970E12923F8}" destId="{76394CB0-E67C-41C2-89CA-2872DC0719A9}" srcOrd="1" destOrd="0" presId="urn:microsoft.com/office/officeart/2005/8/layout/default"/>
    <dgm:cxn modelId="{6839BB88-06EC-4E16-931A-AF9ADE11CA81}" type="presParOf" srcId="{CE24EBA9-97E7-4B51-B17D-F970E12923F8}" destId="{C38CCA9F-FCD7-480C-83CA-AE2B3D160E9F}" srcOrd="2" destOrd="0" presId="urn:microsoft.com/office/officeart/2005/8/layout/default"/>
    <dgm:cxn modelId="{AE837359-6672-45DC-8837-5E1636ED3D2A}" type="presParOf" srcId="{CE24EBA9-97E7-4B51-B17D-F970E12923F8}" destId="{382831EB-0614-4802-A9CD-744D69986FE5}" srcOrd="3" destOrd="0" presId="urn:microsoft.com/office/officeart/2005/8/layout/default"/>
    <dgm:cxn modelId="{AD269C5E-78DF-438D-BCC0-A11FA97C87B6}" type="presParOf" srcId="{CE24EBA9-97E7-4B51-B17D-F970E12923F8}" destId="{D8FAE3A2-DA16-41A7-9FE7-A549D388032C}" srcOrd="4" destOrd="0" presId="urn:microsoft.com/office/officeart/2005/8/layout/default"/>
    <dgm:cxn modelId="{4266609B-35F5-4BAE-8C56-979D6CE7720A}" type="presParOf" srcId="{CE24EBA9-97E7-4B51-B17D-F970E12923F8}" destId="{1E2F5C25-2274-465B-8140-ACFF9C52A20E}" srcOrd="5" destOrd="0" presId="urn:microsoft.com/office/officeart/2005/8/layout/default"/>
    <dgm:cxn modelId="{2EF72BBA-140F-46A3-BCD3-42E91BC2A0C3}" type="presParOf" srcId="{CE24EBA9-97E7-4B51-B17D-F970E12923F8}" destId="{10B0A5F5-C48F-4BE6-B715-9FCA3F05B831}" srcOrd="6" destOrd="0" presId="urn:microsoft.com/office/officeart/2005/8/layout/default"/>
    <dgm:cxn modelId="{6ACE5BDF-1428-4436-BBDE-CC91B87BCCA1}" type="presParOf" srcId="{CE24EBA9-97E7-4B51-B17D-F970E12923F8}" destId="{03721583-3F3A-4512-BCDE-89DEA7DA2F22}" srcOrd="7" destOrd="0" presId="urn:microsoft.com/office/officeart/2005/8/layout/default"/>
    <dgm:cxn modelId="{86789A43-81A7-424B-884F-F24982BF3E18}" type="presParOf" srcId="{CE24EBA9-97E7-4B51-B17D-F970E12923F8}" destId="{0B622ADE-706A-404A-9855-0059BA5AD4DF}"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A2BF6D-00A9-443C-A888-663BCF568C24}">
      <dsp:nvSpPr>
        <dsp:cNvPr id="0" name=""/>
        <dsp:cNvSpPr/>
      </dsp:nvSpPr>
      <dsp:spPr>
        <a:xfrm>
          <a:off x="0" y="53259"/>
          <a:ext cx="3446859" cy="2068115"/>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it-IT" sz="2000" kern="1200" dirty="0"/>
            <a:t>Governo e di integrazione nello </a:t>
          </a:r>
          <a:r>
            <a:rPr lang="it-IT" sz="2000" b="1" kern="1200" dirty="0"/>
            <a:t>sviluppo di modelli organizzativi innovativi per la presa in carico della cronicità </a:t>
          </a:r>
          <a:r>
            <a:rPr lang="it-IT" sz="2000" kern="1200" dirty="0"/>
            <a:t>anche </a:t>
          </a:r>
          <a:r>
            <a:rPr lang="it-IT" sz="2000" kern="1200" dirty="0" err="1"/>
            <a:t>polipatologica</a:t>
          </a:r>
          <a:r>
            <a:rPr lang="it-IT" sz="2000" kern="1200" dirty="0"/>
            <a:t>  </a:t>
          </a:r>
        </a:p>
      </dsp:txBody>
      <dsp:txXfrm>
        <a:off x="0" y="53259"/>
        <a:ext cx="3446859" cy="2068115"/>
      </dsp:txXfrm>
    </dsp:sp>
    <dsp:sp modelId="{C38CCA9F-FCD7-480C-83CA-AE2B3D160E9F}">
      <dsp:nvSpPr>
        <dsp:cNvPr id="0" name=""/>
        <dsp:cNvSpPr/>
      </dsp:nvSpPr>
      <dsp:spPr>
        <a:xfrm>
          <a:off x="3791545" y="53259"/>
          <a:ext cx="3446859" cy="2068115"/>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it-IT" sz="2000" kern="1200" dirty="0"/>
            <a:t>Presidiare la </a:t>
          </a:r>
          <a:r>
            <a:rPr lang="it-IT" sz="2000" b="1" kern="1200" dirty="0"/>
            <a:t>qualità e l’appropriatezza delle cure </a:t>
          </a:r>
          <a:r>
            <a:rPr lang="it-IT" sz="2000" kern="1200" dirty="0"/>
            <a:t>tra i differenti livelli e setting di assistenza</a:t>
          </a:r>
        </a:p>
      </dsp:txBody>
      <dsp:txXfrm>
        <a:off x="3791545" y="53259"/>
        <a:ext cx="3446859" cy="2068115"/>
      </dsp:txXfrm>
    </dsp:sp>
    <dsp:sp modelId="{D8FAE3A2-DA16-41A7-9FE7-A549D388032C}">
      <dsp:nvSpPr>
        <dsp:cNvPr id="0" name=""/>
        <dsp:cNvSpPr/>
      </dsp:nvSpPr>
      <dsp:spPr>
        <a:xfrm>
          <a:off x="7583090" y="53259"/>
          <a:ext cx="3446859" cy="2068115"/>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it-IT" sz="2000" b="1" kern="1200" dirty="0"/>
            <a:t>Potenziare e migliorare i percorsi di cura, attraverso l’integrazione di diversi ambiti specialistici, </a:t>
          </a:r>
          <a:r>
            <a:rPr lang="it-IT" sz="2000" kern="1200" dirty="0"/>
            <a:t>sia in termini di offerta di prestazioni che di confronto clinico multiprofessionale</a:t>
          </a:r>
        </a:p>
      </dsp:txBody>
      <dsp:txXfrm>
        <a:off x="7583090" y="53259"/>
        <a:ext cx="3446859" cy="2068115"/>
      </dsp:txXfrm>
    </dsp:sp>
    <dsp:sp modelId="{10B0A5F5-C48F-4BE6-B715-9FCA3F05B831}">
      <dsp:nvSpPr>
        <dsp:cNvPr id="0" name=""/>
        <dsp:cNvSpPr/>
      </dsp:nvSpPr>
      <dsp:spPr>
        <a:xfrm>
          <a:off x="1895772" y="2466061"/>
          <a:ext cx="3446859" cy="2068115"/>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it-IT" sz="2000" b="1" kern="1200" dirty="0"/>
            <a:t>Collaborazione e </a:t>
          </a:r>
          <a:r>
            <a:rPr lang="it-IT" sz="2000" b="1" kern="1200" dirty="0" err="1"/>
            <a:t>integrazionecon</a:t>
          </a:r>
          <a:r>
            <a:rPr lang="it-IT" sz="2000" b="1" kern="1200" dirty="0"/>
            <a:t> gli ambiti ospedalieri internistico-geriatrici, cure primarie dipartimento sanità pubblica </a:t>
          </a:r>
          <a:r>
            <a:rPr lang="it-IT" sz="2000" kern="1200" dirty="0"/>
            <a:t>per il superamento della logica prestazionale</a:t>
          </a:r>
        </a:p>
      </dsp:txBody>
      <dsp:txXfrm>
        <a:off x="1895772" y="2466061"/>
        <a:ext cx="3446859" cy="2068115"/>
      </dsp:txXfrm>
    </dsp:sp>
    <dsp:sp modelId="{0B622ADE-706A-404A-9855-0059BA5AD4DF}">
      <dsp:nvSpPr>
        <dsp:cNvPr id="0" name=""/>
        <dsp:cNvSpPr/>
      </dsp:nvSpPr>
      <dsp:spPr>
        <a:xfrm>
          <a:off x="5687317" y="2466061"/>
          <a:ext cx="3446859" cy="2068115"/>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it-IT" sz="2000" kern="1200" dirty="0"/>
            <a:t>Contesto nel quale </a:t>
          </a:r>
          <a:r>
            <a:rPr lang="it-IT" sz="2000" b="1" kern="1200" dirty="0"/>
            <a:t>sperimentare e sviluppare nuove tecnologie diagnostiche e terapeutiche</a:t>
          </a:r>
        </a:p>
      </dsp:txBody>
      <dsp:txXfrm>
        <a:off x="5687317" y="2466061"/>
        <a:ext cx="3446859" cy="206811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D7D45F4A-6C30-4689-B82F-A69F1FFF397C}" type="datetimeFigureOut">
              <a:rPr lang="it-IT" smtClean="0"/>
              <a:t>20/10/2022</a:t>
            </a:fld>
            <a:endParaRPr lang="it-IT"/>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it-IT"/>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06753189-49B0-4ACB-817D-A58A5ABA53BF}" type="slidenum">
              <a:rPr lang="it-IT" smtClean="0"/>
              <a:t>‹N›</a:t>
            </a:fld>
            <a:endParaRPr lang="it-IT"/>
          </a:p>
        </p:txBody>
      </p:sp>
    </p:spTree>
    <p:extLst>
      <p:ext uri="{BB962C8B-B14F-4D97-AF65-F5344CB8AC3E}">
        <p14:creationId xmlns:p14="http://schemas.microsoft.com/office/powerpoint/2010/main" val="208072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7D45F4A-6C30-4689-B82F-A69F1FFF397C}" type="datetimeFigureOut">
              <a:rPr lang="it-IT" smtClean="0"/>
              <a:t>20/10/2022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6753189-49B0-4ACB-817D-A58A5ABA53BF}" type="slidenum">
              <a:rPr lang="it-IT" smtClean="0"/>
              <a:t>‹N›</a:t>
            </a:fld>
            <a:endParaRPr lang="it-IT"/>
          </a:p>
        </p:txBody>
      </p:sp>
    </p:spTree>
    <p:extLst>
      <p:ext uri="{BB962C8B-B14F-4D97-AF65-F5344CB8AC3E}">
        <p14:creationId xmlns:p14="http://schemas.microsoft.com/office/powerpoint/2010/main" val="2009564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D7D45F4A-6C30-4689-B82F-A69F1FFF397C}" type="datetimeFigureOut">
              <a:rPr lang="it-IT" smtClean="0"/>
              <a:t>20/10/2022</a:t>
            </a:fld>
            <a:endParaRPr lang="it-IT"/>
          </a:p>
        </p:txBody>
      </p:sp>
      <p:sp>
        <p:nvSpPr>
          <p:cNvPr id="5" name="Footer Placeholder 4"/>
          <p:cNvSpPr>
            <a:spLocks noGrp="1"/>
          </p:cNvSpPr>
          <p:nvPr>
            <p:ph type="ftr" sz="quarter" idx="11"/>
          </p:nvPr>
        </p:nvSpPr>
        <p:spPr>
          <a:xfrm>
            <a:off x="774923" y="5951811"/>
            <a:ext cx="7896279" cy="365125"/>
          </a:xfrm>
        </p:spPr>
        <p:txBody>
          <a:bodyPr/>
          <a:lstStyle/>
          <a:p>
            <a:endParaRPr lang="it-IT"/>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06753189-49B0-4ACB-817D-A58A5ABA53BF}" type="slidenum">
              <a:rPr lang="it-IT" smtClean="0"/>
              <a:t>‹N›</a:t>
            </a:fld>
            <a:endParaRPr lang="it-IT"/>
          </a:p>
        </p:txBody>
      </p:sp>
    </p:spTree>
    <p:extLst>
      <p:ext uri="{BB962C8B-B14F-4D97-AF65-F5344CB8AC3E}">
        <p14:creationId xmlns:p14="http://schemas.microsoft.com/office/powerpoint/2010/main" val="2673389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7D45F4A-6C30-4689-B82F-A69F1FFF397C}" type="datetimeFigureOut">
              <a:rPr lang="it-IT" smtClean="0"/>
              <a:t>20/10/2022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a:xfrm>
            <a:off x="10558300" y="5956137"/>
            <a:ext cx="1052508" cy="365125"/>
          </a:xfrm>
        </p:spPr>
        <p:txBody>
          <a:bodyPr/>
          <a:lstStyle/>
          <a:p>
            <a:fld id="{06753189-49B0-4ACB-817D-A58A5ABA53BF}" type="slidenum">
              <a:rPr lang="it-IT" smtClean="0"/>
              <a:t>‹N›</a:t>
            </a:fld>
            <a:endParaRPr lang="it-IT"/>
          </a:p>
        </p:txBody>
      </p:sp>
    </p:spTree>
    <p:extLst>
      <p:ext uri="{BB962C8B-B14F-4D97-AF65-F5344CB8AC3E}">
        <p14:creationId xmlns:p14="http://schemas.microsoft.com/office/powerpoint/2010/main" val="279340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D7D45F4A-6C30-4689-B82F-A69F1FFF397C}" type="datetimeFigureOut">
              <a:rPr lang="it-IT" smtClean="0"/>
              <a:t>20/10/2022</a:t>
            </a:fld>
            <a:endParaRPr lang="it-IT"/>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it-IT"/>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06753189-49B0-4ACB-817D-A58A5ABA53BF}" type="slidenum">
              <a:rPr lang="it-IT" smtClean="0"/>
              <a:t>‹N›</a:t>
            </a:fld>
            <a:endParaRPr lang="it-IT"/>
          </a:p>
        </p:txBody>
      </p:sp>
    </p:spTree>
    <p:extLst>
      <p:ext uri="{BB962C8B-B14F-4D97-AF65-F5344CB8AC3E}">
        <p14:creationId xmlns:p14="http://schemas.microsoft.com/office/powerpoint/2010/main" val="2552806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7D45F4A-6C30-4689-B82F-A69F1FFF397C}" type="datetimeFigureOut">
              <a:rPr lang="it-IT" smtClean="0"/>
              <a:t>20/10/2022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6753189-49B0-4ACB-817D-A58A5ABA53BF}" type="slidenum">
              <a:rPr lang="it-IT" smtClean="0"/>
              <a:t>‹N›</a:t>
            </a:fld>
            <a:endParaRPr lang="it-IT"/>
          </a:p>
        </p:txBody>
      </p:sp>
    </p:spTree>
    <p:extLst>
      <p:ext uri="{BB962C8B-B14F-4D97-AF65-F5344CB8AC3E}">
        <p14:creationId xmlns:p14="http://schemas.microsoft.com/office/powerpoint/2010/main" val="4140512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7D45F4A-6C30-4689-B82F-A69F1FFF397C}" type="datetimeFigureOut">
              <a:rPr lang="it-IT" smtClean="0"/>
              <a:t>20/10/2022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06753189-49B0-4ACB-817D-A58A5ABA53BF}" type="slidenum">
              <a:rPr lang="it-IT" smtClean="0"/>
              <a:t>‹N›</a:t>
            </a:fld>
            <a:endParaRPr lang="it-IT"/>
          </a:p>
        </p:txBody>
      </p:sp>
    </p:spTree>
    <p:extLst>
      <p:ext uri="{BB962C8B-B14F-4D97-AF65-F5344CB8AC3E}">
        <p14:creationId xmlns:p14="http://schemas.microsoft.com/office/powerpoint/2010/main" val="2482974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7D45F4A-6C30-4689-B82F-A69F1FFF397C}" type="datetimeFigureOut">
              <a:rPr lang="it-IT" smtClean="0"/>
              <a:t>20/10/2022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06753189-49B0-4ACB-817D-A58A5ABA53BF}" type="slidenum">
              <a:rPr lang="it-IT" smtClean="0"/>
              <a:t>‹N›</a:t>
            </a:fld>
            <a:endParaRPr lang="it-IT"/>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it-IT"/>
              <a:t>Fare clic per modificare lo stile del titolo dello schema</a:t>
            </a:r>
            <a:endParaRPr lang="en-US" dirty="0"/>
          </a:p>
        </p:txBody>
      </p:sp>
    </p:spTree>
    <p:extLst>
      <p:ext uri="{BB962C8B-B14F-4D97-AF65-F5344CB8AC3E}">
        <p14:creationId xmlns:p14="http://schemas.microsoft.com/office/powerpoint/2010/main" val="1398949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45F4A-6C30-4689-B82F-A69F1FFF397C}" type="datetimeFigureOut">
              <a:rPr lang="it-IT" smtClean="0"/>
              <a:t>20/10/2022</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06753189-49B0-4ACB-817D-A58A5ABA53BF}" type="slidenum">
              <a:rPr lang="it-IT" smtClean="0"/>
              <a:t>‹N›</a:t>
            </a:fld>
            <a:endParaRPr lang="it-IT"/>
          </a:p>
        </p:txBody>
      </p:sp>
    </p:spTree>
    <p:extLst>
      <p:ext uri="{BB962C8B-B14F-4D97-AF65-F5344CB8AC3E}">
        <p14:creationId xmlns:p14="http://schemas.microsoft.com/office/powerpoint/2010/main" val="3638898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D7D45F4A-6C30-4689-B82F-A69F1FFF397C}" type="datetimeFigureOut">
              <a:rPr lang="it-IT" smtClean="0"/>
              <a:t>20/10/2022</a:t>
            </a:fld>
            <a:endParaRPr lang="it-IT"/>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it-IT"/>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06753189-49B0-4ACB-817D-A58A5ABA53BF}" type="slidenum">
              <a:rPr lang="it-IT" smtClean="0"/>
              <a:t>‹N›</a:t>
            </a:fld>
            <a:endParaRPr lang="it-IT"/>
          </a:p>
        </p:txBody>
      </p:sp>
    </p:spTree>
    <p:extLst>
      <p:ext uri="{BB962C8B-B14F-4D97-AF65-F5344CB8AC3E}">
        <p14:creationId xmlns:p14="http://schemas.microsoft.com/office/powerpoint/2010/main" val="3466923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7D45F4A-6C30-4689-B82F-A69F1FFF397C}" type="datetimeFigureOut">
              <a:rPr lang="it-IT" smtClean="0"/>
              <a:t>20/10/2022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6753189-49B0-4ACB-817D-A58A5ABA53BF}" type="slidenum">
              <a:rPr lang="it-IT" smtClean="0"/>
              <a:t>‹N›</a:t>
            </a:fld>
            <a:endParaRPr lang="it-IT"/>
          </a:p>
        </p:txBody>
      </p:sp>
    </p:spTree>
    <p:extLst>
      <p:ext uri="{BB962C8B-B14F-4D97-AF65-F5344CB8AC3E}">
        <p14:creationId xmlns:p14="http://schemas.microsoft.com/office/powerpoint/2010/main" val="4091030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D7D45F4A-6C30-4689-B82F-A69F1FFF397C}" type="datetimeFigureOut">
              <a:rPr lang="it-IT" smtClean="0"/>
              <a:t>20/10/2022</a:t>
            </a:fld>
            <a:endParaRPr lang="it-IT"/>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it-IT"/>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06753189-49B0-4ACB-817D-A58A5ABA53BF}" type="slidenum">
              <a:rPr lang="it-IT" smtClean="0"/>
              <a:t>‹N›</a:t>
            </a:fld>
            <a:endParaRPr lang="it-IT"/>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311950054"/>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85B90A-F2D2-A801-DFBD-1CB105A48262}"/>
              </a:ext>
            </a:extLst>
          </p:cNvPr>
          <p:cNvSpPr>
            <a:spLocks noGrp="1"/>
          </p:cNvSpPr>
          <p:nvPr>
            <p:ph type="ctrTitle"/>
          </p:nvPr>
        </p:nvSpPr>
        <p:spPr/>
        <p:txBody>
          <a:bodyPr/>
          <a:lstStyle/>
          <a:p>
            <a:pPr algn="ctr"/>
            <a:r>
              <a:rPr lang="it-IT" dirty="0"/>
              <a:t>DIPARTIMENTO DELLA RETE MEDICO</a:t>
            </a:r>
            <a:br>
              <a:rPr lang="it-IT" dirty="0"/>
            </a:br>
            <a:r>
              <a:rPr lang="it-IT" dirty="0"/>
              <a:t>SPECIALISTICA OSPEDALIERA E TERRITORIALE</a:t>
            </a:r>
          </a:p>
        </p:txBody>
      </p:sp>
      <p:sp>
        <p:nvSpPr>
          <p:cNvPr id="3" name="Sottotitolo 2">
            <a:extLst>
              <a:ext uri="{FF2B5EF4-FFF2-40B4-BE49-F238E27FC236}">
                <a16:creationId xmlns:a16="http://schemas.microsoft.com/office/drawing/2014/main" id="{D030531D-333F-E17F-F73D-6C799907B583}"/>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1687769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AC71D3-D8D4-66D0-0C01-BFE9482956DD}"/>
              </a:ext>
            </a:extLst>
          </p:cNvPr>
          <p:cNvSpPr>
            <a:spLocks noGrp="1"/>
          </p:cNvSpPr>
          <p:nvPr>
            <p:ph type="title"/>
          </p:nvPr>
        </p:nvSpPr>
        <p:spPr>
          <a:xfrm>
            <a:off x="581192" y="702156"/>
            <a:ext cx="11029616" cy="874396"/>
          </a:xfrm>
        </p:spPr>
        <p:txBody>
          <a:bodyPr/>
          <a:lstStyle/>
          <a:p>
            <a:pPr algn="ctr"/>
            <a:r>
              <a:rPr lang="it-IT" sz="2000" dirty="0"/>
              <a:t>Ambiti di attività, sviluppo ed innovazione</a:t>
            </a:r>
            <a:br>
              <a:rPr lang="it-IT" dirty="0"/>
            </a:br>
            <a:r>
              <a:rPr lang="it-IT" dirty="0"/>
              <a:t>3.	Revisione e innovazione dei PDTA</a:t>
            </a:r>
          </a:p>
        </p:txBody>
      </p:sp>
      <p:sp>
        <p:nvSpPr>
          <p:cNvPr id="3" name="Segnaposto contenuto 2">
            <a:extLst>
              <a:ext uri="{FF2B5EF4-FFF2-40B4-BE49-F238E27FC236}">
                <a16:creationId xmlns:a16="http://schemas.microsoft.com/office/drawing/2014/main" id="{05A431FC-4164-445D-CE5C-AB7B9FC48A06}"/>
              </a:ext>
            </a:extLst>
          </p:cNvPr>
          <p:cNvSpPr>
            <a:spLocks noGrp="1"/>
          </p:cNvSpPr>
          <p:nvPr>
            <p:ph idx="1"/>
          </p:nvPr>
        </p:nvSpPr>
        <p:spPr>
          <a:xfrm>
            <a:off x="581192" y="2180496"/>
            <a:ext cx="11029615" cy="4167752"/>
          </a:xfrm>
        </p:spPr>
        <p:txBody>
          <a:bodyPr>
            <a:normAutofit/>
          </a:bodyPr>
          <a:lstStyle/>
          <a:p>
            <a:pPr marL="0" indent="0" algn="ctr">
              <a:buNone/>
            </a:pPr>
            <a:r>
              <a:rPr lang="it-IT" sz="2000" dirty="0"/>
              <a:t>INDICATORI</a:t>
            </a:r>
          </a:p>
          <a:p>
            <a:pPr algn="just"/>
            <a:r>
              <a:rPr lang="it-IT" sz="2000" dirty="0"/>
              <a:t>Revisione dei PDTA</a:t>
            </a:r>
          </a:p>
          <a:p>
            <a:pPr algn="just"/>
            <a:r>
              <a:rPr lang="it-IT" sz="2000" dirty="0"/>
              <a:t>Introduzione di interventi di medicina d’iniziativa e presa in carico di pazienti con cronicità (crescente numero di PAI condivisi)</a:t>
            </a:r>
          </a:p>
          <a:p>
            <a:pPr algn="just"/>
            <a:r>
              <a:rPr lang="it-IT" sz="2000" dirty="0"/>
              <a:t>Impostazione CCE ambulatoriale alle diverse discipline (2024)</a:t>
            </a:r>
          </a:p>
          <a:p>
            <a:pPr algn="just"/>
            <a:r>
              <a:rPr lang="it-IT" sz="2000" dirty="0"/>
              <a:t>Implementazione dell’applicativo di gestione dei PDTA</a:t>
            </a:r>
          </a:p>
          <a:p>
            <a:pPr algn="just"/>
            <a:r>
              <a:rPr lang="it-IT" sz="2000" dirty="0"/>
              <a:t>Audit annuali di percorso (produzione dei documenti di Verifica Attività e Piano Azioni) con Dipartimento Cure Primarie, </a:t>
            </a:r>
            <a:r>
              <a:rPr lang="it-IT" sz="2000" dirty="0" err="1"/>
              <a:t>DATeR</a:t>
            </a:r>
            <a:r>
              <a:rPr lang="it-IT" sz="2000" dirty="0"/>
              <a:t> e Dipartimento Sanità Pubblica e con la partecipazione del Rischio Clinico.</a:t>
            </a:r>
          </a:p>
          <a:p>
            <a:pPr algn="just"/>
            <a:endParaRPr lang="it-IT" sz="2000" dirty="0"/>
          </a:p>
        </p:txBody>
      </p:sp>
    </p:spTree>
    <p:extLst>
      <p:ext uri="{BB962C8B-B14F-4D97-AF65-F5344CB8AC3E}">
        <p14:creationId xmlns:p14="http://schemas.microsoft.com/office/powerpoint/2010/main" val="545065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53C251-D801-44BE-69B3-650D025A0E74}"/>
              </a:ext>
            </a:extLst>
          </p:cNvPr>
          <p:cNvSpPr>
            <a:spLocks noGrp="1"/>
          </p:cNvSpPr>
          <p:nvPr>
            <p:ph type="title"/>
          </p:nvPr>
        </p:nvSpPr>
        <p:spPr/>
        <p:txBody>
          <a:bodyPr anchor="ctr">
            <a:normAutofit fontScale="90000"/>
          </a:bodyPr>
          <a:lstStyle/>
          <a:p>
            <a:pPr algn="ctr">
              <a:lnSpc>
                <a:spcPct val="90000"/>
              </a:lnSpc>
            </a:pPr>
            <a:r>
              <a:rPr lang="it-IT" sz="2400" dirty="0">
                <a:solidFill>
                  <a:srgbClr val="FFFFFF"/>
                </a:solidFill>
              </a:rPr>
              <a:t>Ambiti di attività, sviluppo ed innovazione</a:t>
            </a:r>
            <a:br>
              <a:rPr lang="it-IT" sz="3000" dirty="0">
                <a:solidFill>
                  <a:srgbClr val="FFFFFF"/>
                </a:solidFill>
              </a:rPr>
            </a:br>
            <a:r>
              <a:rPr lang="it-IT" sz="3000" dirty="0">
                <a:solidFill>
                  <a:srgbClr val="FFFFFF"/>
                </a:solidFill>
              </a:rPr>
              <a:t>4.	Revisione dei processi di presa in carico e degli strumenti di continuità assistenziale</a:t>
            </a:r>
          </a:p>
        </p:txBody>
      </p:sp>
      <p:sp>
        <p:nvSpPr>
          <p:cNvPr id="3" name="Segnaposto contenuto 2">
            <a:extLst>
              <a:ext uri="{FF2B5EF4-FFF2-40B4-BE49-F238E27FC236}">
                <a16:creationId xmlns:a16="http://schemas.microsoft.com/office/drawing/2014/main" id="{CAC8E77E-B701-AD94-EC0A-7AA8C69D925F}"/>
              </a:ext>
            </a:extLst>
          </p:cNvPr>
          <p:cNvSpPr>
            <a:spLocks noGrp="1"/>
          </p:cNvSpPr>
          <p:nvPr>
            <p:ph idx="1"/>
          </p:nvPr>
        </p:nvSpPr>
        <p:spPr>
          <a:xfrm>
            <a:off x="581192" y="2114216"/>
            <a:ext cx="11029615" cy="4241325"/>
          </a:xfrm>
        </p:spPr>
        <p:txBody>
          <a:bodyPr anchor="ctr">
            <a:normAutofit lnSpcReduction="10000"/>
          </a:bodyPr>
          <a:lstStyle/>
          <a:p>
            <a:pPr marL="0" indent="0" algn="just">
              <a:lnSpc>
                <a:spcPct val="90000"/>
              </a:lnSpc>
              <a:buNone/>
            </a:pPr>
            <a:r>
              <a:rPr lang="it-IT" sz="2000" dirty="0"/>
              <a:t>La revisione deve basarsi su uno s</a:t>
            </a:r>
            <a:r>
              <a:rPr lang="it-IT" sz="2000" b="1" dirty="0"/>
              <a:t>tretto coordinamento con gli altri Dipartimenti di riferimento ospedalieri</a:t>
            </a:r>
            <a:r>
              <a:rPr lang="it-IT" sz="2000" dirty="0"/>
              <a:t> – Emergenza, Medico, Chirurgici, Imaging e Oncologico, Farmaceutico – </a:t>
            </a:r>
            <a:r>
              <a:rPr lang="it-IT" sz="2000" b="1" dirty="0"/>
              <a:t>e territoriali </a:t>
            </a:r>
            <a:r>
              <a:rPr lang="it-IT" sz="2000" dirty="0"/>
              <a:t>– DCP, DSP e Integrazione – attraverso la realizzazione di percorsi comuni e integrati che renda sempre più adeguata la programmazione delle attività– sia in termini quantitativi che qualitativi – e più equa la gestione dei pazienti. </a:t>
            </a:r>
          </a:p>
          <a:p>
            <a:pPr marL="0" indent="0" algn="just">
              <a:lnSpc>
                <a:spcPct val="90000"/>
              </a:lnSpc>
              <a:buNone/>
            </a:pPr>
            <a:r>
              <a:rPr lang="it-IT" sz="2000" dirty="0"/>
              <a:t>Tra le azioni proposte vi sono:</a:t>
            </a:r>
          </a:p>
          <a:p>
            <a:pPr algn="just">
              <a:lnSpc>
                <a:spcPct val="90000"/>
              </a:lnSpc>
              <a:spcBef>
                <a:spcPts val="0"/>
              </a:spcBef>
              <a:spcAft>
                <a:spcPts val="0"/>
              </a:spcAft>
            </a:pPr>
            <a:r>
              <a:rPr lang="it-IT" sz="2000" b="1" dirty="0"/>
              <a:t>Rafforzare la collaborazione con la Medicina Generale</a:t>
            </a:r>
            <a:r>
              <a:rPr lang="it-IT" sz="2000" dirty="0"/>
              <a:t> finalizzata a creare un rapporto innovativo tra specialisti e Medicina Generale, anche in considerazione del grande rinnovamento che si è verificato in questo contesto, attraverso:</a:t>
            </a:r>
          </a:p>
          <a:p>
            <a:pPr lvl="1" algn="just">
              <a:lnSpc>
                <a:spcPct val="90000"/>
              </a:lnSpc>
              <a:spcBef>
                <a:spcPts val="0"/>
              </a:spcBef>
              <a:spcAft>
                <a:spcPts val="0"/>
              </a:spcAft>
            </a:pPr>
            <a:r>
              <a:rPr lang="it-IT" sz="2000" b="1" dirty="0"/>
              <a:t>implementazione del teleconsulto </a:t>
            </a:r>
            <a:r>
              <a:rPr lang="it-IT" sz="2000" dirty="0"/>
              <a:t>come strumento attraverso con cui affrontare insieme gli snodi decisionali;</a:t>
            </a:r>
          </a:p>
          <a:p>
            <a:pPr lvl="1" algn="just">
              <a:lnSpc>
                <a:spcPct val="90000"/>
              </a:lnSpc>
              <a:spcBef>
                <a:spcPts val="0"/>
              </a:spcBef>
              <a:spcAft>
                <a:spcPts val="0"/>
              </a:spcAft>
            </a:pPr>
            <a:r>
              <a:rPr lang="it-IT" sz="2000" b="1" dirty="0"/>
              <a:t>formazione continua </a:t>
            </a:r>
            <a:r>
              <a:rPr lang="it-IT" sz="2000" dirty="0"/>
              <a:t>sull’accesso appropriato alle metodiche non invasive e ai percorsi;</a:t>
            </a:r>
          </a:p>
          <a:p>
            <a:pPr lvl="1" algn="just">
              <a:lnSpc>
                <a:spcPct val="90000"/>
              </a:lnSpc>
              <a:spcBef>
                <a:spcPts val="0"/>
              </a:spcBef>
              <a:spcAft>
                <a:spcPts val="0"/>
              </a:spcAft>
            </a:pPr>
            <a:r>
              <a:rPr lang="it-IT" sz="2000" b="1" dirty="0"/>
              <a:t>creazione di una rete locale tra i Nuclei di Cure Primarie (NCP) e gli specialisti di riferimento </a:t>
            </a:r>
            <a:r>
              <a:rPr lang="it-IT" sz="2000" dirty="0"/>
              <a:t>per gestione condivisa dei casi e formulazione di PAI, definizione di modalità di confronto diretto di tipo clinico diagnostico e terapeutico. Questa nuova gestione può riguardare anche il segmento più fragile della popolazione anziana come i pazienti residenti nelle CRA  </a:t>
            </a:r>
          </a:p>
        </p:txBody>
      </p:sp>
    </p:spTree>
    <p:extLst>
      <p:ext uri="{BB962C8B-B14F-4D97-AF65-F5344CB8AC3E}">
        <p14:creationId xmlns:p14="http://schemas.microsoft.com/office/powerpoint/2010/main" val="1043118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57D871-26BA-0CDE-27E1-9D7991BDA389}"/>
              </a:ext>
            </a:extLst>
          </p:cNvPr>
          <p:cNvSpPr>
            <a:spLocks noGrp="1"/>
          </p:cNvSpPr>
          <p:nvPr>
            <p:ph type="title"/>
          </p:nvPr>
        </p:nvSpPr>
        <p:spPr/>
        <p:txBody>
          <a:bodyPr>
            <a:normAutofit fontScale="90000"/>
          </a:bodyPr>
          <a:lstStyle/>
          <a:p>
            <a:pPr algn="ctr"/>
            <a:r>
              <a:rPr lang="it-IT" sz="2000" dirty="0">
                <a:solidFill>
                  <a:srgbClr val="FFFFFF"/>
                </a:solidFill>
              </a:rPr>
              <a:t>Ambiti di attività, sviluppo ed innovazione</a:t>
            </a:r>
            <a:br>
              <a:rPr lang="it-IT" sz="2800" dirty="0">
                <a:solidFill>
                  <a:srgbClr val="FFFFFF"/>
                </a:solidFill>
              </a:rPr>
            </a:br>
            <a:r>
              <a:rPr lang="it-IT" sz="2800" dirty="0">
                <a:solidFill>
                  <a:srgbClr val="FFFFFF"/>
                </a:solidFill>
              </a:rPr>
              <a:t>4.	Revisione dei processi di presa in carico e degli strumenti di continuità assistenziale (segue)</a:t>
            </a:r>
            <a:endParaRPr lang="it-IT" dirty="0"/>
          </a:p>
        </p:txBody>
      </p:sp>
      <p:sp>
        <p:nvSpPr>
          <p:cNvPr id="3" name="Segnaposto contenuto 2">
            <a:extLst>
              <a:ext uri="{FF2B5EF4-FFF2-40B4-BE49-F238E27FC236}">
                <a16:creationId xmlns:a16="http://schemas.microsoft.com/office/drawing/2014/main" id="{48CE7C87-7C82-6489-D2EB-E7AFC82BA417}"/>
              </a:ext>
            </a:extLst>
          </p:cNvPr>
          <p:cNvSpPr>
            <a:spLocks noGrp="1"/>
          </p:cNvSpPr>
          <p:nvPr>
            <p:ph idx="1"/>
          </p:nvPr>
        </p:nvSpPr>
        <p:spPr>
          <a:xfrm>
            <a:off x="581192" y="2180496"/>
            <a:ext cx="11029615" cy="4525104"/>
          </a:xfrm>
        </p:spPr>
        <p:txBody>
          <a:bodyPr>
            <a:normAutofit/>
          </a:bodyPr>
          <a:lstStyle/>
          <a:p>
            <a:pPr algn="just">
              <a:lnSpc>
                <a:spcPct val="90000"/>
              </a:lnSpc>
              <a:spcBef>
                <a:spcPts val="0"/>
              </a:spcBef>
              <a:spcAft>
                <a:spcPts val="0"/>
              </a:spcAft>
            </a:pPr>
            <a:r>
              <a:rPr lang="it-IT" sz="2000" dirty="0"/>
              <a:t>Definizione di </a:t>
            </a:r>
            <a:r>
              <a:rPr lang="it-IT" sz="2000" b="1" dirty="0"/>
              <a:t>tavoli di confronto tra MMG, specialisti del Dipartimento e Privato Accreditato</a:t>
            </a:r>
          </a:p>
          <a:p>
            <a:pPr algn="just">
              <a:lnSpc>
                <a:spcPct val="90000"/>
              </a:lnSpc>
              <a:spcBef>
                <a:spcPts val="0"/>
              </a:spcBef>
              <a:spcAft>
                <a:spcPts val="0"/>
              </a:spcAft>
            </a:pPr>
            <a:r>
              <a:rPr lang="it-IT" sz="2000" dirty="0"/>
              <a:t>Revisione dei </a:t>
            </a:r>
            <a:r>
              <a:rPr lang="it-IT" sz="2000" b="1" dirty="0"/>
              <a:t>percorsi di consulenza durante il ricovero e delle modalità di consulto specialistico al domicilio o in strutture intermedie </a:t>
            </a:r>
            <a:r>
              <a:rPr lang="it-IT" sz="2000" dirty="0"/>
              <a:t>(</a:t>
            </a:r>
            <a:r>
              <a:rPr lang="it-IT" sz="2000" dirty="0" err="1"/>
              <a:t>OsCo</a:t>
            </a:r>
            <a:r>
              <a:rPr lang="it-IT" sz="2000" dirty="0"/>
              <a:t>, CRA </a:t>
            </a:r>
            <a:r>
              <a:rPr lang="it-IT" sz="2000" dirty="0" err="1"/>
              <a:t>etc</a:t>
            </a:r>
            <a:r>
              <a:rPr lang="it-IT" sz="2000" dirty="0"/>
              <a:t>)</a:t>
            </a:r>
          </a:p>
          <a:p>
            <a:pPr algn="just">
              <a:lnSpc>
                <a:spcPct val="90000"/>
              </a:lnSpc>
              <a:spcBef>
                <a:spcPts val="0"/>
              </a:spcBef>
              <a:spcAft>
                <a:spcPts val="0"/>
              </a:spcAft>
            </a:pPr>
            <a:r>
              <a:rPr lang="it-IT" sz="2000" b="1" dirty="0"/>
              <a:t>Partecipazione in consulenza ai Team Cure Intermedie</a:t>
            </a:r>
            <a:r>
              <a:rPr lang="it-IT" sz="2000" dirty="0"/>
              <a:t> e collaborazione con le </a:t>
            </a:r>
            <a:r>
              <a:rPr lang="it-IT" sz="2000" b="1" dirty="0"/>
              <a:t>Centrali Operative Territoriali</a:t>
            </a:r>
          </a:p>
          <a:p>
            <a:pPr algn="just">
              <a:lnSpc>
                <a:spcPct val="90000"/>
              </a:lnSpc>
              <a:spcBef>
                <a:spcPts val="0"/>
              </a:spcBef>
              <a:spcAft>
                <a:spcPts val="0"/>
              </a:spcAft>
            </a:pPr>
            <a:r>
              <a:rPr lang="it-IT" sz="2000" dirty="0"/>
              <a:t>Definizione di </a:t>
            </a:r>
            <a:r>
              <a:rPr lang="it-IT" sz="2000" b="1" dirty="0"/>
              <a:t>protocolli di appropriatezza prescrittiva di farmaci</a:t>
            </a:r>
          </a:p>
          <a:p>
            <a:pPr algn="just">
              <a:lnSpc>
                <a:spcPct val="90000"/>
              </a:lnSpc>
              <a:spcBef>
                <a:spcPts val="0"/>
              </a:spcBef>
              <a:spcAft>
                <a:spcPts val="0"/>
              </a:spcAft>
            </a:pPr>
            <a:r>
              <a:rPr lang="it-IT" sz="2000" dirty="0"/>
              <a:t>Promozione e partecipazione ad attività di </a:t>
            </a:r>
            <a:r>
              <a:rPr lang="it-IT" sz="2000" b="1" dirty="0"/>
              <a:t>ricognizione e riconciliazione terapeutica</a:t>
            </a:r>
          </a:p>
          <a:p>
            <a:pPr marL="0" indent="0" algn="just">
              <a:lnSpc>
                <a:spcPct val="90000"/>
              </a:lnSpc>
              <a:spcBef>
                <a:spcPts val="0"/>
              </a:spcBef>
              <a:spcAft>
                <a:spcPts val="0"/>
              </a:spcAft>
              <a:buNone/>
            </a:pPr>
            <a:endParaRPr lang="it-IT" sz="2000" dirty="0"/>
          </a:p>
          <a:p>
            <a:pPr marL="0" indent="0" algn="ctr">
              <a:lnSpc>
                <a:spcPct val="90000"/>
              </a:lnSpc>
              <a:spcBef>
                <a:spcPts val="0"/>
              </a:spcBef>
              <a:spcAft>
                <a:spcPts val="0"/>
              </a:spcAft>
              <a:buNone/>
            </a:pPr>
            <a:r>
              <a:rPr lang="it-IT" sz="2000" dirty="0"/>
              <a:t>INDICATORI</a:t>
            </a:r>
          </a:p>
          <a:p>
            <a:pPr algn="just">
              <a:lnSpc>
                <a:spcPct val="90000"/>
              </a:lnSpc>
              <a:spcBef>
                <a:spcPts val="0"/>
              </a:spcBef>
              <a:spcAft>
                <a:spcPts val="0"/>
              </a:spcAft>
            </a:pPr>
            <a:r>
              <a:rPr lang="it-IT" sz="2000" dirty="0"/>
              <a:t>Definizione modalità di consulenza (anche in telemedicina) per pazienti in ADI, CRA, </a:t>
            </a:r>
            <a:r>
              <a:rPr lang="it-IT" sz="2000" dirty="0" err="1"/>
              <a:t>OsCo</a:t>
            </a:r>
            <a:endParaRPr lang="it-IT" sz="2000" dirty="0"/>
          </a:p>
          <a:p>
            <a:pPr algn="just">
              <a:lnSpc>
                <a:spcPct val="90000"/>
              </a:lnSpc>
              <a:spcBef>
                <a:spcPts val="0"/>
              </a:spcBef>
              <a:spcAft>
                <a:spcPts val="0"/>
              </a:spcAft>
            </a:pPr>
            <a:r>
              <a:rPr lang="it-IT" sz="2000" dirty="0"/>
              <a:t>Definizione ed attivazione modalità di accesso paziente con sintomatologia Urgente</a:t>
            </a:r>
          </a:p>
          <a:p>
            <a:pPr algn="just">
              <a:lnSpc>
                <a:spcPct val="90000"/>
              </a:lnSpc>
              <a:spcBef>
                <a:spcPts val="0"/>
              </a:spcBef>
              <a:spcAft>
                <a:spcPts val="0"/>
              </a:spcAft>
            </a:pPr>
            <a:r>
              <a:rPr lang="it-IT" sz="2000" dirty="0"/>
              <a:t>Definizione calendario di incontri annuali con i NCP</a:t>
            </a:r>
          </a:p>
          <a:p>
            <a:pPr algn="just">
              <a:lnSpc>
                <a:spcPct val="90000"/>
              </a:lnSpc>
              <a:spcBef>
                <a:spcPts val="0"/>
              </a:spcBef>
              <a:spcAft>
                <a:spcPts val="0"/>
              </a:spcAft>
            </a:pPr>
            <a:r>
              <a:rPr lang="it-IT" sz="2000" dirty="0"/>
              <a:t>Definizione di protocolli di appropriatezza prescrittiva Farmaci e individuazione di modalità e strumenti di riconciliazione terapeutica</a:t>
            </a:r>
          </a:p>
          <a:p>
            <a:pPr marL="0" indent="0" algn="just">
              <a:lnSpc>
                <a:spcPct val="90000"/>
              </a:lnSpc>
              <a:spcBef>
                <a:spcPts val="0"/>
              </a:spcBef>
              <a:spcAft>
                <a:spcPts val="0"/>
              </a:spcAft>
              <a:buNone/>
            </a:pPr>
            <a:endParaRPr lang="it-IT" sz="2000" dirty="0"/>
          </a:p>
          <a:p>
            <a:endParaRPr lang="it-IT" sz="2000" dirty="0"/>
          </a:p>
        </p:txBody>
      </p:sp>
    </p:spTree>
    <p:extLst>
      <p:ext uri="{BB962C8B-B14F-4D97-AF65-F5344CB8AC3E}">
        <p14:creationId xmlns:p14="http://schemas.microsoft.com/office/powerpoint/2010/main" val="288693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31407E-8C30-1C23-E5E1-B3264A361F4A}"/>
              </a:ext>
            </a:extLst>
          </p:cNvPr>
          <p:cNvSpPr>
            <a:spLocks noGrp="1"/>
          </p:cNvSpPr>
          <p:nvPr>
            <p:ph type="title"/>
          </p:nvPr>
        </p:nvSpPr>
        <p:spPr/>
        <p:txBody>
          <a:bodyPr>
            <a:noAutofit/>
          </a:bodyPr>
          <a:lstStyle/>
          <a:p>
            <a:pPr algn="ctr"/>
            <a:r>
              <a:rPr lang="it-IT" sz="1800" dirty="0">
                <a:solidFill>
                  <a:srgbClr val="FFFFFF"/>
                </a:solidFill>
              </a:rPr>
              <a:t>Ambiti di attività, sviluppo ed innovazione </a:t>
            </a:r>
            <a:br>
              <a:rPr lang="it-IT" sz="1800" dirty="0">
                <a:solidFill>
                  <a:srgbClr val="FFFFFF"/>
                </a:solidFill>
              </a:rPr>
            </a:br>
            <a:r>
              <a:rPr lang="it-IT" sz="2400" dirty="0"/>
              <a:t>5.	Collaborazione alle iniziative di partecipazione dei cittadini alla definizione della domanda e alla fruizione dei servizi sanitari</a:t>
            </a:r>
            <a:endParaRPr lang="it-IT" sz="2000" dirty="0"/>
          </a:p>
        </p:txBody>
      </p:sp>
      <p:sp>
        <p:nvSpPr>
          <p:cNvPr id="3" name="Segnaposto contenuto 2">
            <a:extLst>
              <a:ext uri="{FF2B5EF4-FFF2-40B4-BE49-F238E27FC236}">
                <a16:creationId xmlns:a16="http://schemas.microsoft.com/office/drawing/2014/main" id="{E79386B1-F958-225A-7018-8671705FEFBD}"/>
              </a:ext>
            </a:extLst>
          </p:cNvPr>
          <p:cNvSpPr>
            <a:spLocks noGrp="1"/>
          </p:cNvSpPr>
          <p:nvPr>
            <p:ph idx="1"/>
          </p:nvPr>
        </p:nvSpPr>
        <p:spPr>
          <a:xfrm>
            <a:off x="581192" y="1959778"/>
            <a:ext cx="11029615" cy="4430511"/>
          </a:xfrm>
        </p:spPr>
        <p:txBody>
          <a:bodyPr>
            <a:normAutofit/>
          </a:bodyPr>
          <a:lstStyle/>
          <a:p>
            <a:pPr marL="0" indent="0" algn="just">
              <a:buNone/>
            </a:pPr>
            <a:r>
              <a:rPr lang="it-IT" sz="2000" dirty="0"/>
              <a:t>Il cittadino competente, aggiornato e motivato è indubbiamente un prezioso alleato per perseguire logiche di appropriatezza, efficacia, efficienza e sicurezza nelle organizzazioni sanitarie. Il Dipartimento deve impegnarsi a favorire la nascita di questo terreno fertile secondo questi traccianti:</a:t>
            </a:r>
          </a:p>
          <a:p>
            <a:pPr algn="just">
              <a:spcBef>
                <a:spcPts val="0"/>
              </a:spcBef>
              <a:spcAft>
                <a:spcPts val="0"/>
              </a:spcAft>
            </a:pPr>
            <a:r>
              <a:rPr lang="it-IT" sz="2000" b="1" dirty="0"/>
              <a:t>assicurare una stretta collaborazione con le associazioni dei cittadini e il terzo settore per co-progettare iniziative </a:t>
            </a:r>
            <a:r>
              <a:rPr lang="it-IT" sz="2000" dirty="0"/>
              <a:t>per promuovere l’empowerment dei pazienti e dei caregiver e l’alfabetizzazione digitale per la comprensione e la gestione da parte dei cittadini degli strumenti di telemedicina e digitali per il monitoraggio dei parametri, nell'ambito delle iniziative aziendali e in rapporto con i Distretti</a:t>
            </a:r>
          </a:p>
          <a:p>
            <a:pPr algn="just">
              <a:spcBef>
                <a:spcPts val="0"/>
              </a:spcBef>
              <a:spcAft>
                <a:spcPts val="0"/>
              </a:spcAft>
            </a:pPr>
            <a:r>
              <a:rPr lang="it-IT" sz="2000" b="1" dirty="0"/>
              <a:t>partecipazione dei cittadini per la co-progettazione e l’erogazione dei servizi sanitari</a:t>
            </a:r>
          </a:p>
          <a:p>
            <a:pPr algn="just">
              <a:spcBef>
                <a:spcPts val="0"/>
              </a:spcBef>
              <a:spcAft>
                <a:spcPts val="0"/>
              </a:spcAft>
            </a:pPr>
            <a:r>
              <a:rPr lang="it-IT" sz="2000" b="1" dirty="0"/>
              <a:t>valutazione dell'esperienza da parte dei cittadini nei percorsi clinico-assistenziali</a:t>
            </a:r>
            <a:r>
              <a:rPr lang="it-IT" sz="2000" dirty="0"/>
              <a:t> affinché possano restituire la loro esperienza di cura per offrire elementi utili al miglioramento della qualità dell’assistenza con la finalità di rendere l’assistenza erogata sempre più vicina alle esigenze e alle aspettative dei cittadini, nell'ambito delle iniziative aziendali (</a:t>
            </a:r>
            <a:r>
              <a:rPr lang="it-IT" sz="2000" dirty="0" err="1"/>
              <a:t>PREMs</a:t>
            </a:r>
            <a:r>
              <a:rPr lang="it-IT" sz="2000" dirty="0"/>
              <a:t>)</a:t>
            </a:r>
          </a:p>
        </p:txBody>
      </p:sp>
    </p:spTree>
    <p:extLst>
      <p:ext uri="{BB962C8B-B14F-4D97-AF65-F5344CB8AC3E}">
        <p14:creationId xmlns:p14="http://schemas.microsoft.com/office/powerpoint/2010/main" val="160801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31407E-8C30-1C23-E5E1-B3264A361F4A}"/>
              </a:ext>
            </a:extLst>
          </p:cNvPr>
          <p:cNvSpPr>
            <a:spLocks noGrp="1"/>
          </p:cNvSpPr>
          <p:nvPr>
            <p:ph type="title"/>
          </p:nvPr>
        </p:nvSpPr>
        <p:spPr/>
        <p:txBody>
          <a:bodyPr>
            <a:noAutofit/>
          </a:bodyPr>
          <a:lstStyle/>
          <a:p>
            <a:pPr algn="ctr"/>
            <a:r>
              <a:rPr lang="it-IT" sz="1800" dirty="0">
                <a:solidFill>
                  <a:srgbClr val="FFFFFF"/>
                </a:solidFill>
              </a:rPr>
              <a:t>Ambiti di attività, sviluppo ed innovazione </a:t>
            </a:r>
            <a:br>
              <a:rPr lang="it-IT" sz="1800" dirty="0">
                <a:solidFill>
                  <a:srgbClr val="FFFFFF"/>
                </a:solidFill>
              </a:rPr>
            </a:br>
            <a:r>
              <a:rPr lang="it-IT" sz="2400" dirty="0"/>
              <a:t>5.	Collaborazione alle iniziative di partecipazione dei cittadini alla definizione della domanda e alla fruizione dei servizi sanitari</a:t>
            </a:r>
            <a:endParaRPr lang="it-IT" sz="2000" dirty="0"/>
          </a:p>
        </p:txBody>
      </p:sp>
      <p:sp>
        <p:nvSpPr>
          <p:cNvPr id="3" name="Segnaposto contenuto 2">
            <a:extLst>
              <a:ext uri="{FF2B5EF4-FFF2-40B4-BE49-F238E27FC236}">
                <a16:creationId xmlns:a16="http://schemas.microsoft.com/office/drawing/2014/main" id="{E79386B1-F958-225A-7018-8671705FEFBD}"/>
              </a:ext>
            </a:extLst>
          </p:cNvPr>
          <p:cNvSpPr>
            <a:spLocks noGrp="1"/>
          </p:cNvSpPr>
          <p:nvPr>
            <p:ph idx="1"/>
          </p:nvPr>
        </p:nvSpPr>
        <p:spPr>
          <a:xfrm>
            <a:off x="581193" y="2138453"/>
            <a:ext cx="11029615" cy="3547643"/>
          </a:xfrm>
        </p:spPr>
        <p:txBody>
          <a:bodyPr>
            <a:normAutofit/>
          </a:bodyPr>
          <a:lstStyle/>
          <a:p>
            <a:pPr marL="0" indent="0" algn="ctr">
              <a:buNone/>
            </a:pPr>
            <a:r>
              <a:rPr lang="it-IT" sz="2400" dirty="0"/>
              <a:t>INDICATORI</a:t>
            </a:r>
          </a:p>
          <a:p>
            <a:pPr algn="just"/>
            <a:r>
              <a:rPr lang="it-IT" sz="2400" dirty="0"/>
              <a:t>proposta e adesione ai progetti per la partecipazione di associazioni e rappresentanze di cittadini</a:t>
            </a:r>
          </a:p>
          <a:p>
            <a:pPr algn="just"/>
            <a:r>
              <a:rPr lang="it-IT" sz="2400" dirty="0"/>
              <a:t>partecipazione dei professionisti del Dipartimento alle azioni proposte dal Board Aziendale “Governance e promozione dei processi di partecipazione, del contrasto delle diseguaglianze (Equità) e dell'umanizzazione delle cure"</a:t>
            </a:r>
          </a:p>
          <a:p>
            <a:pPr algn="just"/>
            <a:r>
              <a:rPr lang="it-IT" sz="2400" dirty="0"/>
              <a:t>progetti di qualità percepita (</a:t>
            </a:r>
            <a:r>
              <a:rPr lang="it-IT" sz="2400" dirty="0" err="1"/>
              <a:t>PREMs</a:t>
            </a:r>
            <a:r>
              <a:rPr lang="it-IT" sz="2400" dirty="0"/>
              <a:t>) specifici su PDTA delle cronicità</a:t>
            </a:r>
          </a:p>
          <a:p>
            <a:pPr algn="ctr"/>
            <a:endParaRPr lang="it-IT" sz="2400" dirty="0"/>
          </a:p>
        </p:txBody>
      </p:sp>
    </p:spTree>
    <p:extLst>
      <p:ext uri="{BB962C8B-B14F-4D97-AF65-F5344CB8AC3E}">
        <p14:creationId xmlns:p14="http://schemas.microsoft.com/office/powerpoint/2010/main" val="2950637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6DCBB2-1F4F-DB31-10DB-3F012E87B79E}"/>
              </a:ext>
            </a:extLst>
          </p:cNvPr>
          <p:cNvSpPr>
            <a:spLocks noGrp="1"/>
          </p:cNvSpPr>
          <p:nvPr>
            <p:ph type="title"/>
          </p:nvPr>
        </p:nvSpPr>
        <p:spPr>
          <a:xfrm>
            <a:off x="581192" y="702156"/>
            <a:ext cx="11029616" cy="716741"/>
          </a:xfrm>
        </p:spPr>
        <p:txBody>
          <a:bodyPr/>
          <a:lstStyle/>
          <a:p>
            <a:pPr algn="ctr"/>
            <a:r>
              <a:rPr lang="it-IT" dirty="0"/>
              <a:t>Sviluppo del Progetto del dipartimento</a:t>
            </a:r>
          </a:p>
        </p:txBody>
      </p:sp>
      <p:sp>
        <p:nvSpPr>
          <p:cNvPr id="3" name="Segnaposto contenuto 2">
            <a:extLst>
              <a:ext uri="{FF2B5EF4-FFF2-40B4-BE49-F238E27FC236}">
                <a16:creationId xmlns:a16="http://schemas.microsoft.com/office/drawing/2014/main" id="{AF4622B5-C01D-949F-DEAB-95DD0E7AF273}"/>
              </a:ext>
            </a:extLst>
          </p:cNvPr>
          <p:cNvSpPr>
            <a:spLocks noGrp="1"/>
          </p:cNvSpPr>
          <p:nvPr>
            <p:ph idx="1"/>
          </p:nvPr>
        </p:nvSpPr>
        <p:spPr>
          <a:xfrm>
            <a:off x="581192" y="1986455"/>
            <a:ext cx="11029615" cy="4561490"/>
          </a:xfrm>
        </p:spPr>
        <p:txBody>
          <a:bodyPr>
            <a:normAutofit/>
          </a:bodyPr>
          <a:lstStyle/>
          <a:p>
            <a:pPr marL="0" indent="0" algn="just">
              <a:buNone/>
            </a:pPr>
            <a:r>
              <a:rPr lang="it-IT" sz="2000" dirty="0"/>
              <a:t>La Direzione Aziendale ha dato mandato ad un gruppo multidisciplinare, composto da diversi professionisti aziendali, di strutturare il progetto di sviluppo del nuovo Dipartimento per identificare gli ambiti di attività, di sviluppo e di innovazione sulla base delle seguenti tematiche:</a:t>
            </a:r>
          </a:p>
          <a:p>
            <a:pPr lvl="1" algn="just">
              <a:spcBef>
                <a:spcPts val="0"/>
              </a:spcBef>
              <a:spcAft>
                <a:spcPts val="0"/>
              </a:spcAft>
            </a:pPr>
            <a:r>
              <a:rPr lang="it-IT" sz="1800" dirty="0"/>
              <a:t>Revisione e innovazione dei PDTA in una dimensione di integrazione specialistica per la gestione del paziente complesso</a:t>
            </a:r>
          </a:p>
          <a:p>
            <a:pPr lvl="1" algn="just">
              <a:spcBef>
                <a:spcPts val="0"/>
              </a:spcBef>
              <a:spcAft>
                <a:spcPts val="0"/>
              </a:spcAft>
            </a:pPr>
            <a:r>
              <a:rPr lang="it-IT" sz="1800" dirty="0"/>
              <a:t>Progetti di integrazione con la Medicina generale e l’assistenza territoriale</a:t>
            </a:r>
          </a:p>
          <a:p>
            <a:pPr lvl="1" algn="just">
              <a:spcBef>
                <a:spcPts val="0"/>
              </a:spcBef>
              <a:spcAft>
                <a:spcPts val="0"/>
              </a:spcAft>
            </a:pPr>
            <a:r>
              <a:rPr lang="it-IT" sz="1800" dirty="0"/>
              <a:t>Progetti di supporto/collaborazione con le CRA/Strutture residenziali</a:t>
            </a:r>
          </a:p>
          <a:p>
            <a:pPr lvl="1" algn="just">
              <a:spcBef>
                <a:spcPts val="0"/>
              </a:spcBef>
              <a:spcAft>
                <a:spcPts val="0"/>
              </a:spcAft>
            </a:pPr>
            <a:r>
              <a:rPr lang="it-IT" sz="1800" dirty="0"/>
              <a:t>Sviluppo reti specialistiche e governo dell’appropriatezza prescrittiva ed erogativa dei diversi attori del sistema</a:t>
            </a:r>
          </a:p>
          <a:p>
            <a:pPr lvl="1" algn="just">
              <a:spcBef>
                <a:spcPts val="0"/>
              </a:spcBef>
              <a:spcAft>
                <a:spcPts val="0"/>
              </a:spcAft>
            </a:pPr>
            <a:r>
              <a:rPr lang="it-IT" sz="1800" dirty="0"/>
              <a:t>Progetti di prevenzione</a:t>
            </a:r>
          </a:p>
          <a:p>
            <a:pPr lvl="1" algn="just">
              <a:spcBef>
                <a:spcPts val="0"/>
              </a:spcBef>
              <a:spcAft>
                <a:spcPts val="0"/>
              </a:spcAft>
            </a:pPr>
            <a:r>
              <a:rPr lang="it-IT" sz="1800" dirty="0"/>
              <a:t>Progetti di appropriatezza farmacologica</a:t>
            </a:r>
          </a:p>
          <a:p>
            <a:pPr lvl="1" algn="just">
              <a:spcBef>
                <a:spcPts val="0"/>
              </a:spcBef>
              <a:spcAft>
                <a:spcPts val="0"/>
              </a:spcAft>
            </a:pPr>
            <a:r>
              <a:rPr lang="it-IT" sz="1800" dirty="0"/>
              <a:t>Progetti di sviluppo delle competenze, formazione</a:t>
            </a:r>
          </a:p>
          <a:p>
            <a:pPr marL="0" indent="0" algn="just">
              <a:buNone/>
            </a:pPr>
            <a:r>
              <a:rPr lang="it-IT" sz="2000" dirty="0"/>
              <a:t>Il gruppo di lavoro ha effettuato una </a:t>
            </a:r>
            <a:r>
              <a:rPr lang="it-IT" sz="2000" dirty="0" err="1"/>
              <a:t>swot</a:t>
            </a:r>
            <a:r>
              <a:rPr lang="it-IT" sz="2000" dirty="0"/>
              <a:t> </a:t>
            </a:r>
            <a:r>
              <a:rPr lang="it-IT" sz="2000" dirty="0" err="1"/>
              <a:t>analysis</a:t>
            </a:r>
            <a:r>
              <a:rPr lang="it-IT" sz="2000" dirty="0"/>
              <a:t> legata all’organizzazione del nuovo Dipartimento, ha rifocalizzato la mission e le priorità da perseguire e ha redatto un documento di progetto corredato da schede nelle quali viene declinato il piano di azioni per ogni ambito di lavoro individuato.</a:t>
            </a:r>
          </a:p>
        </p:txBody>
      </p:sp>
    </p:spTree>
    <p:extLst>
      <p:ext uri="{BB962C8B-B14F-4D97-AF65-F5344CB8AC3E}">
        <p14:creationId xmlns:p14="http://schemas.microsoft.com/office/powerpoint/2010/main" val="2114578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5E1BDF-903D-8D7A-7781-1876297C0B7C}"/>
              </a:ext>
            </a:extLst>
          </p:cNvPr>
          <p:cNvSpPr>
            <a:spLocks noGrp="1"/>
          </p:cNvSpPr>
          <p:nvPr>
            <p:ph type="title"/>
          </p:nvPr>
        </p:nvSpPr>
        <p:spPr>
          <a:xfrm>
            <a:off x="581192" y="702156"/>
            <a:ext cx="11029616" cy="842865"/>
          </a:xfrm>
        </p:spPr>
        <p:txBody>
          <a:bodyPr/>
          <a:lstStyle/>
          <a:p>
            <a:pPr algn="ctr"/>
            <a:r>
              <a:rPr lang="it-IT" dirty="0"/>
              <a:t>Mission</a:t>
            </a:r>
          </a:p>
        </p:txBody>
      </p:sp>
      <p:graphicFrame>
        <p:nvGraphicFramePr>
          <p:cNvPr id="4" name="Segnaposto contenuto 3">
            <a:extLst>
              <a:ext uri="{FF2B5EF4-FFF2-40B4-BE49-F238E27FC236}">
                <a16:creationId xmlns:a16="http://schemas.microsoft.com/office/drawing/2014/main" id="{FC34ABD6-8F6E-51C1-B666-640C8CFE221A}"/>
              </a:ext>
            </a:extLst>
          </p:cNvPr>
          <p:cNvGraphicFramePr>
            <a:graphicFrameLocks noGrp="1"/>
          </p:cNvGraphicFramePr>
          <p:nvPr>
            <p:ph idx="1"/>
            <p:extLst>
              <p:ext uri="{D42A27DB-BD31-4B8C-83A1-F6EECF244321}">
                <p14:modId xmlns:p14="http://schemas.microsoft.com/office/powerpoint/2010/main" val="4229534477"/>
              </p:ext>
            </p:extLst>
          </p:nvPr>
        </p:nvGraphicFramePr>
        <p:xfrm>
          <a:off x="580691" y="1981527"/>
          <a:ext cx="11029950" cy="4587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4633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98FC56-E507-76C2-4AB9-7550D0738B32}"/>
              </a:ext>
            </a:extLst>
          </p:cNvPr>
          <p:cNvSpPr>
            <a:spLocks noGrp="1"/>
          </p:cNvSpPr>
          <p:nvPr>
            <p:ph type="title"/>
          </p:nvPr>
        </p:nvSpPr>
        <p:spPr>
          <a:xfrm>
            <a:off x="581192" y="702156"/>
            <a:ext cx="11029616" cy="779803"/>
          </a:xfrm>
        </p:spPr>
        <p:txBody>
          <a:bodyPr/>
          <a:lstStyle/>
          <a:p>
            <a:pPr algn="ctr"/>
            <a:r>
              <a:rPr lang="it-IT" dirty="0"/>
              <a:t>Obiettivi specifici e priorità</a:t>
            </a:r>
          </a:p>
        </p:txBody>
      </p:sp>
      <p:sp>
        <p:nvSpPr>
          <p:cNvPr id="3" name="Segnaposto contenuto 2">
            <a:extLst>
              <a:ext uri="{FF2B5EF4-FFF2-40B4-BE49-F238E27FC236}">
                <a16:creationId xmlns:a16="http://schemas.microsoft.com/office/drawing/2014/main" id="{F2A5DD76-D0F6-ED8A-8E19-BEE710EDF3F7}"/>
              </a:ext>
            </a:extLst>
          </p:cNvPr>
          <p:cNvSpPr>
            <a:spLocks noGrp="1"/>
          </p:cNvSpPr>
          <p:nvPr>
            <p:ph idx="1"/>
          </p:nvPr>
        </p:nvSpPr>
        <p:spPr>
          <a:xfrm>
            <a:off x="581192" y="2191007"/>
            <a:ext cx="11029615" cy="4335917"/>
          </a:xfrm>
        </p:spPr>
        <p:txBody>
          <a:bodyPr>
            <a:normAutofit fontScale="92500" lnSpcReduction="20000"/>
          </a:bodyPr>
          <a:lstStyle/>
          <a:p>
            <a:r>
              <a:rPr lang="it-IT" sz="2400" b="1" dirty="0"/>
              <a:t>Governare l’appropriatezza e la qualità dell’offerta specialistica </a:t>
            </a:r>
            <a:r>
              <a:rPr lang="it-IT" sz="2400" dirty="0"/>
              <a:t>anche prestazionale attraverso il </a:t>
            </a:r>
            <a:r>
              <a:rPr lang="it-IT" sz="2400" b="1" dirty="0"/>
              <a:t>coordinamento clinico dei professionisti sia del sistema pubblico che del privato accreditato</a:t>
            </a:r>
          </a:p>
          <a:p>
            <a:r>
              <a:rPr lang="it-IT" sz="2400" b="1" dirty="0"/>
              <a:t>Governare la domanda di accesso alla specialistica attraverso la definizione di criteri condivisi di riferimento </a:t>
            </a:r>
            <a:r>
              <a:rPr lang="it-IT" sz="2400" dirty="0"/>
              <a:t>per un appropriato utilizzo delle risorse in sanità e per ottimizzare i percorsi dei cittadini</a:t>
            </a:r>
          </a:p>
          <a:p>
            <a:r>
              <a:rPr lang="it-IT" sz="2400" b="1" dirty="0"/>
              <a:t>Identificare nuovi percorsi e strumenti (es. piano individuale assistenza per paziente </a:t>
            </a:r>
            <a:r>
              <a:rPr lang="it-IT" sz="2400" b="1" dirty="0" err="1"/>
              <a:t>polipatologico</a:t>
            </a:r>
            <a:r>
              <a:rPr lang="it-IT" sz="2400" b="1" dirty="0"/>
              <a:t>) organizzativi per la presa in carico </a:t>
            </a:r>
            <a:r>
              <a:rPr lang="it-IT" sz="2400" dirty="0"/>
              <a:t>e la gestione dei bisogni dei pazienti basandosi sul governo dell’attività specialistica ospedaliera e territoriale e sull’integrazione professionale nei diversi contesti di cura (in particolare cure intermedie e cure primarie)</a:t>
            </a:r>
          </a:p>
          <a:p>
            <a:r>
              <a:rPr lang="it-IT" sz="2400" b="1" dirty="0"/>
              <a:t>Creare linee di confronto clinico tra i diversi attori del sistema sanitario</a:t>
            </a:r>
            <a:r>
              <a:rPr lang="it-IT" sz="2400" dirty="0"/>
              <a:t>, in particolare la Medicina Generale e la Pediatria di Libera Scelta</a:t>
            </a:r>
          </a:p>
          <a:p>
            <a:endParaRPr lang="it-IT" sz="2400" dirty="0"/>
          </a:p>
        </p:txBody>
      </p:sp>
    </p:spTree>
    <p:extLst>
      <p:ext uri="{BB962C8B-B14F-4D97-AF65-F5344CB8AC3E}">
        <p14:creationId xmlns:p14="http://schemas.microsoft.com/office/powerpoint/2010/main" val="1338918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6A5113-8001-76C7-CB60-B19A3653104B}"/>
              </a:ext>
            </a:extLst>
          </p:cNvPr>
          <p:cNvSpPr>
            <a:spLocks noGrp="1"/>
          </p:cNvSpPr>
          <p:nvPr>
            <p:ph type="title"/>
          </p:nvPr>
        </p:nvSpPr>
        <p:spPr>
          <a:xfrm>
            <a:off x="581192" y="754708"/>
            <a:ext cx="11029616" cy="1013800"/>
          </a:xfrm>
        </p:spPr>
        <p:txBody>
          <a:bodyPr>
            <a:noAutofit/>
          </a:bodyPr>
          <a:lstStyle/>
          <a:p>
            <a:pPr algn="ctr"/>
            <a:r>
              <a:rPr lang="it-IT" sz="2000" dirty="0"/>
              <a:t>Ambiti di attività, sviluppo ed innovazione</a:t>
            </a:r>
            <a:br>
              <a:rPr lang="it-IT" sz="2400" dirty="0"/>
            </a:br>
            <a:r>
              <a:rPr lang="it-IT" sz="2400" dirty="0"/>
              <a:t>1.	Sviluppo e collaborazione nelle attività di prevenzione primaria e secondaria nei diversi ambiti del Dipartimento</a:t>
            </a:r>
          </a:p>
        </p:txBody>
      </p:sp>
      <p:sp>
        <p:nvSpPr>
          <p:cNvPr id="3" name="Segnaposto contenuto 2">
            <a:extLst>
              <a:ext uri="{FF2B5EF4-FFF2-40B4-BE49-F238E27FC236}">
                <a16:creationId xmlns:a16="http://schemas.microsoft.com/office/drawing/2014/main" id="{BDB3754A-57A1-0F29-4432-AD24ABB41C44}"/>
              </a:ext>
            </a:extLst>
          </p:cNvPr>
          <p:cNvSpPr>
            <a:spLocks noGrp="1"/>
          </p:cNvSpPr>
          <p:nvPr>
            <p:ph idx="1"/>
          </p:nvPr>
        </p:nvSpPr>
        <p:spPr>
          <a:xfrm>
            <a:off x="581191" y="2127945"/>
            <a:ext cx="11029615" cy="4293876"/>
          </a:xfrm>
        </p:spPr>
        <p:txBody>
          <a:bodyPr>
            <a:normAutofit/>
          </a:bodyPr>
          <a:lstStyle/>
          <a:p>
            <a:pPr marL="0" indent="0" algn="just">
              <a:buNone/>
            </a:pPr>
            <a:r>
              <a:rPr lang="it-IT" sz="2000" dirty="0"/>
              <a:t>Tale attività deve essere pianificata e attuata in stretta collaborazione con il Dipartimento di Sanità Pubblica (DSP) e il Dipartimento di Cure Primarie (DCP) coerentemente al Piano Regionale della Prevenzione 2021-25, il Piano Nazionale Cronicità e il DM 77/22 attraverso diverse linee di azione:</a:t>
            </a:r>
          </a:p>
          <a:p>
            <a:pPr algn="just"/>
            <a:r>
              <a:rPr lang="it-IT" sz="2000" dirty="0"/>
              <a:t>collaborazione </a:t>
            </a:r>
            <a:r>
              <a:rPr lang="it-IT" sz="2000" b="1" dirty="0"/>
              <a:t>a percorsi di promozione della salute e di stili di vita sani </a:t>
            </a:r>
            <a:r>
              <a:rPr lang="it-IT" sz="2000" dirty="0"/>
              <a:t>(alimentazione, attività fisica, disassuefazione dal fumo)</a:t>
            </a:r>
          </a:p>
          <a:p>
            <a:pPr algn="just"/>
            <a:r>
              <a:rPr lang="it-IT" sz="2000" dirty="0"/>
              <a:t>sviluppo di interventi di </a:t>
            </a:r>
            <a:r>
              <a:rPr lang="it-IT" sz="2000" b="1" dirty="0"/>
              <a:t>promozione delle vaccinazioni raccomandate per i pazienti cronici </a:t>
            </a:r>
            <a:r>
              <a:rPr lang="it-IT" sz="2000" dirty="0"/>
              <a:t>seguiti dal Dipartimento</a:t>
            </a:r>
          </a:p>
          <a:p>
            <a:pPr algn="just"/>
            <a:r>
              <a:rPr lang="it-IT" sz="2000" b="1" dirty="0"/>
              <a:t>individuazione, valutazione e monitoraggio</a:t>
            </a:r>
            <a:r>
              <a:rPr lang="it-IT" sz="2000" dirty="0"/>
              <a:t>, anche attraverso gli strumenti di telemedicina, di </a:t>
            </a:r>
            <a:r>
              <a:rPr lang="it-IT" sz="2000" b="1" dirty="0"/>
              <a:t>pazienti ad alto rischio di instabilità e ricovero</a:t>
            </a:r>
          </a:p>
          <a:p>
            <a:pPr algn="just"/>
            <a:r>
              <a:rPr lang="it-IT" sz="2000" b="1" dirty="0"/>
              <a:t>miglioramento delle conoscenze e competenze in ambito preventivo attraverso percorsi formativi</a:t>
            </a:r>
            <a:r>
              <a:rPr lang="it-IT" sz="2000" dirty="0"/>
              <a:t> per i professionisti del Dipartimento</a:t>
            </a:r>
          </a:p>
          <a:p>
            <a:pPr algn="just"/>
            <a:endParaRPr lang="it-IT" sz="2000" dirty="0"/>
          </a:p>
        </p:txBody>
      </p:sp>
    </p:spTree>
    <p:extLst>
      <p:ext uri="{BB962C8B-B14F-4D97-AF65-F5344CB8AC3E}">
        <p14:creationId xmlns:p14="http://schemas.microsoft.com/office/powerpoint/2010/main" val="943539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6A5113-8001-76C7-CB60-B19A3653104B}"/>
              </a:ext>
            </a:extLst>
          </p:cNvPr>
          <p:cNvSpPr>
            <a:spLocks noGrp="1"/>
          </p:cNvSpPr>
          <p:nvPr>
            <p:ph type="title"/>
          </p:nvPr>
        </p:nvSpPr>
        <p:spPr>
          <a:xfrm>
            <a:off x="581192" y="754708"/>
            <a:ext cx="11029616" cy="1013800"/>
          </a:xfrm>
        </p:spPr>
        <p:txBody>
          <a:bodyPr>
            <a:noAutofit/>
          </a:bodyPr>
          <a:lstStyle/>
          <a:p>
            <a:pPr algn="ctr"/>
            <a:r>
              <a:rPr lang="it-IT" sz="2000" dirty="0"/>
              <a:t>Ambiti di attività, sviluppo ed innovazione</a:t>
            </a:r>
            <a:br>
              <a:rPr lang="it-IT" sz="2400" dirty="0"/>
            </a:br>
            <a:r>
              <a:rPr lang="it-IT" sz="2400" dirty="0"/>
              <a:t>1.	Sviluppo e collaborazione nelle attività di prevenzione primaria e secondaria nei diversi ambiti del Dipartimento</a:t>
            </a:r>
          </a:p>
        </p:txBody>
      </p:sp>
      <p:sp>
        <p:nvSpPr>
          <p:cNvPr id="3" name="Segnaposto contenuto 2">
            <a:extLst>
              <a:ext uri="{FF2B5EF4-FFF2-40B4-BE49-F238E27FC236}">
                <a16:creationId xmlns:a16="http://schemas.microsoft.com/office/drawing/2014/main" id="{BDB3754A-57A1-0F29-4432-AD24ABB41C44}"/>
              </a:ext>
            </a:extLst>
          </p:cNvPr>
          <p:cNvSpPr>
            <a:spLocks noGrp="1"/>
          </p:cNvSpPr>
          <p:nvPr>
            <p:ph idx="1"/>
          </p:nvPr>
        </p:nvSpPr>
        <p:spPr>
          <a:xfrm>
            <a:off x="581192" y="2180496"/>
            <a:ext cx="11029615" cy="4136221"/>
          </a:xfrm>
        </p:spPr>
        <p:txBody>
          <a:bodyPr>
            <a:normAutofit/>
          </a:bodyPr>
          <a:lstStyle/>
          <a:p>
            <a:pPr marL="0" indent="0" algn="ctr">
              <a:buNone/>
            </a:pPr>
            <a:r>
              <a:rPr lang="it-IT" sz="2000" dirty="0"/>
              <a:t>INDICATORI</a:t>
            </a:r>
          </a:p>
          <a:p>
            <a:pPr algn="just"/>
            <a:r>
              <a:rPr lang="it-IT" sz="2000" dirty="0"/>
              <a:t>Aumento adesione alle vaccinazioni raccomandate per i pazienti con cronicità (indicatore annuale)</a:t>
            </a:r>
          </a:p>
          <a:p>
            <a:pPr algn="just"/>
            <a:r>
              <a:rPr lang="it-IT" sz="2000" dirty="0"/>
              <a:t>Aumento operatori sanitari per UO che hanno partecipato ad almeno un evento formativo Aziendale su temi preventivi (indicatore annuale)</a:t>
            </a:r>
          </a:p>
          <a:p>
            <a:pPr algn="just"/>
            <a:r>
              <a:rPr lang="it-IT" sz="2000" dirty="0"/>
              <a:t>Revisione/redazione e diffusione nei contesti di cura di opuscoli sulla prevenzione delle patologie croniche</a:t>
            </a:r>
          </a:p>
          <a:p>
            <a:pPr algn="just"/>
            <a:r>
              <a:rPr lang="it-IT" sz="2000" dirty="0"/>
              <a:t>Definizione e avvio di progetti di prevenzione con DSP e DCP entro 2023 coerentemente al PRP 2021-25</a:t>
            </a:r>
          </a:p>
          <a:p>
            <a:pPr algn="just"/>
            <a:r>
              <a:rPr lang="it-IT" sz="2000" dirty="0"/>
              <a:t>Definizione e avvio di N progetti di telemedicina per la gestione della prevenzione secondaria di pazienti cronici entro 2023</a:t>
            </a:r>
          </a:p>
          <a:p>
            <a:endParaRPr lang="it-IT" sz="2000" dirty="0"/>
          </a:p>
        </p:txBody>
      </p:sp>
    </p:spTree>
    <p:extLst>
      <p:ext uri="{BB962C8B-B14F-4D97-AF65-F5344CB8AC3E}">
        <p14:creationId xmlns:p14="http://schemas.microsoft.com/office/powerpoint/2010/main" val="4240256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6A5113-8001-76C7-CB60-B19A3653104B}"/>
              </a:ext>
            </a:extLst>
          </p:cNvPr>
          <p:cNvSpPr>
            <a:spLocks noGrp="1"/>
          </p:cNvSpPr>
          <p:nvPr>
            <p:ph type="title"/>
          </p:nvPr>
        </p:nvSpPr>
        <p:spPr>
          <a:xfrm>
            <a:off x="581192" y="754708"/>
            <a:ext cx="11029616" cy="811333"/>
          </a:xfrm>
        </p:spPr>
        <p:txBody>
          <a:bodyPr>
            <a:noAutofit/>
          </a:bodyPr>
          <a:lstStyle/>
          <a:p>
            <a:pPr algn="ctr"/>
            <a:r>
              <a:rPr lang="it-IT" sz="2000" dirty="0"/>
              <a:t>Ambiti di attività, sviluppo ed innovazione</a:t>
            </a:r>
            <a:br>
              <a:rPr lang="it-IT" sz="2400" dirty="0"/>
            </a:br>
            <a:r>
              <a:rPr lang="it-IT" sz="2400" dirty="0"/>
              <a:t>2.	Revisione e ridefinizione rete dell’offerta specialistica</a:t>
            </a:r>
          </a:p>
        </p:txBody>
      </p:sp>
      <p:sp>
        <p:nvSpPr>
          <p:cNvPr id="3" name="Segnaposto contenuto 2">
            <a:extLst>
              <a:ext uri="{FF2B5EF4-FFF2-40B4-BE49-F238E27FC236}">
                <a16:creationId xmlns:a16="http://schemas.microsoft.com/office/drawing/2014/main" id="{BDB3754A-57A1-0F29-4432-AD24ABB41C44}"/>
              </a:ext>
            </a:extLst>
          </p:cNvPr>
          <p:cNvSpPr>
            <a:spLocks noGrp="1"/>
          </p:cNvSpPr>
          <p:nvPr>
            <p:ph idx="1"/>
          </p:nvPr>
        </p:nvSpPr>
        <p:spPr>
          <a:xfrm>
            <a:off x="581192" y="2180496"/>
            <a:ext cx="11029615" cy="4462042"/>
          </a:xfrm>
        </p:spPr>
        <p:txBody>
          <a:bodyPr>
            <a:normAutofit fontScale="92500" lnSpcReduction="10000"/>
          </a:bodyPr>
          <a:lstStyle/>
          <a:p>
            <a:pPr marL="0" indent="0" algn="just">
              <a:buNone/>
            </a:pPr>
            <a:r>
              <a:rPr lang="it-IT" sz="2400" dirty="0"/>
              <a:t>La costituzione del Dipartimento promuove la </a:t>
            </a:r>
            <a:r>
              <a:rPr lang="it-IT" sz="2400" b="1" dirty="0"/>
              <a:t>revisione dell’organizzazione con modelli a reti specialistiche</a:t>
            </a:r>
            <a:r>
              <a:rPr lang="it-IT" sz="2400" dirty="0"/>
              <a:t> coinvolgendo i diversi attori del contesto metropolitano con l’obiettivo di:</a:t>
            </a:r>
          </a:p>
          <a:p>
            <a:pPr algn="just">
              <a:spcBef>
                <a:spcPts val="0"/>
              </a:spcBef>
              <a:spcAft>
                <a:spcPts val="0"/>
              </a:spcAft>
            </a:pPr>
            <a:r>
              <a:rPr lang="it-IT" sz="2400" b="1" dirty="0"/>
              <a:t>rileggere ambiti e livelli di erogazione</a:t>
            </a:r>
            <a:r>
              <a:rPr lang="it-IT" sz="2400" dirty="0"/>
              <a:t> con definizione dei setting dell’offerta nell’ambito di modelli a rete che coinvolgano i diversi attori presenti</a:t>
            </a:r>
          </a:p>
          <a:p>
            <a:pPr algn="just">
              <a:spcBef>
                <a:spcPts val="0"/>
              </a:spcBef>
              <a:spcAft>
                <a:spcPts val="0"/>
              </a:spcAft>
            </a:pPr>
            <a:r>
              <a:rPr lang="it-IT" sz="2400" dirty="0"/>
              <a:t>promuovere il </a:t>
            </a:r>
            <a:r>
              <a:rPr lang="it-IT" sz="2400" b="1" dirty="0"/>
              <a:t>governo della domanda e dell’offerta </a:t>
            </a:r>
            <a:r>
              <a:rPr lang="it-IT" sz="2400" dirty="0"/>
              <a:t>sulla base di </a:t>
            </a:r>
            <a:r>
              <a:rPr lang="it-IT" sz="2400" b="1" dirty="0"/>
              <a:t>principi di appropriatezza</a:t>
            </a:r>
          </a:p>
          <a:p>
            <a:pPr algn="just">
              <a:spcBef>
                <a:spcPts val="0"/>
              </a:spcBef>
              <a:spcAft>
                <a:spcPts val="0"/>
              </a:spcAft>
            </a:pPr>
            <a:r>
              <a:rPr lang="it-IT" sz="2400" dirty="0"/>
              <a:t>definire </a:t>
            </a:r>
            <a:r>
              <a:rPr lang="it-IT" sz="2400" b="1" dirty="0"/>
              <a:t>protocolli di appropriatezza prescrittiva </a:t>
            </a:r>
            <a:r>
              <a:rPr lang="it-IT" sz="2400" dirty="0"/>
              <a:t>condivisi dai diversi specialisti e Nuclei di Cure Primarie del contesto metropolitano</a:t>
            </a:r>
          </a:p>
          <a:p>
            <a:pPr algn="just">
              <a:spcBef>
                <a:spcPts val="0"/>
              </a:spcBef>
              <a:spcAft>
                <a:spcPts val="0"/>
              </a:spcAft>
            </a:pPr>
            <a:r>
              <a:rPr lang="it-IT" sz="2400" dirty="0"/>
              <a:t>realizzare </a:t>
            </a:r>
            <a:r>
              <a:rPr lang="it-IT" sz="2400" b="1" dirty="0"/>
              <a:t>percorsi di presa in carico diagnostico terapeutica e di collaborazione multidisciplinare </a:t>
            </a:r>
            <a:r>
              <a:rPr lang="it-IT" sz="2400" dirty="0"/>
              <a:t>che valorizzi, assicurando alti standard qualitativi, sia le risposte di prossimità sia le logiche di centralizzazione nel contesto delle reti integrate</a:t>
            </a:r>
          </a:p>
          <a:p>
            <a:pPr algn="just">
              <a:spcBef>
                <a:spcPts val="0"/>
              </a:spcBef>
              <a:spcAft>
                <a:spcPts val="0"/>
              </a:spcAft>
            </a:pPr>
            <a:r>
              <a:rPr lang="it-IT" sz="2400" dirty="0"/>
              <a:t>definire </a:t>
            </a:r>
            <a:r>
              <a:rPr lang="it-IT" sz="2400" b="1" dirty="0"/>
              <a:t>sistema di monitoraggio dei percorsi</a:t>
            </a:r>
          </a:p>
          <a:p>
            <a:pPr algn="just"/>
            <a:endParaRPr lang="it-IT" sz="2400" dirty="0"/>
          </a:p>
        </p:txBody>
      </p:sp>
    </p:spTree>
    <p:extLst>
      <p:ext uri="{BB962C8B-B14F-4D97-AF65-F5344CB8AC3E}">
        <p14:creationId xmlns:p14="http://schemas.microsoft.com/office/powerpoint/2010/main" val="1212045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6A5113-8001-76C7-CB60-B19A3653104B}"/>
              </a:ext>
            </a:extLst>
          </p:cNvPr>
          <p:cNvSpPr>
            <a:spLocks noGrp="1"/>
          </p:cNvSpPr>
          <p:nvPr>
            <p:ph type="title"/>
          </p:nvPr>
        </p:nvSpPr>
        <p:spPr>
          <a:xfrm>
            <a:off x="581192" y="754708"/>
            <a:ext cx="11029616" cy="811333"/>
          </a:xfrm>
        </p:spPr>
        <p:txBody>
          <a:bodyPr>
            <a:noAutofit/>
          </a:bodyPr>
          <a:lstStyle/>
          <a:p>
            <a:pPr algn="ctr"/>
            <a:r>
              <a:rPr lang="it-IT" sz="2000" dirty="0"/>
              <a:t>Ambiti di attività, sviluppo ed innovazione</a:t>
            </a:r>
            <a:br>
              <a:rPr lang="it-IT" sz="2400" dirty="0"/>
            </a:br>
            <a:r>
              <a:rPr lang="it-IT" sz="2400" dirty="0"/>
              <a:t>2.	Revisione e ridefinizione rete dell’offerta specialistica</a:t>
            </a:r>
          </a:p>
        </p:txBody>
      </p:sp>
      <p:sp>
        <p:nvSpPr>
          <p:cNvPr id="3" name="Segnaposto contenuto 2">
            <a:extLst>
              <a:ext uri="{FF2B5EF4-FFF2-40B4-BE49-F238E27FC236}">
                <a16:creationId xmlns:a16="http://schemas.microsoft.com/office/drawing/2014/main" id="{BDB3754A-57A1-0F29-4432-AD24ABB41C44}"/>
              </a:ext>
            </a:extLst>
          </p:cNvPr>
          <p:cNvSpPr>
            <a:spLocks noGrp="1"/>
          </p:cNvSpPr>
          <p:nvPr>
            <p:ph idx="1"/>
          </p:nvPr>
        </p:nvSpPr>
        <p:spPr/>
        <p:txBody>
          <a:bodyPr>
            <a:normAutofit fontScale="92500"/>
          </a:bodyPr>
          <a:lstStyle/>
          <a:p>
            <a:pPr marL="0" indent="0" algn="ctr">
              <a:buNone/>
            </a:pPr>
            <a:r>
              <a:rPr lang="it-IT" sz="2400" dirty="0"/>
              <a:t>INDICATORI</a:t>
            </a:r>
          </a:p>
          <a:p>
            <a:pPr algn="just"/>
            <a:r>
              <a:rPr lang="it-IT" sz="2400" dirty="0"/>
              <a:t>Validazione documenti definizione reti integrate</a:t>
            </a:r>
          </a:p>
          <a:p>
            <a:pPr algn="just"/>
            <a:r>
              <a:rPr lang="it-IT" sz="2400" dirty="0"/>
              <a:t>Definizione dei protocolli condivisi di appropriatezza all’accesso alle prestazioni specialistiche</a:t>
            </a:r>
          </a:p>
          <a:p>
            <a:pPr algn="just"/>
            <a:r>
              <a:rPr lang="it-IT" sz="2400" dirty="0"/>
              <a:t>Aumento di prestazioni erogate secondo protocolli validati di telemedicina (indicatore annuale)</a:t>
            </a:r>
          </a:p>
          <a:p>
            <a:pPr algn="just"/>
            <a:r>
              <a:rPr lang="it-IT" sz="2400" dirty="0"/>
              <a:t>Avvio progettualità con Privato Accreditato sul governo delle prestazioni erogate ed indotte (n. strutture anno)</a:t>
            </a:r>
          </a:p>
          <a:p>
            <a:pPr algn="just"/>
            <a:r>
              <a:rPr lang="it-IT" sz="2400" dirty="0"/>
              <a:t>Tempi di attesa per prestazioni monitorate, mobilità e autonomia dei contesti distrettuali</a:t>
            </a:r>
          </a:p>
          <a:p>
            <a:pPr algn="just"/>
            <a:endParaRPr lang="it-IT" sz="2400" dirty="0"/>
          </a:p>
        </p:txBody>
      </p:sp>
    </p:spTree>
    <p:extLst>
      <p:ext uri="{BB962C8B-B14F-4D97-AF65-F5344CB8AC3E}">
        <p14:creationId xmlns:p14="http://schemas.microsoft.com/office/powerpoint/2010/main" val="3987725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AD1AD0-0CB3-6ACE-FD04-928F0B344F54}"/>
              </a:ext>
            </a:extLst>
          </p:cNvPr>
          <p:cNvSpPr>
            <a:spLocks noGrp="1"/>
          </p:cNvSpPr>
          <p:nvPr>
            <p:ph type="title"/>
          </p:nvPr>
        </p:nvSpPr>
        <p:spPr>
          <a:xfrm>
            <a:off x="581192" y="712666"/>
            <a:ext cx="11029616" cy="842865"/>
          </a:xfrm>
        </p:spPr>
        <p:txBody>
          <a:bodyPr>
            <a:normAutofit/>
          </a:bodyPr>
          <a:lstStyle/>
          <a:p>
            <a:pPr algn="ctr"/>
            <a:r>
              <a:rPr lang="it-IT" sz="2000" dirty="0"/>
              <a:t>Ambiti di attività, sviluppo ed innovazione</a:t>
            </a:r>
            <a:br>
              <a:rPr lang="it-IT" dirty="0"/>
            </a:br>
            <a:r>
              <a:rPr lang="it-IT" dirty="0"/>
              <a:t>3.	Revisione e innovazione dei PDTA</a:t>
            </a:r>
          </a:p>
        </p:txBody>
      </p:sp>
      <p:sp>
        <p:nvSpPr>
          <p:cNvPr id="3" name="Segnaposto contenuto 2">
            <a:extLst>
              <a:ext uri="{FF2B5EF4-FFF2-40B4-BE49-F238E27FC236}">
                <a16:creationId xmlns:a16="http://schemas.microsoft.com/office/drawing/2014/main" id="{1120D4BA-F4D1-0028-D1F6-A34021740AC2}"/>
              </a:ext>
            </a:extLst>
          </p:cNvPr>
          <p:cNvSpPr>
            <a:spLocks noGrp="1"/>
          </p:cNvSpPr>
          <p:nvPr>
            <p:ph idx="1"/>
          </p:nvPr>
        </p:nvSpPr>
        <p:spPr>
          <a:xfrm>
            <a:off x="402517" y="2275704"/>
            <a:ext cx="5514807" cy="4483063"/>
          </a:xfrm>
        </p:spPr>
        <p:txBody>
          <a:bodyPr>
            <a:normAutofit/>
          </a:bodyPr>
          <a:lstStyle/>
          <a:p>
            <a:pPr algn="just">
              <a:spcAft>
                <a:spcPts val="0"/>
              </a:spcAft>
            </a:pPr>
            <a:r>
              <a:rPr lang="it-IT" b="1" dirty="0"/>
              <a:t>definire modelli di integrazione (professionale, organizzativa ed informatica) tra i percorsi per singola patologia </a:t>
            </a:r>
            <a:r>
              <a:rPr lang="it-IT" dirty="0"/>
              <a:t>ottimizzando la programmazione degli esami di controllo, delle prestazioni diagnostiche e delle visite specialistiche</a:t>
            </a:r>
          </a:p>
          <a:p>
            <a:pPr algn="just">
              <a:spcAft>
                <a:spcPts val="0"/>
              </a:spcAft>
            </a:pPr>
            <a:r>
              <a:rPr lang="it-IT" b="1" dirty="0"/>
              <a:t>implementare l’applicativo di gestione dei PDTA </a:t>
            </a:r>
            <a:r>
              <a:rPr lang="it-IT" dirty="0"/>
              <a:t>per garantire un facile accesso a tutta la documentazione clinico-assistenziale riguardante il/i PDTA da parte dei professionisti coinvolti, ottimizzare la gestione del caso e garantire il monitoraggio dei percorsi</a:t>
            </a:r>
          </a:p>
          <a:p>
            <a:pPr algn="just">
              <a:spcAft>
                <a:spcPts val="0"/>
              </a:spcAft>
            </a:pPr>
            <a:r>
              <a:rPr lang="it-IT" b="1" dirty="0"/>
              <a:t>attivare all’interno del PDTA forme nuove di interazione con il paziente e il caregiver </a:t>
            </a:r>
            <a:r>
              <a:rPr lang="it-IT" dirty="0"/>
              <a:t>basate sugli strumenti della telemedicina</a:t>
            </a:r>
          </a:p>
          <a:p>
            <a:pPr algn="just">
              <a:spcAft>
                <a:spcPts val="0"/>
              </a:spcAft>
            </a:pPr>
            <a:endParaRPr lang="it-IT" dirty="0"/>
          </a:p>
        </p:txBody>
      </p:sp>
      <p:sp>
        <p:nvSpPr>
          <p:cNvPr id="5" name="CasellaDiTesto 4">
            <a:extLst>
              <a:ext uri="{FF2B5EF4-FFF2-40B4-BE49-F238E27FC236}">
                <a16:creationId xmlns:a16="http://schemas.microsoft.com/office/drawing/2014/main" id="{72BAC704-6975-EF02-7BFE-88463C8BB274}"/>
              </a:ext>
            </a:extLst>
          </p:cNvPr>
          <p:cNvSpPr txBox="1"/>
          <p:nvPr/>
        </p:nvSpPr>
        <p:spPr>
          <a:xfrm>
            <a:off x="6096001" y="2340188"/>
            <a:ext cx="5514808" cy="4016484"/>
          </a:xfrm>
          <a:prstGeom prst="rect">
            <a:avLst/>
          </a:prstGeom>
          <a:noFill/>
        </p:spPr>
        <p:txBody>
          <a:bodyPr wrap="square">
            <a:spAutoFit/>
          </a:bodyPr>
          <a:lstStyle/>
          <a:p>
            <a:pPr marL="285750" indent="-285750" algn="just">
              <a:spcAft>
                <a:spcPts val="0"/>
              </a:spcAft>
              <a:buFont typeface="Wingdings" panose="05000000000000000000" pitchFamily="2" charset="2"/>
              <a:buChar char="§"/>
            </a:pPr>
            <a:r>
              <a:rPr lang="it-IT" sz="1700" b="1" dirty="0">
                <a:solidFill>
                  <a:schemeClr val="tx2"/>
                </a:solidFill>
              </a:rPr>
              <a:t>revisionare e valorizzare assieme ai professionisti chiave dei PDTA </a:t>
            </a:r>
            <a:r>
              <a:rPr lang="it-IT" sz="1700" dirty="0">
                <a:solidFill>
                  <a:schemeClr val="tx2"/>
                </a:solidFill>
              </a:rPr>
              <a:t>(es. MMG, personale assistenziale - infermiere di famiglia - personale socio - assistenziale, geriatri territoriali </a:t>
            </a:r>
            <a:r>
              <a:rPr lang="it-IT" sz="1700" dirty="0" err="1">
                <a:solidFill>
                  <a:schemeClr val="tx2"/>
                </a:solidFill>
              </a:rPr>
              <a:t>etc</a:t>
            </a:r>
            <a:r>
              <a:rPr lang="it-IT" sz="1700" dirty="0">
                <a:solidFill>
                  <a:schemeClr val="tx2"/>
                </a:solidFill>
              </a:rPr>
              <a:t>) i loro </a:t>
            </a:r>
            <a:r>
              <a:rPr lang="it-IT" sz="1700" b="1" dirty="0">
                <a:solidFill>
                  <a:schemeClr val="tx2"/>
                </a:solidFill>
              </a:rPr>
              <a:t>ruoli, le aree di intervento e le modalità di collaborazione</a:t>
            </a:r>
          </a:p>
          <a:p>
            <a:pPr marL="285750" indent="-285750" algn="just">
              <a:spcAft>
                <a:spcPts val="0"/>
              </a:spcAft>
              <a:buFont typeface="Wingdings" panose="05000000000000000000" pitchFamily="2" charset="2"/>
              <a:buChar char="§"/>
            </a:pPr>
            <a:r>
              <a:rPr lang="it-IT" sz="1700" b="1" dirty="0">
                <a:solidFill>
                  <a:schemeClr val="tx2"/>
                </a:solidFill>
              </a:rPr>
              <a:t>ridefinire all’interno del PDTA il ruolo del paziente e del caregiver </a:t>
            </a:r>
            <a:r>
              <a:rPr lang="it-IT" sz="1700" dirty="0">
                <a:solidFill>
                  <a:schemeClr val="tx2"/>
                </a:solidFill>
              </a:rPr>
              <a:t>e promuovere iniziative di empowerment del paziente per gestire autonomamente l’assunzione delle terapie, i monitoraggi clinico-strumentali e il riconoscimento dei segni o sintomi sentinella nei confronti dei quali occorre attivare il sistema di emergenza.</a:t>
            </a:r>
          </a:p>
          <a:p>
            <a:pPr marL="285750" indent="-285750" algn="just">
              <a:spcAft>
                <a:spcPts val="0"/>
              </a:spcAft>
              <a:buFont typeface="Wingdings" panose="05000000000000000000" pitchFamily="2" charset="2"/>
              <a:buChar char="§"/>
            </a:pPr>
            <a:r>
              <a:rPr lang="it-IT" sz="1700" b="1" dirty="0">
                <a:solidFill>
                  <a:schemeClr val="tx2"/>
                </a:solidFill>
              </a:rPr>
              <a:t>Promuovere il monitoraggio degli indicatori dei PDTA </a:t>
            </a:r>
            <a:r>
              <a:rPr lang="it-IT" sz="1700" dirty="0">
                <a:solidFill>
                  <a:schemeClr val="tx2"/>
                </a:solidFill>
              </a:rPr>
              <a:t>come occasione di miglioramento continuo della qualità dei processi</a:t>
            </a:r>
          </a:p>
        </p:txBody>
      </p:sp>
      <p:sp>
        <p:nvSpPr>
          <p:cNvPr id="7" name="CasellaDiTesto 6">
            <a:extLst>
              <a:ext uri="{FF2B5EF4-FFF2-40B4-BE49-F238E27FC236}">
                <a16:creationId xmlns:a16="http://schemas.microsoft.com/office/drawing/2014/main" id="{9B863C44-1D0F-22E5-E94E-7540983C7884}"/>
              </a:ext>
            </a:extLst>
          </p:cNvPr>
          <p:cNvSpPr txBox="1"/>
          <p:nvPr/>
        </p:nvSpPr>
        <p:spPr>
          <a:xfrm>
            <a:off x="1508236" y="1896549"/>
            <a:ext cx="9532884" cy="400110"/>
          </a:xfrm>
          <a:prstGeom prst="rect">
            <a:avLst/>
          </a:prstGeom>
          <a:noFill/>
        </p:spPr>
        <p:txBody>
          <a:bodyPr wrap="square">
            <a:spAutoFit/>
          </a:bodyPr>
          <a:lstStyle/>
          <a:p>
            <a:pPr marL="0" indent="0" algn="just">
              <a:spcAft>
                <a:spcPts val="0"/>
              </a:spcAft>
              <a:buNone/>
            </a:pPr>
            <a:r>
              <a:rPr lang="it-IT" sz="2000" dirty="0"/>
              <a:t>Le azioni proposte per garantire un migliore e più efficace funzionamento dei PDTA sono:</a:t>
            </a:r>
          </a:p>
        </p:txBody>
      </p:sp>
    </p:spTree>
    <p:extLst>
      <p:ext uri="{BB962C8B-B14F-4D97-AF65-F5344CB8AC3E}">
        <p14:creationId xmlns:p14="http://schemas.microsoft.com/office/powerpoint/2010/main" val="3875738406"/>
      </p:ext>
    </p:extLst>
  </p:cSld>
  <p:clrMapOvr>
    <a:masterClrMapping/>
  </p:clrMapOvr>
</p:sld>
</file>

<file path=ppt/theme/theme1.xml><?xml version="1.0" encoding="utf-8"?>
<a:theme xmlns:a="http://schemas.openxmlformats.org/drawingml/2006/main" name="Dividendi">
  <a:themeElements>
    <a:clrScheme name="Dividendi">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i">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i">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docProps/app.xml><?xml version="1.0" encoding="utf-8"?>
<Properties xmlns="http://schemas.openxmlformats.org/officeDocument/2006/extended-properties" xmlns:vt="http://schemas.openxmlformats.org/officeDocument/2006/docPropsVTypes">
  <Template>TM03457464[[fn=Dividendi]]</Template>
  <TotalTime>145</TotalTime>
  <Words>1844</Words>
  <Application>Microsoft Office PowerPoint</Application>
  <PresentationFormat>Widescreen</PresentationFormat>
  <Paragraphs>93</Paragraphs>
  <Slides>14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14</vt:i4>
      </vt:variant>
    </vt:vector>
  </HeadingPairs>
  <TitlesOfParts>
    <vt:vector size="18" baseType="lpstr">
      <vt:lpstr>Gill Sans MT</vt:lpstr>
      <vt:lpstr>Wingdings</vt:lpstr>
      <vt:lpstr>Wingdings 2</vt:lpstr>
      <vt:lpstr>Dividendi</vt:lpstr>
      <vt:lpstr>DIPARTIMENTO DELLA RETE MEDICO SPECIALISTICA OSPEDALIERA E TERRITORIALE</vt:lpstr>
      <vt:lpstr>Sviluppo del Progetto del dipartimento</vt:lpstr>
      <vt:lpstr>Mission</vt:lpstr>
      <vt:lpstr>Obiettivi specifici e priorità</vt:lpstr>
      <vt:lpstr>Ambiti di attività, sviluppo ed innovazione 1. Sviluppo e collaborazione nelle attività di prevenzione primaria e secondaria nei diversi ambiti del Dipartimento</vt:lpstr>
      <vt:lpstr>Ambiti di attività, sviluppo ed innovazione 1. Sviluppo e collaborazione nelle attività di prevenzione primaria e secondaria nei diversi ambiti del Dipartimento</vt:lpstr>
      <vt:lpstr>Ambiti di attività, sviluppo ed innovazione 2. Revisione e ridefinizione rete dell’offerta specialistica</vt:lpstr>
      <vt:lpstr>Ambiti di attività, sviluppo ed innovazione 2. Revisione e ridefinizione rete dell’offerta specialistica</vt:lpstr>
      <vt:lpstr>Ambiti di attività, sviluppo ed innovazione 3. Revisione e innovazione dei PDTA</vt:lpstr>
      <vt:lpstr>Ambiti di attività, sviluppo ed innovazione 3. Revisione e innovazione dei PDTA</vt:lpstr>
      <vt:lpstr>Ambiti di attività, sviluppo ed innovazione 4. Revisione dei processi di presa in carico e degli strumenti di continuità assistenziale</vt:lpstr>
      <vt:lpstr>Ambiti di attività, sviluppo ed innovazione 4. Revisione dei processi di presa in carico e degli strumenti di continuità assistenziale (segue)</vt:lpstr>
      <vt:lpstr>Ambiti di attività, sviluppo ed innovazione  5. Collaborazione alle iniziative di partecipazione dei cittadini alla definizione della domanda e alla fruizione dei servizi sanitari</vt:lpstr>
      <vt:lpstr>Ambiti di attività, sviluppo ed innovazione  5. Collaborazione alle iniziative di partecipazione dei cittadini alla definizione della domanda e alla fruizione dei servizi sanitari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DIPARTIMENTO DELLA RETE MEDICO SPECIALISTICA OSPEDALIERA E TERRITORIALE</dc:title>
  <dc:creator>Avaldi Vera Maria</dc:creator>
  <cp:lastModifiedBy>Avaldi Vera Maria</cp:lastModifiedBy>
  <cp:revision>4</cp:revision>
  <dcterms:created xsi:type="dcterms:W3CDTF">2022-10-20T14:07:44Z</dcterms:created>
  <dcterms:modified xsi:type="dcterms:W3CDTF">2022-10-20T16:32:46Z</dcterms:modified>
</cp:coreProperties>
</file>