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69" r:id="rId15"/>
    <p:sldId id="271" r:id="rId1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5479632989550751E-2"/>
          <c:y val="8.3059100186321955E-2"/>
          <c:w val="0.85068608400527501"/>
          <c:h val="0.73092008163963318"/>
        </c:manualLayout>
      </c:layout>
      <c:lineChart>
        <c:grouping val="standard"/>
        <c:varyColors val="0"/>
        <c:ser>
          <c:idx val="0"/>
          <c:order val="0"/>
          <c:tx>
            <c:strRef>
              <c:f>_Hidden1!$B$1</c:f>
              <c:strCache>
                <c:ptCount val="1"/>
                <c:pt idx="0">
                  <c:v>CAU-Budrio</c:v>
                </c:pt>
              </c:strCache>
            </c:strRef>
          </c:tx>
          <c:spPr>
            <a:ln w="28575">
              <a:solidFill>
                <a:srgbClr val="666699"/>
              </a:solidFill>
              <a:prstDash val="solid"/>
            </a:ln>
          </c:spPr>
          <c:marker>
            <c:symbol val="square"/>
            <c:size val="3"/>
            <c:spPr>
              <a:solidFill>
                <a:srgbClr val="666699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dLbls>
            <c:numFmt formatCode="General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9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_Hidden1!$A$2:$A$20</c:f>
              <c:strCache>
                <c:ptCount val="19"/>
                <c:pt idx="0">
                  <c:v>23/44</c:v>
                </c:pt>
                <c:pt idx="1">
                  <c:v>23/45</c:v>
                </c:pt>
                <c:pt idx="2">
                  <c:v>23/46</c:v>
                </c:pt>
                <c:pt idx="3">
                  <c:v>23/47</c:v>
                </c:pt>
                <c:pt idx="4">
                  <c:v>23/48</c:v>
                </c:pt>
                <c:pt idx="5">
                  <c:v>23/49</c:v>
                </c:pt>
                <c:pt idx="6">
                  <c:v>23/50</c:v>
                </c:pt>
                <c:pt idx="7">
                  <c:v>23/51</c:v>
                </c:pt>
                <c:pt idx="8">
                  <c:v>23/52</c:v>
                </c:pt>
                <c:pt idx="9">
                  <c:v>24/1</c:v>
                </c:pt>
                <c:pt idx="10">
                  <c:v>24/10</c:v>
                </c:pt>
                <c:pt idx="11">
                  <c:v>24/2</c:v>
                </c:pt>
                <c:pt idx="12">
                  <c:v>24/3</c:v>
                </c:pt>
                <c:pt idx="13">
                  <c:v>24/4</c:v>
                </c:pt>
                <c:pt idx="14">
                  <c:v>24/5</c:v>
                </c:pt>
                <c:pt idx="15">
                  <c:v>24/6</c:v>
                </c:pt>
                <c:pt idx="16">
                  <c:v>24/7</c:v>
                </c:pt>
                <c:pt idx="17">
                  <c:v>24/8</c:v>
                </c:pt>
                <c:pt idx="18">
                  <c:v>24/9</c:v>
                </c:pt>
              </c:strCache>
            </c:strRef>
          </c:cat>
          <c:val>
            <c:numRef>
              <c:f>_Hidden1!$B$2:$B$20</c:f>
              <c:numCache>
                <c:formatCode>General</c:formatCode>
                <c:ptCount val="19"/>
                <c:pt idx="0">
                  <c:v>183</c:v>
                </c:pt>
                <c:pt idx="1">
                  <c:v>257</c:v>
                </c:pt>
                <c:pt idx="2">
                  <c:v>307</c:v>
                </c:pt>
                <c:pt idx="3">
                  <c:v>277</c:v>
                </c:pt>
                <c:pt idx="4">
                  <c:v>262</c:v>
                </c:pt>
                <c:pt idx="5">
                  <c:v>254</c:v>
                </c:pt>
                <c:pt idx="6">
                  <c:v>316</c:v>
                </c:pt>
                <c:pt idx="7">
                  <c:v>313</c:v>
                </c:pt>
                <c:pt idx="8">
                  <c:v>381</c:v>
                </c:pt>
                <c:pt idx="9">
                  <c:v>332</c:v>
                </c:pt>
                <c:pt idx="10">
                  <c:v>158</c:v>
                </c:pt>
                <c:pt idx="11">
                  <c:v>272</c:v>
                </c:pt>
                <c:pt idx="12">
                  <c:v>283</c:v>
                </c:pt>
                <c:pt idx="13">
                  <c:v>269</c:v>
                </c:pt>
                <c:pt idx="14">
                  <c:v>259</c:v>
                </c:pt>
                <c:pt idx="15">
                  <c:v>297</c:v>
                </c:pt>
                <c:pt idx="16">
                  <c:v>307</c:v>
                </c:pt>
                <c:pt idx="17">
                  <c:v>301</c:v>
                </c:pt>
                <c:pt idx="18">
                  <c:v>299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_Hidden1!$C$1</c:f>
              <c:strCache>
                <c:ptCount val="1"/>
                <c:pt idx="0">
                  <c:v>CAU-Casalecchio</c:v>
                </c:pt>
              </c:strCache>
            </c:strRef>
          </c:tx>
          <c:spPr>
            <a:ln w="28575">
              <a:solidFill>
                <a:srgbClr val="FF8080"/>
              </a:solidFill>
              <a:prstDash val="solid"/>
            </a:ln>
          </c:spPr>
          <c:marker>
            <c:symbol val="square"/>
            <c:size val="3"/>
            <c:spPr>
              <a:solidFill>
                <a:srgbClr val="FF808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dLbls>
            <c:numFmt formatCode="General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9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_Hidden1!$A$2:$A$20</c:f>
              <c:strCache>
                <c:ptCount val="19"/>
                <c:pt idx="0">
                  <c:v>23/44</c:v>
                </c:pt>
                <c:pt idx="1">
                  <c:v>23/45</c:v>
                </c:pt>
                <c:pt idx="2">
                  <c:v>23/46</c:v>
                </c:pt>
                <c:pt idx="3">
                  <c:v>23/47</c:v>
                </c:pt>
                <c:pt idx="4">
                  <c:v>23/48</c:v>
                </c:pt>
                <c:pt idx="5">
                  <c:v>23/49</c:v>
                </c:pt>
                <c:pt idx="6">
                  <c:v>23/50</c:v>
                </c:pt>
                <c:pt idx="7">
                  <c:v>23/51</c:v>
                </c:pt>
                <c:pt idx="8">
                  <c:v>23/52</c:v>
                </c:pt>
                <c:pt idx="9">
                  <c:v>24/1</c:v>
                </c:pt>
                <c:pt idx="10">
                  <c:v>24/10</c:v>
                </c:pt>
                <c:pt idx="11">
                  <c:v>24/2</c:v>
                </c:pt>
                <c:pt idx="12">
                  <c:v>24/3</c:v>
                </c:pt>
                <c:pt idx="13">
                  <c:v>24/4</c:v>
                </c:pt>
                <c:pt idx="14">
                  <c:v>24/5</c:v>
                </c:pt>
                <c:pt idx="15">
                  <c:v>24/6</c:v>
                </c:pt>
                <c:pt idx="16">
                  <c:v>24/7</c:v>
                </c:pt>
                <c:pt idx="17">
                  <c:v>24/8</c:v>
                </c:pt>
                <c:pt idx="18">
                  <c:v>24/9</c:v>
                </c:pt>
              </c:strCache>
            </c:strRef>
          </c:cat>
          <c:val>
            <c:numRef>
              <c:f>_Hidden1!$C$2:$C$20</c:f>
              <c:numCache>
                <c:formatCode>General</c:formatCode>
                <c:ptCount val="19"/>
                <c:pt idx="7">
                  <c:v>283</c:v>
                </c:pt>
                <c:pt idx="8">
                  <c:v>430</c:v>
                </c:pt>
                <c:pt idx="9">
                  <c:v>418</c:v>
                </c:pt>
                <c:pt idx="10">
                  <c:v>178</c:v>
                </c:pt>
                <c:pt idx="11">
                  <c:v>276</c:v>
                </c:pt>
                <c:pt idx="12">
                  <c:v>289</c:v>
                </c:pt>
                <c:pt idx="13">
                  <c:v>341</c:v>
                </c:pt>
                <c:pt idx="14">
                  <c:v>302</c:v>
                </c:pt>
                <c:pt idx="15">
                  <c:v>392</c:v>
                </c:pt>
                <c:pt idx="16">
                  <c:v>399</c:v>
                </c:pt>
                <c:pt idx="17">
                  <c:v>385</c:v>
                </c:pt>
                <c:pt idx="18">
                  <c:v>378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_Hidden1!$D$1</c:f>
              <c:strCache>
                <c:ptCount val="1"/>
                <c:pt idx="0">
                  <c:v>CAU-Navile</c:v>
                </c:pt>
              </c:strCache>
            </c:strRef>
          </c:tx>
          <c:spPr>
            <a:ln w="25400">
              <a:solidFill>
                <a:srgbClr val="008080"/>
              </a:solidFill>
              <a:prstDash val="solid"/>
            </a:ln>
          </c:spPr>
          <c:marker>
            <c:symbol val="square"/>
            <c:size val="3"/>
            <c:spPr>
              <a:solidFill>
                <a:srgbClr val="00808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dPt>
            <c:idx val="6"/>
            <c:bubble3D val="0"/>
            <c:spPr>
              <a:ln w="25400">
                <a:solidFill>
                  <a:schemeClr val="bg1"/>
                </a:solidFill>
                <a:prstDash val="solid"/>
              </a:ln>
            </c:spPr>
          </c:dPt>
          <c:dLbls>
            <c:numFmt formatCode="General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9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_Hidden1!$A$2:$A$20</c:f>
              <c:strCache>
                <c:ptCount val="19"/>
                <c:pt idx="0">
                  <c:v>23/44</c:v>
                </c:pt>
                <c:pt idx="1">
                  <c:v>23/45</c:v>
                </c:pt>
                <c:pt idx="2">
                  <c:v>23/46</c:v>
                </c:pt>
                <c:pt idx="3">
                  <c:v>23/47</c:v>
                </c:pt>
                <c:pt idx="4">
                  <c:v>23/48</c:v>
                </c:pt>
                <c:pt idx="5">
                  <c:v>23/49</c:v>
                </c:pt>
                <c:pt idx="6">
                  <c:v>23/50</c:v>
                </c:pt>
                <c:pt idx="7">
                  <c:v>23/51</c:v>
                </c:pt>
                <c:pt idx="8">
                  <c:v>23/52</c:v>
                </c:pt>
                <c:pt idx="9">
                  <c:v>24/1</c:v>
                </c:pt>
                <c:pt idx="10">
                  <c:v>24/10</c:v>
                </c:pt>
                <c:pt idx="11">
                  <c:v>24/2</c:v>
                </c:pt>
                <c:pt idx="12">
                  <c:v>24/3</c:v>
                </c:pt>
                <c:pt idx="13">
                  <c:v>24/4</c:v>
                </c:pt>
                <c:pt idx="14">
                  <c:v>24/5</c:v>
                </c:pt>
                <c:pt idx="15">
                  <c:v>24/6</c:v>
                </c:pt>
                <c:pt idx="16">
                  <c:v>24/7</c:v>
                </c:pt>
                <c:pt idx="17">
                  <c:v>24/8</c:v>
                </c:pt>
                <c:pt idx="18">
                  <c:v>24/9</c:v>
                </c:pt>
              </c:strCache>
            </c:strRef>
          </c:cat>
          <c:val>
            <c:numRef>
              <c:f>_Hidden1!$D$2:$D$20</c:f>
              <c:numCache>
                <c:formatCode>General</c:formatCode>
                <c:ptCount val="19"/>
                <c:pt idx="5">
                  <c:v>1</c:v>
                </c:pt>
                <c:pt idx="6">
                  <c:v>419</c:v>
                </c:pt>
                <c:pt idx="7">
                  <c:v>474</c:v>
                </c:pt>
                <c:pt idx="8">
                  <c:v>552</c:v>
                </c:pt>
                <c:pt idx="9">
                  <c:v>506</c:v>
                </c:pt>
                <c:pt idx="10">
                  <c:v>293</c:v>
                </c:pt>
                <c:pt idx="11">
                  <c:v>442</c:v>
                </c:pt>
                <c:pt idx="12">
                  <c:v>424</c:v>
                </c:pt>
                <c:pt idx="13">
                  <c:v>413</c:v>
                </c:pt>
                <c:pt idx="14">
                  <c:v>470</c:v>
                </c:pt>
                <c:pt idx="15">
                  <c:v>546</c:v>
                </c:pt>
                <c:pt idx="16">
                  <c:v>537</c:v>
                </c:pt>
                <c:pt idx="17">
                  <c:v>555</c:v>
                </c:pt>
                <c:pt idx="18">
                  <c:v>541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_Hidden1!$E$1</c:f>
              <c:strCache>
                <c:ptCount val="1"/>
                <c:pt idx="0">
                  <c:v>CAU-Vergato</c:v>
                </c:pt>
              </c:strCache>
            </c:strRef>
          </c:tx>
          <c:spPr>
            <a:ln w="28575">
              <a:solidFill>
                <a:srgbClr val="FF6600"/>
              </a:solidFill>
              <a:prstDash val="solid"/>
            </a:ln>
          </c:spPr>
          <c:marker>
            <c:symbol val="square"/>
            <c:size val="3"/>
            <c:spPr>
              <a:solidFill>
                <a:srgbClr val="FF66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dLbls>
            <c:numFmt formatCode="General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9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_Hidden1!$A$2:$A$20</c:f>
              <c:strCache>
                <c:ptCount val="19"/>
                <c:pt idx="0">
                  <c:v>23/44</c:v>
                </c:pt>
                <c:pt idx="1">
                  <c:v>23/45</c:v>
                </c:pt>
                <c:pt idx="2">
                  <c:v>23/46</c:v>
                </c:pt>
                <c:pt idx="3">
                  <c:v>23/47</c:v>
                </c:pt>
                <c:pt idx="4">
                  <c:v>23/48</c:v>
                </c:pt>
                <c:pt idx="5">
                  <c:v>23/49</c:v>
                </c:pt>
                <c:pt idx="6">
                  <c:v>23/50</c:v>
                </c:pt>
                <c:pt idx="7">
                  <c:v>23/51</c:v>
                </c:pt>
                <c:pt idx="8">
                  <c:v>23/52</c:v>
                </c:pt>
                <c:pt idx="9">
                  <c:v>24/1</c:v>
                </c:pt>
                <c:pt idx="10">
                  <c:v>24/10</c:v>
                </c:pt>
                <c:pt idx="11">
                  <c:v>24/2</c:v>
                </c:pt>
                <c:pt idx="12">
                  <c:v>24/3</c:v>
                </c:pt>
                <c:pt idx="13">
                  <c:v>24/4</c:v>
                </c:pt>
                <c:pt idx="14">
                  <c:v>24/5</c:v>
                </c:pt>
                <c:pt idx="15">
                  <c:v>24/6</c:v>
                </c:pt>
                <c:pt idx="16">
                  <c:v>24/7</c:v>
                </c:pt>
                <c:pt idx="17">
                  <c:v>24/8</c:v>
                </c:pt>
                <c:pt idx="18">
                  <c:v>24/9</c:v>
                </c:pt>
              </c:strCache>
            </c:strRef>
          </c:cat>
          <c:val>
            <c:numRef>
              <c:f>_Hidden1!$E$2:$E$20</c:f>
              <c:numCache>
                <c:formatCode>General</c:formatCode>
                <c:ptCount val="19"/>
                <c:pt idx="1">
                  <c:v>77</c:v>
                </c:pt>
                <c:pt idx="2">
                  <c:v>151</c:v>
                </c:pt>
                <c:pt idx="3">
                  <c:v>117</c:v>
                </c:pt>
                <c:pt idx="4">
                  <c:v>114</c:v>
                </c:pt>
                <c:pt idx="5">
                  <c:v>131</c:v>
                </c:pt>
                <c:pt idx="6">
                  <c:v>142</c:v>
                </c:pt>
                <c:pt idx="7">
                  <c:v>139</c:v>
                </c:pt>
                <c:pt idx="8">
                  <c:v>140</c:v>
                </c:pt>
                <c:pt idx="9">
                  <c:v>142</c:v>
                </c:pt>
                <c:pt idx="10">
                  <c:v>84</c:v>
                </c:pt>
                <c:pt idx="11">
                  <c:v>115</c:v>
                </c:pt>
                <c:pt idx="12">
                  <c:v>95</c:v>
                </c:pt>
                <c:pt idx="13">
                  <c:v>115</c:v>
                </c:pt>
                <c:pt idx="14">
                  <c:v>114</c:v>
                </c:pt>
                <c:pt idx="15">
                  <c:v>130</c:v>
                </c:pt>
                <c:pt idx="16">
                  <c:v>137</c:v>
                </c:pt>
                <c:pt idx="17">
                  <c:v>167</c:v>
                </c:pt>
                <c:pt idx="18">
                  <c:v>127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0861696"/>
        <c:axId val="165865728"/>
      </c:lineChart>
      <c:catAx>
        <c:axId val="2008616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-270000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it-IT"/>
          </a:p>
        </c:txPr>
        <c:crossAx val="165865728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165865728"/>
        <c:scaling>
          <c:orientation val="minMax"/>
        </c:scaling>
        <c:delete val="0"/>
        <c:axPos val="l"/>
        <c:majorGridlines>
          <c:spPr>
            <a:ln w="12700">
              <a:solidFill>
                <a:srgbClr val="C0C0C0"/>
              </a:solidFill>
              <a:prstDash val="solid"/>
            </a:ln>
          </c:spPr>
        </c:majorGridlines>
        <c:numFmt formatCode="General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it-IT"/>
          </a:p>
        </c:txPr>
        <c:crossAx val="200861696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73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it-IT"/>
          </a:p>
        </c:txPr>
      </c:legendEntry>
      <c:legendEntry>
        <c:idx val="1"/>
        <c:txPr>
          <a:bodyPr/>
          <a:lstStyle/>
          <a:p>
            <a:pPr>
              <a:defRPr sz="73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it-IT"/>
          </a:p>
        </c:txPr>
      </c:legendEntry>
      <c:legendEntry>
        <c:idx val="2"/>
        <c:txPr>
          <a:bodyPr/>
          <a:lstStyle/>
          <a:p>
            <a:pPr>
              <a:defRPr sz="73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it-IT"/>
          </a:p>
        </c:txPr>
      </c:legendEntry>
      <c:legendEntry>
        <c:idx val="3"/>
        <c:txPr>
          <a:bodyPr/>
          <a:lstStyle/>
          <a:p>
            <a:pPr>
              <a:defRPr sz="73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it-IT"/>
          </a:p>
        </c:txPr>
      </c:legendEntry>
      <c:layout>
        <c:manualLayout>
          <c:xMode val="edge"/>
          <c:yMode val="edge"/>
          <c:x val="0.89524190217819921"/>
          <c:y val="0.32226930872292914"/>
          <c:w val="9.9012929273164879E-2"/>
          <c:h val="0.2558220285738716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735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it-IT"/>
        </a:p>
      </c:txPr>
    </c:legend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it-IT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03998-988F-4722-9D96-B343C852F7DE}" type="datetimeFigureOut">
              <a:rPr lang="it-IT" smtClean="0"/>
              <a:t>18/03/2024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23D3-A29F-44A6-8AE5-E2FD5B0F4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987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03998-988F-4722-9D96-B343C852F7DE}" type="datetimeFigureOut">
              <a:rPr lang="it-IT" smtClean="0"/>
              <a:t>18/03/2024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23D3-A29F-44A6-8AE5-E2FD5B0F4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7393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03998-988F-4722-9D96-B343C852F7DE}" type="datetimeFigureOut">
              <a:rPr lang="it-IT" smtClean="0"/>
              <a:t>18/03/2024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23D3-A29F-44A6-8AE5-E2FD5B0F4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7887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03998-988F-4722-9D96-B343C852F7DE}" type="datetimeFigureOut">
              <a:rPr lang="it-IT" smtClean="0"/>
              <a:t>18/03/2024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23D3-A29F-44A6-8AE5-E2FD5B0F4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0538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03998-988F-4722-9D96-B343C852F7DE}" type="datetimeFigureOut">
              <a:rPr lang="it-IT" smtClean="0"/>
              <a:t>18/03/2024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23D3-A29F-44A6-8AE5-E2FD5B0F4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4371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03998-988F-4722-9D96-B343C852F7DE}" type="datetimeFigureOut">
              <a:rPr lang="it-IT" smtClean="0"/>
              <a:t>18/03/2024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23D3-A29F-44A6-8AE5-E2FD5B0F4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8130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03998-988F-4722-9D96-B343C852F7DE}" type="datetimeFigureOut">
              <a:rPr lang="it-IT" smtClean="0"/>
              <a:t>18/03/2024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23D3-A29F-44A6-8AE5-E2FD5B0F4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9560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03998-988F-4722-9D96-B343C852F7DE}" type="datetimeFigureOut">
              <a:rPr lang="it-IT" smtClean="0"/>
              <a:t>18/03/2024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23D3-A29F-44A6-8AE5-E2FD5B0F4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5531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03998-988F-4722-9D96-B343C852F7DE}" type="datetimeFigureOut">
              <a:rPr lang="it-IT" smtClean="0"/>
              <a:t>18/03/2024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23D3-A29F-44A6-8AE5-E2FD5B0F4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6191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03998-988F-4722-9D96-B343C852F7DE}" type="datetimeFigureOut">
              <a:rPr lang="it-IT" smtClean="0"/>
              <a:t>18/03/2024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23D3-A29F-44A6-8AE5-E2FD5B0F4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6519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03998-988F-4722-9D96-B343C852F7DE}" type="datetimeFigureOut">
              <a:rPr lang="it-IT" smtClean="0"/>
              <a:t>18/03/2024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23D3-A29F-44A6-8AE5-E2FD5B0F4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44235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F03998-988F-4722-9D96-B343C852F7DE}" type="datetimeFigureOut">
              <a:rPr lang="it-IT" smtClean="0"/>
              <a:t>18/03/2024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523D3-A29F-44A6-8AE5-E2FD5B0F4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3298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Piano CAU anno 2024 e seguenti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Azienda USL Bologna</a:t>
            </a:r>
          </a:p>
          <a:p>
            <a:r>
              <a:rPr lang="it-IT" dirty="0" smtClean="0"/>
              <a:t>Bozza 8 marzo 2024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729724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b="1" dirty="0" smtClean="0"/>
              <a:t>Progettualità specifica in area montagna</a:t>
            </a:r>
            <a:endParaRPr lang="it-IT" sz="36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/>
              <a:t>L’Azienda USL di Bologna intende migliorare e potenziare la risposta assistenziale e di presa in carico dei bisogni di salute dei cittadini utilizzando tutti gli strumenti contrattuali e gli indirizzi definiti a livello nazionale e regionale, adattando la propria organizzazione con la flessibilità necessaria ad un contesto territoriale in cui convivono una grande città, i comuni della cintura metropolitana e delle aree di pianura e aree di montagna.</a:t>
            </a:r>
          </a:p>
          <a:p>
            <a:r>
              <a:rPr lang="it-IT" dirty="0"/>
              <a:t>Seguendo questo indirizzo nel 2024 si prevede inoltre di attivare in via sperimentale un ambulatorio di prossimità per problemi a complessità minore in area di Montagna presso Pian del Voglio </a:t>
            </a:r>
          </a:p>
        </p:txBody>
      </p:sp>
    </p:spTree>
    <p:extLst>
      <p:ext uri="{BB962C8B-B14F-4D97-AF65-F5344CB8AC3E}">
        <p14:creationId xmlns:p14="http://schemas.microsoft.com/office/powerpoint/2010/main" val="999262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Il Piano CAU 2024-2026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it-IT" dirty="0"/>
              <a:t>Il piano si sviluppa tenendo in considerazione :</a:t>
            </a:r>
          </a:p>
          <a:p>
            <a:pPr lvl="0"/>
            <a:r>
              <a:rPr lang="it-IT" dirty="0"/>
              <a:t>La necessità di offrire volumi di risposta tali da garantire un’effettiva opportunità di rispondere ai codici minori che attualmente affollano i PPSS</a:t>
            </a:r>
          </a:p>
          <a:p>
            <a:pPr lvl="0"/>
            <a:r>
              <a:rPr lang="it-IT" dirty="0"/>
              <a:t>La garanzia di copertura del territorio su base distrettuale </a:t>
            </a:r>
          </a:p>
          <a:p>
            <a:pPr lvl="0"/>
            <a:r>
              <a:rPr lang="it-IT" dirty="0"/>
              <a:t>La disponibilità di strutture territoriali in una fase in cui molte strutture aziendali sono oggetto di interventi legati alla Missione 6 del PNRR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023230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4000" b="1" dirty="0" smtClean="0"/>
              <a:t>Piano 2024 –Prima fase </a:t>
            </a:r>
            <a:r>
              <a:rPr lang="it-IT" sz="4000" b="1" dirty="0" smtClean="0"/>
              <a:t/>
            </a:r>
            <a:br>
              <a:rPr lang="it-IT" sz="4000" b="1" dirty="0" smtClean="0"/>
            </a:br>
            <a:r>
              <a:rPr lang="it-IT" sz="3600" b="1" dirty="0" smtClean="0"/>
              <a:t>entro maggio 2024</a:t>
            </a:r>
            <a:endParaRPr lang="it-IT" sz="36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it-IT" b="1" dirty="0"/>
              <a:t> </a:t>
            </a:r>
            <a:endParaRPr lang="it-IT" sz="4000" dirty="0"/>
          </a:p>
          <a:p>
            <a:pPr marL="0" indent="0">
              <a:buNone/>
            </a:pPr>
            <a:r>
              <a:rPr lang="it-IT" sz="4000" b="1" i="1" u="sng" dirty="0"/>
              <a:t>Distretto Bologna </a:t>
            </a:r>
            <a:endParaRPr lang="it-IT" sz="4000" i="1" u="sng" dirty="0"/>
          </a:p>
          <a:p>
            <a:pPr marL="0" indent="0">
              <a:buNone/>
            </a:pPr>
            <a:r>
              <a:rPr lang="it-IT" dirty="0"/>
              <a:t>Per il  distretto di Bologna, vista l’alta densità abitativa di cittadini residenti e la presenza di studenti e lavoratori fuori sede, si prevedono più punti distrettuali in cui creare accesso per i bisogni urgenti a  con bassa complessità . Nella prima fase pertanto si procede con soluzioni immediatamente fruibili come di seguito descritto.</a:t>
            </a:r>
          </a:p>
          <a:p>
            <a:pPr marL="0" indent="0">
              <a:buNone/>
            </a:pPr>
            <a:r>
              <a:rPr lang="it-IT" dirty="0"/>
              <a:t>  </a:t>
            </a:r>
          </a:p>
          <a:p>
            <a:pPr lvl="0"/>
            <a:r>
              <a:rPr lang="it-IT" b="1" dirty="0"/>
              <a:t>Zona est del distretto di Bologna </a:t>
            </a:r>
            <a:endParaRPr lang="it-IT" dirty="0"/>
          </a:p>
          <a:p>
            <a:pPr marL="0" lvl="0" indent="0">
              <a:buNone/>
            </a:pPr>
            <a:r>
              <a:rPr lang="it-IT" dirty="0" smtClean="0"/>
              <a:t>	Padiglione </a:t>
            </a:r>
            <a:r>
              <a:rPr lang="it-IT" dirty="0" err="1"/>
              <a:t>Albertoni</a:t>
            </a:r>
            <a:r>
              <a:rPr lang="it-IT" dirty="0"/>
              <a:t> in area </a:t>
            </a:r>
            <a:r>
              <a:rPr lang="it-IT" dirty="0" err="1"/>
              <a:t>S.Orsola</a:t>
            </a:r>
            <a:r>
              <a:rPr lang="it-IT" dirty="0"/>
              <a:t> Malpighi . questa sede ha un carattere temporaneo, in </a:t>
            </a:r>
            <a:r>
              <a:rPr lang="it-IT" dirty="0" smtClean="0"/>
              <a:t>attesa  </a:t>
            </a:r>
            <a:r>
              <a:rPr lang="it-IT" dirty="0"/>
              <a:t>di </a:t>
            </a:r>
            <a:r>
              <a:rPr lang="it-IT" dirty="0" smtClean="0"/>
              <a:t>	poter  </a:t>
            </a:r>
            <a:r>
              <a:rPr lang="it-IT" dirty="0"/>
              <a:t>collocare  la sede del CAU nella struttura del Padiglione Palagi in cui è in </a:t>
            </a:r>
            <a:r>
              <a:rPr lang="it-IT" dirty="0" smtClean="0"/>
              <a:t>corso </a:t>
            </a:r>
            <a:r>
              <a:rPr lang="it-IT" dirty="0"/>
              <a:t>di esecuzione un </a:t>
            </a:r>
            <a:r>
              <a:rPr lang="it-IT" dirty="0" smtClean="0"/>
              <a:t>	intervento </a:t>
            </a:r>
            <a:r>
              <a:rPr lang="it-IT" dirty="0"/>
              <a:t>PNRR per la creazione di un Ospedale di Comunità e di </a:t>
            </a:r>
            <a:r>
              <a:rPr lang="it-IT" dirty="0" smtClean="0"/>
              <a:t>altri </a:t>
            </a:r>
            <a:r>
              <a:rPr lang="it-IT" dirty="0"/>
              <a:t>servizi coerenti con l’offerta </a:t>
            </a:r>
            <a:r>
              <a:rPr lang="it-IT" dirty="0" smtClean="0"/>
              <a:t>	territoriale </a:t>
            </a:r>
            <a:r>
              <a:rPr lang="it-IT" dirty="0"/>
              <a:t>di quella area distrettuale cittadina.</a:t>
            </a:r>
          </a:p>
          <a:p>
            <a:pPr marL="0" indent="0">
              <a:buNone/>
            </a:pPr>
            <a:r>
              <a:rPr lang="it-IT" b="1" dirty="0"/>
              <a:t> </a:t>
            </a:r>
            <a:endParaRPr lang="it-IT" dirty="0"/>
          </a:p>
          <a:p>
            <a:pPr lvl="0"/>
            <a:r>
              <a:rPr lang="it-IT" b="1" dirty="0"/>
              <a:t>Zona ovest del distretto di Bologna </a:t>
            </a:r>
            <a:endParaRPr lang="it-IT" dirty="0"/>
          </a:p>
          <a:p>
            <a:pPr marL="0" lvl="0" indent="0" algn="just">
              <a:buNone/>
            </a:pPr>
            <a:r>
              <a:rPr lang="it-IT" dirty="0" smtClean="0"/>
              <a:t>	Area all’interno Ospedale </a:t>
            </a:r>
            <a:r>
              <a:rPr lang="it-IT" dirty="0"/>
              <a:t>Maggiore; la scelta della sede anche in questo caso è legata alla </a:t>
            </a:r>
            <a:r>
              <a:rPr lang="it-IT" dirty="0" smtClean="0"/>
              <a:t>	disponibilità </a:t>
            </a:r>
            <a:r>
              <a:rPr lang="it-IT" dirty="0"/>
              <a:t>di spazi idonei in tempi rapidi ed alla opportunità di garantire offerta </a:t>
            </a:r>
            <a:r>
              <a:rPr lang="it-IT" dirty="0" smtClean="0"/>
              <a:t>	assistenziale </a:t>
            </a:r>
            <a:r>
              <a:rPr lang="it-IT" dirty="0"/>
              <a:t>che da un lato risponda alle esigenze di bassa complessità per quella zona del </a:t>
            </a:r>
            <a:r>
              <a:rPr lang="it-IT" dirty="0" smtClean="0"/>
              <a:t>Distretto 	cittadino </a:t>
            </a:r>
            <a:r>
              <a:rPr lang="it-IT" dirty="0"/>
              <a:t>e dall’altro un’alternativa adeguata ai codici minori che vengono gestiti al </a:t>
            </a:r>
            <a:r>
              <a:rPr lang="it-IT" dirty="0" smtClean="0"/>
              <a:t>PS dell’Ospedale 	Maggiore.</a:t>
            </a:r>
          </a:p>
          <a:p>
            <a:endParaRPr lang="it-IT" b="1" dirty="0" smtClean="0"/>
          </a:p>
          <a:p>
            <a:pPr marL="0" indent="0">
              <a:buNone/>
            </a:pPr>
            <a:r>
              <a:rPr lang="it-IT" sz="4000" b="1" i="1" u="sng" dirty="0"/>
              <a:t>Distretto Savena Idice </a:t>
            </a:r>
          </a:p>
          <a:p>
            <a:pPr lvl="0"/>
            <a:r>
              <a:rPr lang="it-IT" dirty="0"/>
              <a:t>San Lazzaro presso CDC In attesa del completamento dell’intervento PNRR che investe la parte della struttura in cui potrà essere collocato </a:t>
            </a:r>
            <a:r>
              <a:rPr lang="it-IT" dirty="0" smtClean="0"/>
              <a:t>il </a:t>
            </a:r>
            <a:r>
              <a:rPr lang="it-IT" dirty="0"/>
              <a:t>CAU (termine entro Aprile </a:t>
            </a:r>
            <a:r>
              <a:rPr lang="it-IT" dirty="0" smtClean="0"/>
              <a:t>2025) </a:t>
            </a:r>
            <a:r>
              <a:rPr lang="it-IT" dirty="0"/>
              <a:t>la temporanea collocazione CAU sarà al Piano Terra negli spazi attualmente dedicati ad ospitare i locali di Punto Prelievi, che saranno spostati presso la struttura comunale Officine </a:t>
            </a:r>
            <a:r>
              <a:rPr lang="it-IT" dirty="0" err="1"/>
              <a:t>SanLab</a:t>
            </a:r>
            <a:r>
              <a:rPr lang="it-IT" dirty="0"/>
              <a:t>, adeguatamente adattati.  </a:t>
            </a:r>
          </a:p>
          <a:p>
            <a:pPr marL="0" lvl="0" indent="0">
              <a:buNone/>
            </a:pP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391556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4000" b="1" dirty="0" smtClean="0"/>
              <a:t>Piano 2024 –seconda </a:t>
            </a:r>
            <a:r>
              <a:rPr lang="it-IT" sz="4000" b="1" dirty="0" smtClean="0"/>
              <a:t>fase</a:t>
            </a:r>
            <a:br>
              <a:rPr lang="it-IT" sz="4000" b="1" dirty="0" smtClean="0"/>
            </a:br>
            <a:r>
              <a:rPr lang="it-IT" sz="3600" b="1" dirty="0" smtClean="0"/>
              <a:t>entro ottobre 2024</a:t>
            </a:r>
            <a:endParaRPr lang="it-IT" sz="36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b="1" dirty="0"/>
              <a:t> </a:t>
            </a:r>
            <a:endParaRPr lang="it-IT" sz="4000" dirty="0"/>
          </a:p>
          <a:p>
            <a:pPr marL="0" indent="0">
              <a:buNone/>
            </a:pPr>
            <a:r>
              <a:rPr lang="it-IT" sz="1800" b="1" i="1" u="sng" dirty="0"/>
              <a:t>Distretto Bologna : </a:t>
            </a:r>
            <a:endParaRPr lang="it-IT" sz="1800" i="1" u="sng" dirty="0"/>
          </a:p>
          <a:p>
            <a:r>
              <a:rPr lang="it-IT" sz="1800" dirty="0"/>
              <a:t>presso la</a:t>
            </a:r>
            <a:r>
              <a:rPr lang="it-IT" sz="1800" b="1" dirty="0"/>
              <a:t> </a:t>
            </a:r>
            <a:r>
              <a:rPr lang="it-IT" sz="1800" dirty="0"/>
              <a:t>Casa di Comunità </a:t>
            </a:r>
            <a:r>
              <a:rPr lang="it-IT" sz="1800" dirty="0" err="1"/>
              <a:t>Chersich</a:t>
            </a:r>
            <a:r>
              <a:rPr lang="it-IT" sz="1800" dirty="0"/>
              <a:t> di Via </a:t>
            </a:r>
            <a:r>
              <a:rPr lang="it-IT" sz="1800" dirty="0" err="1"/>
              <a:t>Beroaldo</a:t>
            </a:r>
            <a:r>
              <a:rPr lang="it-IT" sz="1800" dirty="0"/>
              <a:t> entro Ottobre 2024 si attiverà un CAU con apertura 12 ore diurne  che andrà ad arricchire l ‘offerta nella zona est del Distretto cittadino </a:t>
            </a:r>
          </a:p>
          <a:p>
            <a:pPr marL="0" indent="0">
              <a:buNone/>
            </a:pPr>
            <a:r>
              <a:rPr lang="it-IT" sz="1800" b="1" dirty="0"/>
              <a:t> </a:t>
            </a:r>
            <a:endParaRPr lang="it-IT" sz="1800" dirty="0"/>
          </a:p>
          <a:p>
            <a:pPr marL="0" indent="0">
              <a:buNone/>
            </a:pPr>
            <a:r>
              <a:rPr lang="it-IT" sz="1800" b="1" i="1" u="sng" dirty="0"/>
              <a:t>Distretto Pianura Est : </a:t>
            </a:r>
          </a:p>
          <a:p>
            <a:r>
              <a:rPr lang="it-IT" sz="1800" dirty="0"/>
              <a:t>presso il </a:t>
            </a:r>
            <a:r>
              <a:rPr lang="it-IT" sz="1800" dirty="0" err="1"/>
              <a:t>il</a:t>
            </a:r>
            <a:r>
              <a:rPr lang="it-IT" sz="1800" dirty="0"/>
              <a:t> Presidio ospedaliero di Bentivoglio nel Piano dell’ex Pronto Soccorso garantendo accesso, locali e spazi dedicati e distinti dal PS </a:t>
            </a:r>
          </a:p>
          <a:p>
            <a:pPr marL="0" indent="0">
              <a:buNone/>
            </a:pPr>
            <a:endParaRPr lang="it-IT" sz="1800" dirty="0"/>
          </a:p>
          <a:p>
            <a:pPr marL="0" indent="0">
              <a:buNone/>
            </a:pPr>
            <a:r>
              <a:rPr lang="it-IT" sz="1800" b="1" i="1" u="sng" dirty="0"/>
              <a:t>Distretto Pianura Ovest : </a:t>
            </a:r>
          </a:p>
          <a:p>
            <a:r>
              <a:rPr lang="it-IT" sz="1800" dirty="0"/>
              <a:t>Casa di Comunità di Crevalcore </a:t>
            </a:r>
          </a:p>
          <a:p>
            <a:pPr marL="0" lvl="0" indent="0">
              <a:buNone/>
            </a:pP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018950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Piano 2025 e 2026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it-IT" b="1" dirty="0"/>
              <a:t>Anno 2025 </a:t>
            </a:r>
          </a:p>
          <a:p>
            <a:pPr marL="0" indent="0">
              <a:buNone/>
            </a:pPr>
            <a:r>
              <a:rPr lang="it-IT" b="1" dirty="0"/>
              <a:t> </a:t>
            </a:r>
          </a:p>
          <a:p>
            <a:pPr marL="0" indent="0">
              <a:buNone/>
            </a:pPr>
            <a:r>
              <a:rPr lang="it-IT" dirty="0"/>
              <a:t>Nel 2025 si prevede di attivare CAU nelle seguenti </a:t>
            </a:r>
            <a:r>
              <a:rPr lang="it-IT" dirty="0" smtClean="0"/>
              <a:t>sedi:</a:t>
            </a:r>
            <a:endParaRPr lang="it-IT" dirty="0"/>
          </a:p>
          <a:p>
            <a:pPr marL="0" indent="0">
              <a:buNone/>
            </a:pPr>
            <a:r>
              <a:rPr lang="it-IT" dirty="0"/>
              <a:t> </a:t>
            </a:r>
          </a:p>
          <a:p>
            <a:r>
              <a:rPr lang="it-IT" b="1" dirty="0"/>
              <a:t>Distretto Bologna</a:t>
            </a:r>
            <a:r>
              <a:rPr lang="it-IT" dirty="0"/>
              <a:t> : Nella Casa della Comunità di Porto Saragozza</a:t>
            </a:r>
          </a:p>
          <a:p>
            <a:r>
              <a:rPr lang="it-IT" b="1" dirty="0"/>
              <a:t>Distretto Pianura Est</a:t>
            </a:r>
            <a:r>
              <a:rPr lang="it-IT" dirty="0"/>
              <a:t>: Nella Casa di Comunità di San Pietro in Casale </a:t>
            </a:r>
          </a:p>
          <a:p>
            <a:pPr marL="0" indent="0">
              <a:buNone/>
            </a:pPr>
            <a:r>
              <a:rPr lang="it-IT" dirty="0"/>
              <a:t> </a:t>
            </a:r>
          </a:p>
          <a:p>
            <a:pPr marL="0" indent="0">
              <a:buNone/>
            </a:pPr>
            <a:r>
              <a:rPr lang="it-IT" b="1" dirty="0"/>
              <a:t>Anno 2026  </a:t>
            </a:r>
          </a:p>
          <a:p>
            <a:pPr marL="0" indent="0">
              <a:buNone/>
            </a:pPr>
            <a:r>
              <a:rPr lang="it-IT" b="1" dirty="0"/>
              <a:t> </a:t>
            </a:r>
          </a:p>
          <a:p>
            <a:pPr marL="0" indent="0">
              <a:buNone/>
            </a:pPr>
            <a:r>
              <a:rPr lang="it-IT" dirty="0"/>
              <a:t>Nel 2026 si prevede di attivare CAU nelle seguenti sedi: </a:t>
            </a:r>
          </a:p>
          <a:p>
            <a:pPr marL="0" indent="0">
              <a:buNone/>
            </a:pPr>
            <a:endParaRPr lang="it-IT" dirty="0"/>
          </a:p>
          <a:p>
            <a:r>
              <a:rPr lang="it-IT" b="1" dirty="0"/>
              <a:t>Distretto Bologna</a:t>
            </a:r>
            <a:r>
              <a:rPr lang="it-IT" dirty="0"/>
              <a:t>: nella Casa della Comunità di Savena Santo Stefano</a:t>
            </a:r>
          </a:p>
          <a:p>
            <a:r>
              <a:rPr lang="it-IT" b="1" dirty="0"/>
              <a:t>Distretto Appennino</a:t>
            </a:r>
            <a:r>
              <a:rPr lang="it-IT" dirty="0"/>
              <a:t>: nella Casa di Comunità di Monzuno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53593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b="1" dirty="0" smtClean="0"/>
              <a:t>Mappa dei CAU attivi e in programma</a:t>
            </a:r>
            <a:endParaRPr lang="it-IT" sz="3600" b="1" dirty="0"/>
          </a:p>
        </p:txBody>
      </p:sp>
      <p:pic>
        <p:nvPicPr>
          <p:cNvPr id="4" name="Segnaposto contenuto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212100"/>
            <a:ext cx="1614239" cy="1372598"/>
          </a:xfrm>
          <a:prstGeom prst="rect">
            <a:avLst/>
          </a:prstGeom>
        </p:spPr>
      </p:pic>
      <p:pic>
        <p:nvPicPr>
          <p:cNvPr id="5" name="Immagin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443" y="2564904"/>
            <a:ext cx="2596515" cy="2432685"/>
          </a:xfrm>
          <a:prstGeom prst="rect">
            <a:avLst/>
          </a:prstGeom>
        </p:spPr>
      </p:pic>
      <p:pic>
        <p:nvPicPr>
          <p:cNvPr id="6" name="Immagin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827" y="2924944"/>
            <a:ext cx="2471420" cy="1946910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2915816" y="5373216"/>
            <a:ext cx="27747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/>
              <a:t>1 CAU ogni 63.000 abitanti </a:t>
            </a:r>
          </a:p>
        </p:txBody>
      </p:sp>
    </p:spTree>
    <p:extLst>
      <p:ext uri="{BB962C8B-B14F-4D97-AF65-F5344CB8AC3E}">
        <p14:creationId xmlns:p14="http://schemas.microsoft.com/office/powerpoint/2010/main" val="2187384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b="1" dirty="0" smtClean="0"/>
              <a:t>Andamento accessi per settimana e per </a:t>
            </a:r>
            <a:r>
              <a:rPr lang="it-IT" sz="3200" b="1" dirty="0" smtClean="0"/>
              <a:t>CAU al 7 Marzo</a:t>
            </a:r>
            <a:endParaRPr lang="it-IT" sz="3200" b="1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597781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9028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b="1" dirty="0" smtClean="0"/>
              <a:t>Tempo medio attesa e </a:t>
            </a:r>
            <a:r>
              <a:rPr lang="it-IT" sz="3600" b="1" dirty="0" err="1" smtClean="0"/>
              <a:t>range</a:t>
            </a:r>
            <a:r>
              <a:rPr lang="it-IT" sz="3600" b="1" dirty="0" smtClean="0"/>
              <a:t> </a:t>
            </a:r>
            <a:r>
              <a:rPr lang="it-IT" sz="3600" b="1" dirty="0" err="1" smtClean="0"/>
              <a:t>Min</a:t>
            </a:r>
            <a:r>
              <a:rPr lang="it-IT" sz="3600" b="1" dirty="0" smtClean="0"/>
              <a:t> </a:t>
            </a:r>
            <a:r>
              <a:rPr lang="it-IT" sz="3600" b="1" dirty="0" err="1" smtClean="0"/>
              <a:t>Max</a:t>
            </a:r>
            <a:endParaRPr lang="it-IT" sz="3600" b="1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3796302"/>
              </p:ext>
            </p:extLst>
          </p:nvPr>
        </p:nvGraphicFramePr>
        <p:xfrm>
          <a:off x="1259632" y="2780928"/>
          <a:ext cx="2421880" cy="21602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21880"/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Settimana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>
                          <a:effectLst/>
                        </a:rPr>
                        <a:t>Dal - Al</a:t>
                      </a:r>
                      <a:endParaRPr lang="it-IT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51435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>
                          <a:effectLst/>
                        </a:rPr>
                        <a:t>CAU di ingresso</a:t>
                      </a:r>
                      <a:endParaRPr lang="it-IT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>
                          <a:effectLst/>
                        </a:rPr>
                        <a:t>CAU-Budrio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>
                          <a:effectLst/>
                        </a:rPr>
                        <a:t>CAU-Casalecchio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>
                          <a:effectLst/>
                        </a:rPr>
                        <a:t>CAU-Navile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CAU-Vergato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7775561"/>
              </p:ext>
            </p:extLst>
          </p:nvPr>
        </p:nvGraphicFramePr>
        <p:xfrm>
          <a:off x="3635896" y="2780928"/>
          <a:ext cx="1944215" cy="21945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49664"/>
                <a:gridCol w="644887"/>
                <a:gridCol w="649664"/>
              </a:tblGrid>
              <a:tr h="16192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>
                          <a:effectLst/>
                        </a:rPr>
                        <a:t>Totale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6192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11/1/23-3/7/24</a:t>
                      </a:r>
                      <a:endParaRPr lang="it-IT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51435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Tot. Casi</a:t>
                      </a:r>
                      <a:endParaRPr lang="it-IT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>
                          <a:effectLst/>
                        </a:rPr>
                        <a:t>%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Tempo Medio attesa</a:t>
                      </a:r>
                      <a:endParaRPr lang="it-IT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5327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30%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01:35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4071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23%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01:18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6173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35%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01:33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2237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>
                          <a:effectLst/>
                        </a:rPr>
                        <a:t>13%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>
                          <a:effectLst/>
                        </a:rPr>
                        <a:t>01:39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6254996"/>
              </p:ext>
            </p:extLst>
          </p:nvPr>
        </p:nvGraphicFramePr>
        <p:xfrm>
          <a:off x="5580112" y="2780928"/>
          <a:ext cx="2159868" cy="21602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19956"/>
                <a:gridCol w="719956"/>
                <a:gridCol w="719956"/>
              </a:tblGrid>
              <a:tr h="277064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>
                          <a:effectLst/>
                        </a:rPr>
                        <a:t>Totale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77064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11/1/23-3/7/24</a:t>
                      </a:r>
                      <a:endParaRPr lang="it-IT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97851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Media </a:t>
                      </a:r>
                      <a:endParaRPr lang="it-IT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MAX </a:t>
                      </a:r>
                      <a:endParaRPr lang="it-IT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MIN </a:t>
                      </a:r>
                      <a:endParaRPr lang="it-IT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7706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41,617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69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22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7706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50,259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84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26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7706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69,36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100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50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7706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18,488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>
                          <a:effectLst/>
                        </a:rPr>
                        <a:t>31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>
                          <a:effectLst/>
                        </a:rPr>
                        <a:t>7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9538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b="1" dirty="0" smtClean="0"/>
              <a:t>Fascia età</a:t>
            </a:r>
            <a:endParaRPr lang="it-IT" sz="3600" b="1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704895"/>
              </p:ext>
            </p:extLst>
          </p:nvPr>
        </p:nvGraphicFramePr>
        <p:xfrm>
          <a:off x="2339752" y="2564904"/>
          <a:ext cx="2202160" cy="27546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02160"/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Settimana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>
                          <a:effectLst/>
                        </a:rPr>
                        <a:t>Dal - Al</a:t>
                      </a:r>
                      <a:endParaRPr lang="it-IT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8575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>
                          <a:effectLst/>
                        </a:rPr>
                        <a:t>Fascia Età</a:t>
                      </a:r>
                      <a:endParaRPr lang="it-IT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>
                          <a:effectLst/>
                        </a:rPr>
                        <a:t>00-06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>
                          <a:effectLst/>
                        </a:rPr>
                        <a:t>07-13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>
                          <a:effectLst/>
                        </a:rPr>
                        <a:t>14-17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>
                          <a:effectLst/>
                        </a:rPr>
                        <a:t>18-64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>
                          <a:effectLst/>
                        </a:rPr>
                        <a:t>65-74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>
                          <a:effectLst/>
                        </a:rPr>
                        <a:t>75 e oltre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19075">
                <a:tc>
                  <a:txBody>
                    <a:bodyPr/>
                    <a:lstStyle/>
                    <a:p>
                      <a:pPr algn="l" fontAlgn="ctr"/>
                      <a:r>
                        <a:rPr lang="it-IT" sz="1800" u="none" strike="noStrike" dirty="0">
                          <a:effectLst/>
                        </a:rPr>
                        <a:t> 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1567295"/>
              </p:ext>
            </p:extLst>
          </p:nvPr>
        </p:nvGraphicFramePr>
        <p:xfrm>
          <a:off x="4572000" y="2564904"/>
          <a:ext cx="2160240" cy="27546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66785"/>
                <a:gridCol w="1093455"/>
              </a:tblGrid>
              <a:tr h="1619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800" u="none" strike="noStrike" dirty="0">
                          <a:effectLst/>
                        </a:rPr>
                        <a:t>Totale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286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800" u="none" strike="noStrike">
                          <a:effectLst/>
                        </a:rPr>
                        <a:t>11/1/23-3/7/24</a:t>
                      </a:r>
                      <a:endParaRPr lang="it-IT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u="none" strike="noStrike">
                          <a:effectLst/>
                        </a:rPr>
                        <a:t>Tot. Casi</a:t>
                      </a:r>
                      <a:endParaRPr lang="it-IT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u="none" strike="noStrike">
                          <a:effectLst/>
                        </a:rPr>
                        <a:t>%</a:t>
                      </a:r>
                      <a:endParaRPr lang="it-IT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u="none" strike="noStrike">
                          <a:effectLst/>
                        </a:rPr>
                        <a:t>73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u="none" strike="noStrike">
                          <a:effectLst/>
                        </a:rPr>
                        <a:t>1%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u="none" strike="noStrike">
                          <a:effectLst/>
                        </a:rPr>
                        <a:t>132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u="none" strike="noStrike">
                          <a:effectLst/>
                        </a:rPr>
                        <a:t>2%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u="none" strike="noStrike">
                          <a:effectLst/>
                        </a:rPr>
                        <a:t>168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u="none" strike="noStrike">
                          <a:effectLst/>
                        </a:rPr>
                        <a:t>3%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u="none" strike="noStrike">
                          <a:effectLst/>
                        </a:rPr>
                        <a:t>3327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u="none" strike="noStrike">
                          <a:effectLst/>
                        </a:rPr>
                        <a:t>62%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u="none" strike="noStrike">
                          <a:effectLst/>
                        </a:rPr>
                        <a:t>764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u="none" strike="noStrike">
                          <a:effectLst/>
                        </a:rPr>
                        <a:t>14%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u="none" strike="noStrike">
                          <a:effectLst/>
                        </a:rPr>
                        <a:t>863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u="none" strike="noStrike">
                          <a:effectLst/>
                        </a:rPr>
                        <a:t>16%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u="none" strike="noStrike">
                          <a:effectLst/>
                        </a:rPr>
                        <a:t>5327</a:t>
                      </a:r>
                      <a:endParaRPr lang="it-IT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u="none" strike="noStrike" dirty="0">
                          <a:effectLst/>
                        </a:rPr>
                        <a:t>100%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0598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b="1" dirty="0" smtClean="0"/>
              <a:t>Fascia oraria arrivo ed esito</a:t>
            </a:r>
            <a:endParaRPr lang="it-IT" sz="3600" b="1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7704088"/>
              </p:ext>
            </p:extLst>
          </p:nvPr>
        </p:nvGraphicFramePr>
        <p:xfrm>
          <a:off x="539552" y="2276872"/>
          <a:ext cx="2016224" cy="26838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16224"/>
              </a:tblGrid>
              <a:tr h="298210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Settimana</a:t>
                      </a:r>
                      <a:endParaRPr lang="it-IT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98210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Dal - Al</a:t>
                      </a:r>
                      <a:endParaRPr lang="it-IT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596420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Fasce orarie di arrivo</a:t>
                      </a:r>
                      <a:endParaRPr lang="it-IT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98210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00:00-7:59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98210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08:00-13:59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98210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14:00-19:59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98210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20:00-23:59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98210">
                <a:tc>
                  <a:txBody>
                    <a:bodyPr/>
                    <a:lstStyle/>
                    <a:p>
                      <a:pPr algn="r" fontAlgn="ctr"/>
                      <a:r>
                        <a:rPr lang="it-IT" sz="1600" u="none" strike="noStrike" dirty="0">
                          <a:effectLst/>
                        </a:rPr>
                        <a:t>Totale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9293017"/>
              </p:ext>
            </p:extLst>
          </p:nvPr>
        </p:nvGraphicFramePr>
        <p:xfrm>
          <a:off x="2555776" y="2276874"/>
          <a:ext cx="2160240" cy="270051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66785"/>
                <a:gridCol w="1093455"/>
              </a:tblGrid>
              <a:tr h="337272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800" u="none" strike="noStrike">
                          <a:effectLst/>
                        </a:rPr>
                        <a:t>Totale</a:t>
                      </a:r>
                      <a:endParaRPr lang="it-IT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37272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800" u="none" strike="noStrike">
                          <a:effectLst/>
                        </a:rPr>
                        <a:t>11/1/23-3/7/24</a:t>
                      </a:r>
                      <a:endParaRPr lang="it-IT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39615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u="none" strike="noStrike">
                          <a:effectLst/>
                        </a:rPr>
                        <a:t>Tot. Casi</a:t>
                      </a:r>
                      <a:endParaRPr lang="it-IT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u="none" strike="noStrike">
                          <a:effectLst/>
                        </a:rPr>
                        <a:t>%</a:t>
                      </a:r>
                      <a:endParaRPr lang="it-IT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3727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u="none" strike="noStrike">
                          <a:effectLst/>
                        </a:rPr>
                        <a:t>409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u="none" strike="noStrike">
                          <a:effectLst/>
                        </a:rPr>
                        <a:t>8%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3727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u="none" strike="noStrike">
                          <a:effectLst/>
                        </a:rPr>
                        <a:t>2457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u="none" strike="noStrike">
                          <a:effectLst/>
                        </a:rPr>
                        <a:t>46%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3727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u="none" strike="noStrike">
                          <a:effectLst/>
                        </a:rPr>
                        <a:t>1934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u="none" strike="noStrike">
                          <a:effectLst/>
                        </a:rPr>
                        <a:t>36%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3727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u="none" strike="noStrike">
                          <a:effectLst/>
                        </a:rPr>
                        <a:t>527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u="none" strike="noStrike">
                          <a:effectLst/>
                        </a:rPr>
                        <a:t>10%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37272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u="none" strike="noStrike" dirty="0">
                          <a:effectLst/>
                        </a:rPr>
                        <a:t>5327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u="none" strike="noStrike" dirty="0">
                          <a:effectLst/>
                        </a:rPr>
                        <a:t>100%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6" name="Segnaposto contenut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4079160"/>
              </p:ext>
            </p:extLst>
          </p:nvPr>
        </p:nvGraphicFramePr>
        <p:xfrm>
          <a:off x="4932040" y="2636912"/>
          <a:ext cx="2088232" cy="201622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88232"/>
              </a:tblGrid>
              <a:tr h="287747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Settimana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87747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Dal - Al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89745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>
                          <a:effectLst/>
                        </a:rPr>
                        <a:t>Mod. dimissione</a:t>
                      </a:r>
                      <a:endParaRPr lang="it-IT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87747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>
                          <a:effectLst/>
                        </a:rPr>
                        <a:t>ALLONTANATI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87747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>
                          <a:effectLst/>
                        </a:rPr>
                        <a:t>CURANTE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87747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>
                          <a:effectLst/>
                        </a:rPr>
                        <a:t>INVIATO DA CAU A PS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87747">
                <a:tc>
                  <a:txBody>
                    <a:bodyPr/>
                    <a:lstStyle/>
                    <a:p>
                      <a:pPr algn="r" fontAlgn="ctr"/>
                      <a:r>
                        <a:rPr lang="it-IT" sz="1800" u="none" strike="noStrike" dirty="0">
                          <a:effectLst/>
                        </a:rPr>
                        <a:t>Totale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2659447"/>
              </p:ext>
            </p:extLst>
          </p:nvPr>
        </p:nvGraphicFramePr>
        <p:xfrm>
          <a:off x="7020272" y="2636912"/>
          <a:ext cx="1584176" cy="19941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2309"/>
                <a:gridCol w="801867"/>
              </a:tblGrid>
              <a:tr h="284597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800" u="none" strike="noStrike" dirty="0">
                          <a:effectLst/>
                        </a:rPr>
                        <a:t>Totale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84597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800" u="none" strike="noStrike">
                          <a:effectLst/>
                        </a:rPr>
                        <a:t>11/1/23-3/7/24</a:t>
                      </a:r>
                      <a:endParaRPr lang="it-IT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86573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u="none" strike="noStrike">
                          <a:effectLst/>
                        </a:rPr>
                        <a:t>Tot. Casi</a:t>
                      </a:r>
                      <a:endParaRPr lang="it-IT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u="none" strike="noStrike" dirty="0">
                          <a:effectLst/>
                        </a:rPr>
                        <a:t>%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84597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u="none" strike="noStrike">
                          <a:effectLst/>
                        </a:rPr>
                        <a:t>152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u="none" strike="noStrike">
                          <a:effectLst/>
                        </a:rPr>
                        <a:t>3%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84597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u="none" strike="noStrike">
                          <a:effectLst/>
                        </a:rPr>
                        <a:t>4342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u="none" strike="noStrike">
                          <a:effectLst/>
                        </a:rPr>
                        <a:t>82%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84597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u="none" strike="noStrike">
                          <a:effectLst/>
                        </a:rPr>
                        <a:t>833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u="none" strike="noStrike">
                          <a:effectLst/>
                        </a:rPr>
                        <a:t>16%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8459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u="none" strike="noStrike">
                          <a:effectLst/>
                        </a:rPr>
                        <a:t>5327</a:t>
                      </a:r>
                      <a:endParaRPr lang="it-IT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u="none" strike="noStrike" dirty="0">
                          <a:effectLst/>
                        </a:rPr>
                        <a:t>100%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5242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b="1" dirty="0" smtClean="0"/>
              <a:t>Casistica</a:t>
            </a:r>
            <a:endParaRPr lang="it-IT" sz="4000" b="1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4716024"/>
              </p:ext>
            </p:extLst>
          </p:nvPr>
        </p:nvGraphicFramePr>
        <p:xfrm>
          <a:off x="827584" y="1556792"/>
          <a:ext cx="3528392" cy="517035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28392"/>
              </a:tblGrid>
              <a:tr h="146779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 dirty="0">
                          <a:effectLst/>
                        </a:rPr>
                        <a:t>Settimana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07217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Dal - Al</a:t>
                      </a:r>
                      <a:endParaRPr lang="it-IT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93557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Problema Principale Ragg.RER</a:t>
                      </a:r>
                      <a:endParaRPr lang="it-IT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15851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 dirty="0">
                          <a:effectLst/>
                        </a:rPr>
                        <a:t>Ortopedica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21031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Disturbi generali e problemi minori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15851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Gastro-Intestinale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15851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Dermatologica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15851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Cardio-Vascolare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15851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Respiratoria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15851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Trauma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15851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Genito-Urinaria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15851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Neurologica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15851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ORL- Orecchio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21031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ORL - Rima buccale, Cavo orale, Collo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15851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Oculistica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15851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ORL - Naso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15851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Psichiatria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15851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Ostetrica - Ginecologica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15851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Ambientale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15851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Sostanze d'Abuso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98583">
                <a:tc>
                  <a:txBody>
                    <a:bodyPr/>
                    <a:lstStyle/>
                    <a:p>
                      <a:pPr algn="r" fontAlgn="ctr"/>
                      <a:r>
                        <a:rPr lang="it-IT" sz="1600" u="none" strike="noStrike" dirty="0">
                          <a:effectLst/>
                        </a:rPr>
                        <a:t>Totale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769122"/>
              </p:ext>
            </p:extLst>
          </p:nvPr>
        </p:nvGraphicFramePr>
        <p:xfrm>
          <a:off x="4355976" y="1556792"/>
          <a:ext cx="1584176" cy="517103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2310"/>
                <a:gridCol w="801866"/>
              </a:tblGrid>
              <a:tr h="14711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>
                          <a:effectLst/>
                        </a:rPr>
                        <a:t>Totale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07692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>
                          <a:effectLst/>
                        </a:rPr>
                        <a:t>11/1/23-3/7/24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94231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Tot. Casi</a:t>
                      </a:r>
                      <a:endParaRPr lang="it-IT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%</a:t>
                      </a:r>
                      <a:endParaRPr lang="it-IT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1634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1139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21%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1634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814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15%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1634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505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9%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1634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487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9%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1634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479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9%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1634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418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8%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1634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330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6%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1634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261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>
                          <a:effectLst/>
                        </a:rPr>
                        <a:t>5%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1634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230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4%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1634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210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4%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1634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208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4%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1634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144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3%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1634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47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1%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1634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36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1%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1634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12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%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1634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4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%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1634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3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%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9903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</a:rPr>
                        <a:t>5327</a:t>
                      </a:r>
                      <a:endParaRPr lang="it-IT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 dirty="0">
                          <a:effectLst/>
                        </a:rPr>
                        <a:t>100%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0926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Personale impiegato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dirty="0"/>
              <a:t>87 medici contrattualizzati come medici di Assistenza Primaria ad attività oraria </a:t>
            </a:r>
          </a:p>
          <a:p>
            <a:pPr lvl="0"/>
            <a:r>
              <a:rPr lang="it-IT" dirty="0"/>
              <a:t>30 infermieri dell’area emergenza urgenza e 12 OSS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954582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b="1" dirty="0" smtClean="0"/>
              <a:t>Considerazioni e azioni in essere sulla base dell’esperienza</a:t>
            </a:r>
            <a:endParaRPr lang="it-IT" sz="36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it-IT" dirty="0"/>
              <a:t>Costituzione di un Board tecnico clinico sui CAU con mandato supporto dello sviluppo e monitoraggio della rete dei CAU nel territorio dell’Azienda USL di Bologna dal punto di vista di governo clinico e qualità</a:t>
            </a:r>
          </a:p>
          <a:p>
            <a:r>
              <a:rPr lang="it-IT" dirty="0" smtClean="0"/>
              <a:t>Parallela </a:t>
            </a:r>
            <a:r>
              <a:rPr lang="it-IT" dirty="0"/>
              <a:t>revisione della rete della Continuità Assistenziale, mantenendo il rapporto ottimale previsto dall’ACN 2022, secondo linee strategiche che puntino a:</a:t>
            </a:r>
          </a:p>
          <a:p>
            <a:pPr marL="0" indent="0">
              <a:buNone/>
            </a:pPr>
            <a:r>
              <a:rPr lang="it-IT" dirty="0" smtClean="0"/>
              <a:t>	- </a:t>
            </a:r>
            <a:r>
              <a:rPr lang="it-IT" dirty="0"/>
              <a:t>Qualificare il servizio ed aumentare la sicurezza degli </a:t>
            </a:r>
            <a:r>
              <a:rPr lang="it-IT" dirty="0" smtClean="0"/>
              <a:t>	operatori</a:t>
            </a:r>
            <a:endParaRPr lang="it-IT" dirty="0"/>
          </a:p>
          <a:p>
            <a:pPr marL="0" indent="0">
              <a:buNone/>
            </a:pPr>
            <a:r>
              <a:rPr lang="it-IT" dirty="0" smtClean="0"/>
              <a:t>	- </a:t>
            </a:r>
            <a:r>
              <a:rPr lang="it-IT" dirty="0"/>
              <a:t>Ottimizzare l’uso delle risorse mediche </a:t>
            </a:r>
          </a:p>
          <a:p>
            <a:pPr marL="0" indent="0">
              <a:buNone/>
            </a:pPr>
            <a:r>
              <a:rPr lang="it-IT" dirty="0" smtClean="0"/>
              <a:t>	- </a:t>
            </a:r>
            <a:r>
              <a:rPr lang="it-IT" dirty="0"/>
              <a:t>Implementare l’attività territoriale rafforzando la rete delle </a:t>
            </a:r>
            <a:r>
              <a:rPr lang="it-IT" dirty="0" smtClean="0"/>
              <a:t>	cure </a:t>
            </a:r>
            <a:r>
              <a:rPr lang="it-IT" dirty="0"/>
              <a:t>primarie e garantendo la gestione appropriata delle </a:t>
            </a:r>
            <a:r>
              <a:rPr lang="it-IT" dirty="0" smtClean="0"/>
              <a:t>	urgenze </a:t>
            </a:r>
            <a:r>
              <a:rPr lang="it-IT" dirty="0"/>
              <a:t>minori anche a supporto della rete EU e dei PS </a:t>
            </a:r>
          </a:p>
          <a:p>
            <a:pPr marL="0" indent="0">
              <a:buNone/>
            </a:pPr>
            <a:r>
              <a:rPr lang="it-IT" dirty="0"/>
              <a:t> 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77521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b="1" dirty="0" smtClean="0"/>
              <a:t>Riorganizzazione Continuità Assistenziale</a:t>
            </a:r>
            <a:endParaRPr lang="it-IT" sz="36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it-IT" dirty="0" smtClean="0"/>
              <a:t>Riorganizzazione </a:t>
            </a:r>
            <a:r>
              <a:rPr lang="it-IT" dirty="0"/>
              <a:t>su funzioni dedicate (chiamate telefoniche, attività ambulatoriale, attività domiciliare) </a:t>
            </a:r>
          </a:p>
          <a:p>
            <a:pPr marL="0" lvl="0" indent="0" algn="just">
              <a:buNone/>
            </a:pPr>
            <a:r>
              <a:rPr lang="it-IT" dirty="0" smtClean="0"/>
              <a:t>Mantenimento</a:t>
            </a:r>
            <a:r>
              <a:rPr lang="it-IT" dirty="0"/>
              <a:t>, nelle more del completamento del disegno riorganizzativo che prevede le UCA e 116117 di prossima realizzazione, di una rete di postazioni di continuità assistenziale che garantiscano copertura del territorio per l’intervento domiciliare e prossimità della risposta ambulatoriale in sinergia e non sovrapposizione, né ridondanza, con la rete CAU. </a:t>
            </a:r>
            <a:endParaRPr lang="it-IT" dirty="0" smtClean="0"/>
          </a:p>
          <a:p>
            <a:pPr marL="0" lvl="0" indent="0" algn="just">
              <a:buNone/>
            </a:pPr>
            <a:r>
              <a:rPr lang="it-IT" dirty="0" smtClean="0"/>
              <a:t>Si </a:t>
            </a:r>
            <a:r>
              <a:rPr lang="it-IT" dirty="0"/>
              <a:t>prevede che nelle sedi dove sarà attivo un CAU non sarà presente la postazione di Continuità Assistenziale. In via transitoria viene comunque garantita la funzione telefonica e domiciliare per i cittadini del territorio di riferimento attraverso riallocazione e riorganizzazione delle postazioni attuali.</a:t>
            </a:r>
          </a:p>
          <a:p>
            <a:pPr algn="just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798953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701</Words>
  <Application>Microsoft Office PowerPoint</Application>
  <PresentationFormat>Presentazione su schermo (4:3)</PresentationFormat>
  <Paragraphs>240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16" baseType="lpstr">
      <vt:lpstr>Tema di Office</vt:lpstr>
      <vt:lpstr>Piano CAU anno 2024 e seguenti</vt:lpstr>
      <vt:lpstr>Andamento accessi per settimana e per CAU al 7 Marzo</vt:lpstr>
      <vt:lpstr>Tempo medio attesa e range Min Max</vt:lpstr>
      <vt:lpstr>Fascia età</vt:lpstr>
      <vt:lpstr>Fascia oraria arrivo ed esito</vt:lpstr>
      <vt:lpstr>Casistica</vt:lpstr>
      <vt:lpstr>Personale impiegato</vt:lpstr>
      <vt:lpstr>Considerazioni e azioni in essere sulla base dell’esperienza</vt:lpstr>
      <vt:lpstr>Riorganizzazione Continuità Assistenziale</vt:lpstr>
      <vt:lpstr>Progettualità specifica in area montagna</vt:lpstr>
      <vt:lpstr>Il Piano CAU 2024-2026</vt:lpstr>
      <vt:lpstr>Piano 2024 –Prima fase  entro maggio 2024</vt:lpstr>
      <vt:lpstr>Piano 2024 –seconda fase entro ottobre 2024</vt:lpstr>
      <vt:lpstr>Piano 2025 e 2026</vt:lpstr>
      <vt:lpstr>Mappa dei CAU attivi e in programma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Pagliacci Donatella</dc:creator>
  <cp:lastModifiedBy>Pagliacci Donatella</cp:lastModifiedBy>
  <cp:revision>5</cp:revision>
  <dcterms:created xsi:type="dcterms:W3CDTF">2024-03-08T12:05:50Z</dcterms:created>
  <dcterms:modified xsi:type="dcterms:W3CDTF">2024-03-18T17:13:05Z</dcterms:modified>
</cp:coreProperties>
</file>