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55A1"/>
    <a:srgbClr val="46A3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3" autoAdjust="0"/>
    <p:restoredTop sz="94727" autoAdjust="0"/>
  </p:normalViewPr>
  <p:slideViewPr>
    <p:cSldViewPr snapToGrid="0" snapToObjects="1">
      <p:cViewPr varScale="1">
        <p:scale>
          <a:sx n="85" d="100"/>
          <a:sy n="85" d="100"/>
        </p:scale>
        <p:origin x="-196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it-IT" dirty="0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C8A432C8-69A7-458B-9684-2BFA64B31948}" type="datetime2">
              <a:rPr lang="en-US" smtClean="0"/>
              <a:t>Martedì 6 dicembre 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0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8CC057FC-95B6-4D89-AFDA-ABA33EE921E5}" type="datetime2">
              <a:rPr lang="en-US" smtClean="0"/>
              <a:t>Martedì 6 dicembre 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  <a:prstGeom prst="rect">
            <a:avLst/>
          </a:prstGeom>
        </p:spPr>
        <p:txBody>
          <a:bodyPr vert="eaVert" anchor="b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EC4549AC-EB31-477F-92A9-B1988E232878}" type="datetime2">
              <a:rPr lang="en-US" smtClean="0"/>
              <a:t>Martedì 6 dicembre 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6396A3A3-94A6-4E5B-AF39-173ACA3E61CC}" type="datetime2">
              <a:rPr lang="en-US" smtClean="0"/>
              <a:t>Martedì 6 dicembre 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9933D019-A32C-4EAD-B8E6-DBDA699692FD}" type="datetime2">
              <a:rPr lang="en-US" smtClean="0"/>
              <a:t>Martedì 6 dicembre 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CCEBA98F-560C-4997-81C4-81D4D9187EAB}" type="datetime2">
              <a:rPr lang="en-US" smtClean="0"/>
              <a:t>Martedì 6 dicembre 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prstGeom prst="rect">
            <a:avLst/>
          </a:prstGeo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prstGeom prst="rect">
            <a:avLst/>
          </a:prstGeo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150972B2-CA5C-437D-87D0-8081271A9E4B}" type="datetime2">
              <a:rPr lang="en-US" smtClean="0"/>
              <a:t>Martedì 6 dicembre 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79CD4847-11EF-4466-A8AD-85CDB7B49118}" type="datetime2">
              <a:rPr lang="en-US" smtClean="0"/>
              <a:t>Martedì 6 dicembre 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F168457A-3AB9-4880-8A0C-9F8524491207}" type="datetime2">
              <a:rPr lang="en-US" smtClean="0"/>
              <a:t>Martedì 6 dicembre 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3FE976D3-5B7F-4300-ABED-C91F1B2AE209}" type="datetime2">
              <a:rPr lang="en-US" smtClean="0"/>
              <a:t>Martedì 6 dicembre 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prstGeom prst="rect">
            <a:avLst/>
          </a:prstGeo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EBDC1E59-17DD-41CE-97CA-624A472382D4}" type="datetime2">
              <a:rPr lang="en-US" smtClean="0"/>
              <a:t>Martedì 6 dicembre 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CFEC368-1D7A-4F81-ABF6-AE0E36BAF64C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06658"/>
            <a:ext cx="9144000" cy="365760"/>
          </a:xfrm>
          <a:prstGeom prst="rect">
            <a:avLst/>
          </a:prstGeom>
          <a:solidFill>
            <a:srgbClr val="1755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Immagine 7" descr="download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0"/>
            <a:ext cx="1600200" cy="119860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4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4" Type="http://schemas.openxmlformats.org/officeDocument/2006/relationships/image" Target="../media/image11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732117" y="1757086"/>
            <a:ext cx="7993529" cy="3039035"/>
          </a:xfrm>
        </p:spPr>
        <p:txBody>
          <a:bodyPr/>
          <a:lstStyle/>
          <a:p>
            <a:pPr algn="ctr"/>
            <a:r>
              <a:rPr lang="en-GB" sz="3200" b="1" dirty="0" err="1" smtClean="0">
                <a:solidFill>
                  <a:schemeClr val="tx2">
                    <a:lumMod val="75000"/>
                  </a:schemeClr>
                </a:solidFill>
              </a:rPr>
              <a:t>Tavolo</a:t>
            </a:r>
            <a:r>
              <a:rPr lang="en-GB" sz="3200" b="1" dirty="0" smtClean="0">
                <a:solidFill>
                  <a:schemeClr val="tx2">
                    <a:lumMod val="75000"/>
                  </a:schemeClr>
                </a:solidFill>
              </a:rPr>
              <a:t> CTSSM per la </a:t>
            </a:r>
            <a:r>
              <a:rPr lang="en-GB" sz="3200" b="1" dirty="0" err="1" smtClean="0">
                <a:solidFill>
                  <a:schemeClr val="tx2">
                    <a:lumMod val="75000"/>
                  </a:schemeClr>
                </a:solidFill>
              </a:rPr>
              <a:t>creazione</a:t>
            </a:r>
            <a:r>
              <a:rPr lang="en-GB" sz="3200" b="1" dirty="0" smtClean="0">
                <a:solidFill>
                  <a:schemeClr val="tx2">
                    <a:lumMod val="75000"/>
                  </a:schemeClr>
                </a:solidFill>
              </a:rPr>
              <a:t> di </a:t>
            </a:r>
            <a:r>
              <a:rPr lang="en-GB" sz="3200" b="1" dirty="0" err="1" smtClean="0">
                <a:solidFill>
                  <a:schemeClr val="tx2">
                    <a:lumMod val="75000"/>
                  </a:schemeClr>
                </a:solidFill>
              </a:rPr>
              <a:t>una</a:t>
            </a:r>
            <a:r>
              <a:rPr lang="en-GB" sz="3200" b="1" dirty="0" smtClean="0">
                <a:solidFill>
                  <a:schemeClr val="tx2">
                    <a:lumMod val="75000"/>
                  </a:schemeClr>
                </a:solidFill>
              </a:rPr>
              <a:t> Rete </a:t>
            </a:r>
            <a:r>
              <a:rPr lang="en-GB" sz="3200" b="1" dirty="0" err="1" smtClean="0">
                <a:solidFill>
                  <a:schemeClr val="tx2">
                    <a:lumMod val="75000"/>
                  </a:schemeClr>
                </a:solidFill>
              </a:rPr>
              <a:t>Metropolitana</a:t>
            </a:r>
            <a:r>
              <a:rPr lang="en-GB" sz="3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sz="3200" b="1" dirty="0" err="1" smtClean="0">
                <a:solidFill>
                  <a:schemeClr val="tx2">
                    <a:lumMod val="75000"/>
                  </a:schemeClr>
                </a:solidFill>
              </a:rPr>
              <a:t>Malattie</a:t>
            </a:r>
            <a:r>
              <a:rPr lang="en-GB" sz="3200" b="1" dirty="0" smtClean="0">
                <a:solidFill>
                  <a:schemeClr val="tx2">
                    <a:lumMod val="75000"/>
                  </a:schemeClr>
                </a:solidFill>
              </a:rPr>
              <a:t> Rare (RMMR)</a:t>
            </a:r>
            <a:endParaRPr lang="en-GB" sz="10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en-GB" sz="1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n-GB" sz="3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sz="3200" b="1" dirty="0" err="1" smtClean="0">
                <a:solidFill>
                  <a:schemeClr val="tx2">
                    <a:lumMod val="75000"/>
                  </a:schemeClr>
                </a:solidFill>
              </a:rPr>
              <a:t>Stato</a:t>
            </a:r>
            <a:r>
              <a:rPr lang="en-GB" sz="3200" b="1" dirty="0" smtClean="0">
                <a:solidFill>
                  <a:schemeClr val="tx2">
                    <a:lumMod val="75000"/>
                  </a:schemeClr>
                </a:solidFill>
              </a:rPr>
              <a:t> di </a:t>
            </a:r>
            <a:r>
              <a:rPr lang="en-GB" sz="3200" b="1" dirty="0" err="1" smtClean="0">
                <a:solidFill>
                  <a:schemeClr val="tx2">
                    <a:lumMod val="75000"/>
                  </a:schemeClr>
                </a:solidFill>
              </a:rPr>
              <a:t>avanzamento</a:t>
            </a:r>
            <a:r>
              <a:rPr lang="en-GB" sz="3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sz="3200" b="1" dirty="0" err="1" smtClean="0">
                <a:solidFill>
                  <a:schemeClr val="tx2">
                    <a:lumMod val="75000"/>
                  </a:schemeClr>
                </a:solidFill>
              </a:rPr>
              <a:t>dei</a:t>
            </a:r>
            <a:r>
              <a:rPr lang="en-GB" sz="3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sz="3200" b="1" dirty="0" err="1" smtClean="0">
                <a:solidFill>
                  <a:schemeClr val="tx2">
                    <a:lumMod val="75000"/>
                  </a:schemeClr>
                </a:solidFill>
              </a:rPr>
              <a:t>lavori</a:t>
            </a:r>
            <a:r>
              <a:rPr lang="en-GB" sz="3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GB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2315882" y="4616829"/>
            <a:ext cx="446551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i="1" dirty="0" err="1" smtClean="0">
                <a:solidFill>
                  <a:srgbClr val="17375E"/>
                </a:solidFill>
              </a:rPr>
              <a:t>Dott</a:t>
            </a:r>
            <a:r>
              <a:rPr lang="en-GB" sz="2400" b="1" i="1" dirty="0" smtClean="0">
                <a:solidFill>
                  <a:srgbClr val="17375E"/>
                </a:solidFill>
              </a:rPr>
              <a:t>. Luca Sangiorgi</a:t>
            </a:r>
          </a:p>
          <a:p>
            <a:pPr algn="ctr"/>
            <a:endParaRPr lang="en-GB" sz="2400" b="1" i="1" dirty="0" smtClean="0">
              <a:solidFill>
                <a:srgbClr val="17375E"/>
              </a:solidFill>
            </a:endParaRPr>
          </a:p>
          <a:p>
            <a:pPr algn="ctr"/>
            <a:r>
              <a:rPr lang="en-GB" sz="2000" b="1" i="1" dirty="0" smtClean="0">
                <a:solidFill>
                  <a:srgbClr val="17375E"/>
                </a:solidFill>
              </a:rPr>
              <a:t>Bologna, 15/12/22</a:t>
            </a:r>
            <a:endParaRPr lang="en-GB" sz="2000" b="1" i="1" dirty="0">
              <a:solidFill>
                <a:srgbClr val="1737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622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209178" y="312418"/>
            <a:ext cx="7007412" cy="543855"/>
          </a:xfrm>
        </p:spPr>
        <p:txBody>
          <a:bodyPr/>
          <a:lstStyle/>
          <a:p>
            <a:r>
              <a:rPr lang="en-GB" sz="2000" b="1" dirty="0" err="1" smtClean="0">
                <a:solidFill>
                  <a:schemeClr val="tx2">
                    <a:lumMod val="75000"/>
                  </a:schemeClr>
                </a:solidFill>
              </a:rPr>
              <a:t>Nominato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 in  </a:t>
            </a:r>
            <a:r>
              <a:rPr lang="en-GB" sz="2000" b="1" dirty="0" err="1" smtClean="0">
                <a:solidFill>
                  <a:schemeClr val="tx2">
                    <a:lumMod val="75000"/>
                  </a:schemeClr>
                </a:solidFill>
              </a:rPr>
              <a:t>riunione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 CTSSM del 22 </a:t>
            </a:r>
            <a:r>
              <a:rPr lang="en-GB" sz="2000" b="1" dirty="0" err="1">
                <a:solidFill>
                  <a:schemeClr val="tx2">
                    <a:lumMod val="75000"/>
                  </a:schemeClr>
                </a:solidFill>
              </a:rPr>
              <a:t>S</a:t>
            </a:r>
            <a:r>
              <a:rPr lang="en-GB" sz="2000" b="1" dirty="0" err="1" smtClean="0">
                <a:solidFill>
                  <a:schemeClr val="tx2">
                    <a:lumMod val="75000"/>
                  </a:schemeClr>
                </a:solidFill>
              </a:rPr>
              <a:t>ettembre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</a:rPr>
              <a:t> 2022</a:t>
            </a:r>
            <a:endParaRPr lang="en-GB" sz="20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en-GB" sz="10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64357" y="1122102"/>
            <a:ext cx="5321977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err="1" smtClean="0">
                <a:solidFill>
                  <a:schemeClr val="tx2">
                    <a:lumMod val="75000"/>
                  </a:schemeClr>
                </a:solidFill>
              </a:rPr>
              <a:t>Componenti</a:t>
            </a:r>
            <a:r>
              <a:rPr lang="en-GB" b="1" i="1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  <a:endParaRPr lang="en-GB" b="1" i="1" dirty="0">
              <a:solidFill>
                <a:schemeClr val="tx2">
                  <a:lumMod val="75000"/>
                </a:schemeClr>
              </a:solidFill>
            </a:endParaRPr>
          </a:p>
          <a:p>
            <a:endParaRPr lang="en-GB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GB" b="1" dirty="0" err="1" smtClean="0">
                <a:solidFill>
                  <a:schemeClr val="tx2">
                    <a:lumMod val="75000"/>
                  </a:schemeClr>
                </a:solidFill>
              </a:rPr>
              <a:t>dott.ssa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  Pamela </a:t>
            </a:r>
            <a:r>
              <a:rPr lang="en-GB" b="1" dirty="0" err="1" smtClean="0">
                <a:solidFill>
                  <a:schemeClr val="tx2">
                    <a:lumMod val="75000"/>
                  </a:schemeClr>
                </a:solidFill>
              </a:rPr>
              <a:t>Magini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	       IRCCS </a:t>
            </a:r>
            <a:r>
              <a:rPr lang="en-GB" b="1" dirty="0" err="1" smtClean="0">
                <a:solidFill>
                  <a:schemeClr val="tx2">
                    <a:lumMod val="75000"/>
                  </a:schemeClr>
                </a:solidFill>
              </a:rPr>
              <a:t>S.Orsola</a:t>
            </a:r>
            <a:endParaRPr lang="en-GB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en-GB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GB" b="1" dirty="0" err="1" smtClean="0">
                <a:solidFill>
                  <a:schemeClr val="tx2">
                    <a:lumMod val="75000"/>
                  </a:schemeClr>
                </a:solidFill>
              </a:rPr>
              <a:t>dott.ssa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b="1" dirty="0" err="1" smtClean="0">
                <a:solidFill>
                  <a:schemeClr val="tx2">
                    <a:lumMod val="75000"/>
                  </a:schemeClr>
                </a:solidFill>
              </a:rPr>
              <a:t>Mascia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b="1" dirty="0" err="1" smtClean="0">
                <a:solidFill>
                  <a:schemeClr val="tx2">
                    <a:lumMod val="75000"/>
                  </a:schemeClr>
                </a:solidFill>
              </a:rPr>
              <a:t>Bertocchi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      AUSL Bologna</a:t>
            </a:r>
          </a:p>
          <a:p>
            <a:endParaRPr lang="en-GB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GB" b="1" dirty="0" err="1">
                <a:solidFill>
                  <a:schemeClr val="tx2">
                    <a:lumMod val="75000"/>
                  </a:schemeClr>
                </a:solidFill>
              </a:rPr>
              <a:t>d</a:t>
            </a:r>
            <a:r>
              <a:rPr lang="en-GB" b="1" dirty="0" err="1" smtClean="0">
                <a:solidFill>
                  <a:schemeClr val="tx2">
                    <a:lumMod val="75000"/>
                  </a:schemeClr>
                </a:solidFill>
              </a:rPr>
              <a:t>ott.ssa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 Annalisa </a:t>
            </a:r>
            <a:r>
              <a:rPr lang="en-GB" b="1" dirty="0" err="1" smtClean="0">
                <a:solidFill>
                  <a:schemeClr val="tx2">
                    <a:lumMod val="75000"/>
                  </a:schemeClr>
                </a:solidFill>
              </a:rPr>
              <a:t>Scopinaro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  UNIAMO</a:t>
            </a:r>
          </a:p>
          <a:p>
            <a:endParaRPr lang="en-GB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prof. Guido </a:t>
            </a:r>
            <a:r>
              <a:rPr lang="en-GB" b="1" dirty="0" err="1" smtClean="0">
                <a:solidFill>
                  <a:schemeClr val="tx2">
                    <a:lumMod val="75000"/>
                  </a:schemeClr>
                </a:solidFill>
              </a:rPr>
              <a:t>Cocchi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                  CTSSM Bologna</a:t>
            </a:r>
          </a:p>
          <a:p>
            <a:endParaRPr lang="en-GB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prof. Francesco </a:t>
            </a:r>
            <a:r>
              <a:rPr lang="en-GB" b="1" dirty="0" err="1" smtClean="0">
                <a:solidFill>
                  <a:schemeClr val="tx2">
                    <a:lumMod val="75000"/>
                  </a:schemeClr>
                </a:solidFill>
              </a:rPr>
              <a:t>Paolucci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        </a:t>
            </a:r>
            <a:r>
              <a:rPr lang="en-GB" b="1" dirty="0" err="1" smtClean="0">
                <a:solidFill>
                  <a:schemeClr val="tx2">
                    <a:lumMod val="75000"/>
                  </a:schemeClr>
                </a:solidFill>
              </a:rPr>
              <a:t>UniBo</a:t>
            </a:r>
            <a:endParaRPr lang="en-GB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GB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GB" b="1" dirty="0" err="1" smtClean="0">
                <a:solidFill>
                  <a:schemeClr val="tx2">
                    <a:lumMod val="75000"/>
                  </a:schemeClr>
                </a:solidFill>
              </a:rPr>
              <a:t>dott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. Luca Sangiorgi	       IOR</a:t>
            </a:r>
          </a:p>
          <a:p>
            <a:endParaRPr lang="en-GB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GB" b="1" i="1" dirty="0" smtClean="0">
                <a:solidFill>
                  <a:schemeClr val="tx2">
                    <a:lumMod val="75000"/>
                  </a:schemeClr>
                </a:solidFill>
              </a:rPr>
              <a:t>Project Manager:</a:t>
            </a:r>
            <a:endParaRPr lang="en-GB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GB" sz="10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GB" b="1" dirty="0" err="1" smtClean="0">
                <a:solidFill>
                  <a:schemeClr val="tx2">
                    <a:lumMod val="75000"/>
                  </a:schemeClr>
                </a:solidFill>
              </a:rPr>
              <a:t>Dott.ssa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b="1" dirty="0" err="1" smtClean="0">
                <a:solidFill>
                  <a:schemeClr val="tx2">
                    <a:lumMod val="75000"/>
                  </a:schemeClr>
                </a:solidFill>
              </a:rPr>
              <a:t>Margherita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b="1" dirty="0" err="1" smtClean="0">
                <a:solidFill>
                  <a:schemeClr val="tx2">
                    <a:lumMod val="75000"/>
                  </a:schemeClr>
                </a:solidFill>
              </a:rPr>
              <a:t>Casarini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  IOR</a:t>
            </a:r>
          </a:p>
          <a:p>
            <a:endParaRPr lang="en-GB" b="1" i="1" dirty="0">
              <a:solidFill>
                <a:schemeClr val="tx2">
                  <a:lumMod val="75000"/>
                </a:schemeClr>
              </a:solidFill>
            </a:endParaRPr>
          </a:p>
          <a:p>
            <a:endParaRPr lang="en-GB" dirty="0"/>
          </a:p>
        </p:txBody>
      </p:sp>
      <p:pic>
        <p:nvPicPr>
          <p:cNvPr id="3" name="Immagine 2" descr="downloa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5390" y="1591987"/>
            <a:ext cx="3289300" cy="2463800"/>
          </a:xfrm>
          <a:prstGeom prst="rect">
            <a:avLst/>
          </a:prstGeom>
        </p:spPr>
      </p:pic>
      <p:pic>
        <p:nvPicPr>
          <p:cNvPr id="4" name="Immagine 3" descr="download-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4919" y="4347882"/>
            <a:ext cx="1386610" cy="1386610"/>
          </a:xfrm>
          <a:prstGeom prst="rect">
            <a:avLst/>
          </a:prstGeom>
        </p:spPr>
      </p:pic>
      <p:pic>
        <p:nvPicPr>
          <p:cNvPr id="5" name="Immagine 4" descr="0c77bd00-b3da-45ae-a148-44b5a691b6eb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4826" y="4216802"/>
            <a:ext cx="1240118" cy="1595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639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283883" y="312418"/>
            <a:ext cx="7007412" cy="543855"/>
          </a:xfrm>
        </p:spPr>
        <p:txBody>
          <a:bodyPr/>
          <a:lstStyle/>
          <a:p>
            <a:pPr algn="ctr"/>
            <a:r>
              <a:rPr lang="it-IT" sz="3200" b="1" dirty="0" smtClean="0">
                <a:solidFill>
                  <a:schemeClr val="tx2">
                    <a:lumMod val="75000"/>
                  </a:schemeClr>
                </a:solidFill>
              </a:rPr>
              <a:t>Attività svolte</a:t>
            </a:r>
            <a:endParaRPr lang="en-GB" sz="32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en-GB" sz="10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19532" y="1541139"/>
            <a:ext cx="6589054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1755A1"/>
              </a:buClr>
            </a:pPr>
            <a:r>
              <a:rPr lang="it-IT" sz="2000" b="1" dirty="0">
                <a:solidFill>
                  <a:srgbClr val="17375E"/>
                </a:solidFill>
              </a:rPr>
              <a:t>Dalla sua creazione </a:t>
            </a:r>
            <a:r>
              <a:rPr lang="it-IT" sz="2000" b="1" dirty="0" smtClean="0">
                <a:solidFill>
                  <a:srgbClr val="17375E"/>
                </a:solidFill>
              </a:rPr>
              <a:t>il </a:t>
            </a:r>
            <a:r>
              <a:rPr lang="it-IT" sz="2000" b="1" dirty="0">
                <a:solidFill>
                  <a:srgbClr val="17375E"/>
                </a:solidFill>
              </a:rPr>
              <a:t>tavolo </a:t>
            </a:r>
            <a:r>
              <a:rPr lang="it-IT" sz="2000" b="1" dirty="0" smtClean="0">
                <a:solidFill>
                  <a:srgbClr val="17375E"/>
                </a:solidFill>
              </a:rPr>
              <a:t>CTSSM RMMR ha:</a:t>
            </a:r>
          </a:p>
          <a:p>
            <a:pPr>
              <a:buClr>
                <a:srgbClr val="1755A1"/>
              </a:buClr>
            </a:pPr>
            <a:endParaRPr lang="it-IT" sz="2800" b="1" dirty="0" smtClean="0">
              <a:solidFill>
                <a:srgbClr val="17375E"/>
              </a:solidFill>
            </a:endParaRPr>
          </a:p>
          <a:p>
            <a:pPr marL="342900" indent="-342900">
              <a:buClr>
                <a:srgbClr val="1755A1"/>
              </a:buClr>
              <a:buFont typeface="Wingdings" charset="2"/>
              <a:buChar char="ü"/>
            </a:pPr>
            <a:r>
              <a:rPr lang="it-IT" sz="2000" b="1" dirty="0" smtClean="0">
                <a:solidFill>
                  <a:srgbClr val="17375E"/>
                </a:solidFill>
              </a:rPr>
              <a:t>effettuato </a:t>
            </a:r>
            <a:r>
              <a:rPr lang="it-IT" sz="2000" b="1" dirty="0">
                <a:solidFill>
                  <a:srgbClr val="17375E"/>
                </a:solidFill>
              </a:rPr>
              <a:t>3 incontri </a:t>
            </a:r>
            <a:r>
              <a:rPr lang="it-IT" sz="2000" b="1" dirty="0" smtClean="0">
                <a:solidFill>
                  <a:srgbClr val="17375E"/>
                </a:solidFill>
              </a:rPr>
              <a:t>(</a:t>
            </a:r>
            <a:r>
              <a:rPr lang="it-IT" sz="2000" b="1" dirty="0">
                <a:solidFill>
                  <a:srgbClr val="17375E"/>
                </a:solidFill>
              </a:rPr>
              <a:t>1 in presenza e 2 virtuali</a:t>
            </a:r>
            <a:r>
              <a:rPr lang="it-IT" sz="2000" b="1" dirty="0" smtClean="0">
                <a:solidFill>
                  <a:srgbClr val="17375E"/>
                </a:solidFill>
              </a:rPr>
              <a:t>);</a:t>
            </a:r>
            <a:endParaRPr lang="it-IT" sz="2000" b="1" dirty="0">
              <a:solidFill>
                <a:srgbClr val="17375E"/>
              </a:solidFill>
            </a:endParaRPr>
          </a:p>
          <a:p>
            <a:pPr marL="342900" indent="-342900">
              <a:buClr>
                <a:srgbClr val="1755A1"/>
              </a:buClr>
              <a:buFont typeface="Wingdings" charset="2"/>
              <a:buChar char="ü"/>
            </a:pPr>
            <a:endParaRPr lang="it-IT" sz="5000" b="1" dirty="0">
              <a:solidFill>
                <a:srgbClr val="17375E"/>
              </a:solidFill>
            </a:endParaRPr>
          </a:p>
          <a:p>
            <a:pPr marL="342900" indent="-342900">
              <a:buClr>
                <a:srgbClr val="1755A1"/>
              </a:buClr>
              <a:buFont typeface="Wingdings" charset="2"/>
              <a:buChar char="ü"/>
            </a:pPr>
            <a:r>
              <a:rPr lang="it-IT" sz="2000" b="1" dirty="0" smtClean="0">
                <a:solidFill>
                  <a:srgbClr val="17375E"/>
                </a:solidFill>
              </a:rPr>
              <a:t>effettuato </a:t>
            </a:r>
            <a:r>
              <a:rPr lang="it-IT" sz="2000" b="1" dirty="0">
                <a:solidFill>
                  <a:srgbClr val="17375E"/>
                </a:solidFill>
              </a:rPr>
              <a:t>un censimento delle Strutture </a:t>
            </a:r>
            <a:r>
              <a:rPr lang="it-IT" sz="2000" b="1" dirty="0" smtClean="0">
                <a:solidFill>
                  <a:srgbClr val="17375E"/>
                </a:solidFill>
              </a:rPr>
              <a:t>che </a:t>
            </a:r>
            <a:r>
              <a:rPr lang="it-IT" sz="2000" b="1" dirty="0">
                <a:solidFill>
                  <a:srgbClr val="17375E"/>
                </a:solidFill>
              </a:rPr>
              <a:t>trattano individui affetti da malattie rare nei </a:t>
            </a:r>
            <a:r>
              <a:rPr lang="it-IT" sz="2000" b="1" dirty="0" smtClean="0">
                <a:solidFill>
                  <a:srgbClr val="17375E"/>
                </a:solidFill>
              </a:rPr>
              <a:t>4 ospedali metropolitani; </a:t>
            </a:r>
          </a:p>
          <a:p>
            <a:pPr marL="342900" indent="-342900">
              <a:buClr>
                <a:srgbClr val="1755A1"/>
              </a:buClr>
              <a:buFont typeface="Wingdings" charset="2"/>
              <a:buChar char="ü"/>
            </a:pPr>
            <a:endParaRPr lang="it-IT" sz="5000" b="1" dirty="0" smtClean="0">
              <a:solidFill>
                <a:srgbClr val="17375E"/>
              </a:solidFill>
            </a:endParaRPr>
          </a:p>
          <a:p>
            <a:pPr marL="342900" indent="-342900">
              <a:buClr>
                <a:srgbClr val="1755A1"/>
              </a:buClr>
              <a:buFont typeface="Wingdings" charset="2"/>
              <a:buChar char="ü"/>
            </a:pPr>
            <a:r>
              <a:rPr lang="it-IT" sz="2000" b="1" dirty="0">
                <a:solidFill>
                  <a:srgbClr val="17375E"/>
                </a:solidFill>
              </a:rPr>
              <a:t>definito un elenco che identifica per ora </a:t>
            </a:r>
            <a:r>
              <a:rPr lang="it-IT" sz="2000" b="1" dirty="0" smtClean="0">
                <a:solidFill>
                  <a:srgbClr val="17375E"/>
                </a:solidFill>
              </a:rPr>
              <a:t>41 strutture </a:t>
            </a:r>
            <a:r>
              <a:rPr lang="it-IT" sz="2000" b="1" dirty="0">
                <a:solidFill>
                  <a:srgbClr val="17375E"/>
                </a:solidFill>
              </a:rPr>
              <a:t>(inclusi Professionisti)</a:t>
            </a:r>
            <a:r>
              <a:rPr lang="it-IT" sz="2000" b="1" dirty="0" smtClean="0">
                <a:solidFill>
                  <a:srgbClr val="17375E"/>
                </a:solidFill>
              </a:rPr>
              <a:t>.</a:t>
            </a:r>
            <a:endParaRPr lang="en-GB" sz="2000" b="1" i="1" dirty="0">
              <a:solidFill>
                <a:schemeClr val="tx2">
                  <a:lumMod val="75000"/>
                </a:schemeClr>
              </a:solidFill>
            </a:endParaRPr>
          </a:p>
          <a:p>
            <a:endParaRPr lang="en-GB" dirty="0"/>
          </a:p>
        </p:txBody>
      </p:sp>
      <p:pic>
        <p:nvPicPr>
          <p:cNvPr id="5" name="Immagine 4" descr="download-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2658" y="1718238"/>
            <a:ext cx="2302050" cy="1214350"/>
          </a:xfrm>
          <a:prstGeom prst="rect">
            <a:avLst/>
          </a:prstGeom>
        </p:spPr>
      </p:pic>
      <p:pic>
        <p:nvPicPr>
          <p:cNvPr id="6" name="Immagine 5" descr="download-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9684" y="3048007"/>
            <a:ext cx="2354788" cy="1467597"/>
          </a:xfrm>
          <a:prstGeom prst="rect">
            <a:avLst/>
          </a:prstGeom>
        </p:spPr>
      </p:pic>
      <p:pic>
        <p:nvPicPr>
          <p:cNvPr id="7" name="Immagine 6" descr="download-4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190" y="4781179"/>
            <a:ext cx="2669810" cy="1500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02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283883" y="207831"/>
            <a:ext cx="7007412" cy="543855"/>
          </a:xfrm>
        </p:spPr>
        <p:txBody>
          <a:bodyPr/>
          <a:lstStyle/>
          <a:p>
            <a:pPr algn="ctr"/>
            <a:r>
              <a:rPr lang="it-IT" sz="3200" b="1" dirty="0" smtClean="0">
                <a:solidFill>
                  <a:schemeClr val="tx2">
                    <a:lumMod val="75000"/>
                  </a:schemeClr>
                </a:solidFill>
              </a:rPr>
              <a:t>Attività future</a:t>
            </a:r>
            <a:endParaRPr lang="en-GB" sz="32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en-GB" sz="10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19532" y="1077968"/>
            <a:ext cx="6589054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1755A1"/>
              </a:buClr>
            </a:pPr>
            <a:r>
              <a:rPr lang="it-IT" sz="2000" b="1" dirty="0">
                <a:solidFill>
                  <a:srgbClr val="17375E"/>
                </a:solidFill>
              </a:rPr>
              <a:t>C</a:t>
            </a:r>
            <a:r>
              <a:rPr lang="it-IT" sz="2000" b="1" dirty="0" smtClean="0">
                <a:solidFill>
                  <a:srgbClr val="17375E"/>
                </a:solidFill>
              </a:rPr>
              <a:t>reazione </a:t>
            </a:r>
            <a:r>
              <a:rPr lang="it-IT" sz="2000" b="1" dirty="0">
                <a:solidFill>
                  <a:srgbClr val="17375E"/>
                </a:solidFill>
              </a:rPr>
              <a:t>di 3 percorsi, identificando una patologia di interesse per ognuno </a:t>
            </a:r>
            <a:r>
              <a:rPr lang="it-IT" sz="2000" b="1" dirty="0" smtClean="0">
                <a:solidFill>
                  <a:srgbClr val="17375E"/>
                </a:solidFill>
              </a:rPr>
              <a:t>degli ospedali:</a:t>
            </a:r>
          </a:p>
          <a:p>
            <a:pPr>
              <a:buClr>
                <a:srgbClr val="1755A1"/>
              </a:buClr>
            </a:pPr>
            <a:endParaRPr lang="it-IT" sz="4400" b="1" dirty="0" smtClean="0">
              <a:solidFill>
                <a:srgbClr val="17375E"/>
              </a:solidFill>
            </a:endParaRPr>
          </a:p>
          <a:p>
            <a:pPr marL="342900" indent="-342900">
              <a:buClr>
                <a:srgbClr val="1755A1"/>
              </a:buClr>
              <a:buFont typeface="Wingdings" charset="2"/>
              <a:buChar char="ü"/>
            </a:pPr>
            <a:r>
              <a:rPr lang="it-IT" sz="2000" b="1" dirty="0">
                <a:solidFill>
                  <a:srgbClr val="17375E"/>
                </a:solidFill>
              </a:rPr>
              <a:t>test-bed in vista della creazione della rete </a:t>
            </a:r>
            <a:r>
              <a:rPr lang="it-IT" sz="2000" b="1" dirty="0" smtClean="0">
                <a:solidFill>
                  <a:srgbClr val="17375E"/>
                </a:solidFill>
              </a:rPr>
              <a:t>allargata;</a:t>
            </a:r>
            <a:endParaRPr lang="it-IT" sz="2000" b="1" dirty="0">
              <a:solidFill>
                <a:srgbClr val="17375E"/>
              </a:solidFill>
            </a:endParaRPr>
          </a:p>
          <a:p>
            <a:pPr marL="342900" indent="-342900">
              <a:buClr>
                <a:srgbClr val="1755A1"/>
              </a:buClr>
              <a:buFont typeface="Wingdings" charset="2"/>
              <a:buChar char="ü"/>
            </a:pPr>
            <a:endParaRPr lang="it-IT" sz="5000" b="1" dirty="0">
              <a:solidFill>
                <a:srgbClr val="17375E"/>
              </a:solidFill>
            </a:endParaRPr>
          </a:p>
          <a:p>
            <a:pPr marL="342900" indent="-342900">
              <a:buClr>
                <a:srgbClr val="1755A1"/>
              </a:buClr>
              <a:buFont typeface="Wingdings" charset="2"/>
              <a:buChar char="ü"/>
            </a:pPr>
            <a:r>
              <a:rPr lang="it-IT" sz="2000" b="1" dirty="0">
                <a:solidFill>
                  <a:srgbClr val="17375E"/>
                </a:solidFill>
              </a:rPr>
              <a:t>testare la possibilità di offrire prestazioni integrate. </a:t>
            </a:r>
            <a:endParaRPr lang="it-IT" sz="2000" b="1" dirty="0" smtClean="0">
              <a:solidFill>
                <a:srgbClr val="17375E"/>
              </a:solidFill>
            </a:endParaRPr>
          </a:p>
          <a:p>
            <a:pPr marL="342900" indent="-342900">
              <a:buClr>
                <a:srgbClr val="1755A1"/>
              </a:buClr>
              <a:buFont typeface="Wingdings" charset="2"/>
              <a:buChar char="ü"/>
            </a:pPr>
            <a:endParaRPr lang="it-IT" sz="5500" b="1" dirty="0" smtClean="0">
              <a:solidFill>
                <a:srgbClr val="17375E"/>
              </a:solidFill>
            </a:endParaRPr>
          </a:p>
          <a:p>
            <a:pPr marL="342900" indent="-342900">
              <a:buClr>
                <a:srgbClr val="1755A1"/>
              </a:buClr>
              <a:buFont typeface="Wingdings" charset="2"/>
              <a:buChar char="ü"/>
            </a:pPr>
            <a:r>
              <a:rPr lang="it-IT" sz="2000" b="1" dirty="0">
                <a:solidFill>
                  <a:srgbClr val="17375E"/>
                </a:solidFill>
              </a:rPr>
              <a:t>Alla definizione di questi percorsi sarà associato uno studio di </a:t>
            </a:r>
            <a:r>
              <a:rPr lang="it-IT" sz="2000" b="1" dirty="0" err="1" smtClean="0">
                <a:solidFill>
                  <a:srgbClr val="17375E"/>
                </a:solidFill>
              </a:rPr>
              <a:t>health</a:t>
            </a:r>
            <a:r>
              <a:rPr lang="it-IT" sz="2000" b="1" dirty="0" err="1">
                <a:solidFill>
                  <a:srgbClr val="17375E"/>
                </a:solidFill>
              </a:rPr>
              <a:t>-</a:t>
            </a:r>
            <a:r>
              <a:rPr lang="it-IT" sz="2000" b="1" dirty="0" err="1" smtClean="0">
                <a:solidFill>
                  <a:srgbClr val="17375E"/>
                </a:solidFill>
              </a:rPr>
              <a:t>economics</a:t>
            </a:r>
            <a:r>
              <a:rPr lang="it-IT" sz="2000" b="1" dirty="0" smtClean="0">
                <a:solidFill>
                  <a:srgbClr val="17375E"/>
                </a:solidFill>
              </a:rPr>
              <a:t> </a:t>
            </a:r>
            <a:r>
              <a:rPr lang="it-IT" sz="2000" b="1" dirty="0">
                <a:solidFill>
                  <a:srgbClr val="17375E"/>
                </a:solidFill>
              </a:rPr>
              <a:t>sui costi-benefici </a:t>
            </a:r>
            <a:endParaRPr lang="en-GB" b="1" dirty="0">
              <a:solidFill>
                <a:srgbClr val="17375E"/>
              </a:solidFill>
            </a:endParaRPr>
          </a:p>
        </p:txBody>
      </p:sp>
      <p:pic>
        <p:nvPicPr>
          <p:cNvPr id="3" name="Immagine 2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9683" y="1569154"/>
            <a:ext cx="2324903" cy="1448971"/>
          </a:xfrm>
          <a:prstGeom prst="rect">
            <a:avLst/>
          </a:prstGeom>
        </p:spPr>
      </p:pic>
      <p:pic>
        <p:nvPicPr>
          <p:cNvPr id="4" name="Immagine 3" descr="download-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3954" y="3104408"/>
            <a:ext cx="2402735" cy="1497479"/>
          </a:xfrm>
          <a:prstGeom prst="rect">
            <a:avLst/>
          </a:prstGeom>
        </p:spPr>
      </p:pic>
      <p:pic>
        <p:nvPicPr>
          <p:cNvPr id="9" name="Immagine 8" descr="download-2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7767" y="4887244"/>
            <a:ext cx="1839630" cy="117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372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283883" y="207831"/>
            <a:ext cx="7007412" cy="543855"/>
          </a:xfrm>
        </p:spPr>
        <p:txBody>
          <a:bodyPr/>
          <a:lstStyle/>
          <a:p>
            <a:pPr algn="ctr"/>
            <a:r>
              <a:rPr lang="it-IT" sz="3200" b="1" dirty="0" smtClean="0">
                <a:solidFill>
                  <a:schemeClr val="tx2">
                    <a:lumMod val="75000"/>
                  </a:schemeClr>
                </a:solidFill>
              </a:rPr>
              <a:t>Time Line future attività</a:t>
            </a:r>
            <a:endParaRPr lang="en-GB" sz="32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en-GB" sz="10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34473" y="1212437"/>
            <a:ext cx="684305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1755A1"/>
              </a:buClr>
            </a:pPr>
            <a:r>
              <a:rPr lang="it-IT" sz="2000" b="1" dirty="0">
                <a:solidFill>
                  <a:srgbClr val="17375E"/>
                </a:solidFill>
              </a:rPr>
              <a:t>C</a:t>
            </a:r>
            <a:r>
              <a:rPr lang="it-IT" sz="2000" b="1" dirty="0" smtClean="0">
                <a:solidFill>
                  <a:srgbClr val="17375E"/>
                </a:solidFill>
              </a:rPr>
              <a:t>reazione </a:t>
            </a:r>
            <a:r>
              <a:rPr lang="it-IT" sz="2000" b="1" dirty="0">
                <a:solidFill>
                  <a:srgbClr val="17375E"/>
                </a:solidFill>
              </a:rPr>
              <a:t>di 3 percorsi, identificando una patologia di interesse per ognuno </a:t>
            </a:r>
            <a:r>
              <a:rPr lang="it-IT" sz="2000" b="1" dirty="0" smtClean="0">
                <a:solidFill>
                  <a:srgbClr val="17375E"/>
                </a:solidFill>
              </a:rPr>
              <a:t>degli ospedali:</a:t>
            </a:r>
          </a:p>
          <a:p>
            <a:pPr>
              <a:buClr>
                <a:srgbClr val="1755A1"/>
              </a:buClr>
            </a:pPr>
            <a:endParaRPr lang="it-IT" sz="2400" b="1" dirty="0" smtClean="0">
              <a:solidFill>
                <a:srgbClr val="17375E"/>
              </a:solidFill>
            </a:endParaRPr>
          </a:p>
          <a:p>
            <a:pPr marL="342900" indent="-342900">
              <a:buClr>
                <a:srgbClr val="1755A1"/>
              </a:buClr>
              <a:buFont typeface="Wingdings" charset="2"/>
              <a:buChar char="ü"/>
            </a:pPr>
            <a:r>
              <a:rPr lang="it-IT" sz="2400" b="1" dirty="0">
                <a:solidFill>
                  <a:srgbClr val="17375E"/>
                </a:solidFill>
              </a:rPr>
              <a:t>d</a:t>
            </a:r>
            <a:r>
              <a:rPr lang="it-IT" sz="2400" b="1" dirty="0" smtClean="0">
                <a:solidFill>
                  <a:srgbClr val="17375E"/>
                </a:solidFill>
              </a:rPr>
              <a:t>efinire percorsi </a:t>
            </a:r>
            <a:r>
              <a:rPr lang="it-IT" sz="2400" b="1" dirty="0">
                <a:solidFill>
                  <a:srgbClr val="17375E"/>
                </a:solidFill>
              </a:rPr>
              <a:t>entro fine </a:t>
            </a:r>
            <a:r>
              <a:rPr lang="it-IT" sz="2400" b="1" dirty="0" smtClean="0">
                <a:solidFill>
                  <a:srgbClr val="17375E"/>
                </a:solidFill>
              </a:rPr>
              <a:t>Gennaio 2023;</a:t>
            </a:r>
            <a:endParaRPr lang="it-IT" sz="2400" b="1" dirty="0" smtClean="0">
              <a:solidFill>
                <a:srgbClr val="17375E"/>
              </a:solidFill>
            </a:endParaRPr>
          </a:p>
          <a:p>
            <a:pPr marL="342900" indent="-342900">
              <a:buClr>
                <a:srgbClr val="1755A1"/>
              </a:buClr>
              <a:buFont typeface="Wingdings" charset="2"/>
              <a:buChar char="ü"/>
            </a:pPr>
            <a:endParaRPr lang="it-IT" sz="2400" b="1" dirty="0" smtClean="0">
              <a:solidFill>
                <a:srgbClr val="17375E"/>
              </a:solidFill>
            </a:endParaRPr>
          </a:p>
          <a:p>
            <a:pPr marL="342900" indent="-342900">
              <a:buClr>
                <a:srgbClr val="1755A1"/>
              </a:buClr>
              <a:buFont typeface="Wingdings" charset="2"/>
              <a:buChar char="ü"/>
            </a:pPr>
            <a:r>
              <a:rPr lang="it-IT" sz="2400" b="1" dirty="0">
                <a:solidFill>
                  <a:srgbClr val="17375E"/>
                </a:solidFill>
              </a:rPr>
              <a:t>t</a:t>
            </a:r>
            <a:r>
              <a:rPr lang="it-IT" sz="2400" b="1" dirty="0" smtClean="0">
                <a:solidFill>
                  <a:srgbClr val="17375E"/>
                </a:solidFill>
              </a:rPr>
              <a:t>erminare studi </a:t>
            </a:r>
            <a:r>
              <a:rPr lang="it-IT" sz="2400" b="1" dirty="0">
                <a:solidFill>
                  <a:srgbClr val="17375E"/>
                </a:solidFill>
              </a:rPr>
              <a:t>pilota entro </a:t>
            </a:r>
            <a:r>
              <a:rPr lang="it-IT" sz="2400" b="1" dirty="0" smtClean="0">
                <a:solidFill>
                  <a:srgbClr val="17375E"/>
                </a:solidFill>
              </a:rPr>
              <a:t>Luglio </a:t>
            </a:r>
            <a:r>
              <a:rPr lang="it-IT" sz="2400" b="1" dirty="0" smtClean="0">
                <a:solidFill>
                  <a:srgbClr val="17375E"/>
                </a:solidFill>
              </a:rPr>
              <a:t>2023; </a:t>
            </a:r>
          </a:p>
          <a:p>
            <a:pPr marL="342900" indent="-342900">
              <a:buClr>
                <a:srgbClr val="1755A1"/>
              </a:buClr>
              <a:buFont typeface="Wingdings" charset="2"/>
              <a:buChar char="ü"/>
            </a:pPr>
            <a:endParaRPr lang="it-IT" sz="2400" b="1" dirty="0">
              <a:solidFill>
                <a:srgbClr val="17375E"/>
              </a:solidFill>
            </a:endParaRPr>
          </a:p>
          <a:p>
            <a:pPr marL="342900" indent="-342900">
              <a:buClr>
                <a:srgbClr val="1755A1"/>
              </a:buClr>
              <a:buFont typeface="Wingdings" charset="2"/>
              <a:buChar char="ü"/>
            </a:pPr>
            <a:r>
              <a:rPr lang="it-IT" sz="2400" b="1" dirty="0">
                <a:solidFill>
                  <a:srgbClr val="17375E"/>
                </a:solidFill>
              </a:rPr>
              <a:t>analizzare i risultati e presentarli al tavolo CTSSM nella seduta di </a:t>
            </a:r>
            <a:r>
              <a:rPr lang="it-IT" sz="2400" b="1" dirty="0" smtClean="0">
                <a:solidFill>
                  <a:srgbClr val="17375E"/>
                </a:solidFill>
              </a:rPr>
              <a:t>Settembre </a:t>
            </a:r>
            <a:r>
              <a:rPr lang="it-IT" sz="2400" b="1" dirty="0" smtClean="0">
                <a:solidFill>
                  <a:srgbClr val="17375E"/>
                </a:solidFill>
              </a:rPr>
              <a:t>2023;</a:t>
            </a:r>
          </a:p>
          <a:p>
            <a:pPr marL="342900" indent="-342900">
              <a:buClr>
                <a:srgbClr val="1755A1"/>
              </a:buClr>
              <a:buFont typeface="Wingdings" charset="2"/>
              <a:buChar char="ü"/>
            </a:pPr>
            <a:endParaRPr lang="it-IT" sz="2400" b="1" dirty="0">
              <a:solidFill>
                <a:srgbClr val="17375E"/>
              </a:solidFill>
            </a:endParaRPr>
          </a:p>
          <a:p>
            <a:pPr marL="342900" indent="-342900">
              <a:buClr>
                <a:srgbClr val="1755A1"/>
              </a:buClr>
              <a:buFont typeface="Wingdings" charset="2"/>
              <a:buChar char="ü"/>
            </a:pPr>
            <a:r>
              <a:rPr lang="it-IT" sz="2400" b="1" dirty="0">
                <a:solidFill>
                  <a:srgbClr val="17375E"/>
                </a:solidFill>
              </a:rPr>
              <a:t>presentazione di quanto appena esposto in un evento da tenersi durante la </a:t>
            </a:r>
            <a:r>
              <a:rPr lang="it-IT" sz="2400" b="1" dirty="0" smtClean="0">
                <a:solidFill>
                  <a:srgbClr val="17375E"/>
                </a:solidFill>
              </a:rPr>
              <a:t>Settimana </a:t>
            </a:r>
            <a:r>
              <a:rPr lang="it-IT" sz="2400" b="1" dirty="0">
                <a:solidFill>
                  <a:srgbClr val="17375E"/>
                </a:solidFill>
              </a:rPr>
              <a:t>delle </a:t>
            </a:r>
            <a:r>
              <a:rPr lang="it-IT" sz="2400" b="1" dirty="0" smtClean="0">
                <a:solidFill>
                  <a:srgbClr val="17375E"/>
                </a:solidFill>
              </a:rPr>
              <a:t>Malattie </a:t>
            </a:r>
            <a:r>
              <a:rPr lang="it-IT" sz="2400" b="1" dirty="0">
                <a:solidFill>
                  <a:srgbClr val="17375E"/>
                </a:solidFill>
              </a:rPr>
              <a:t>R</a:t>
            </a:r>
            <a:r>
              <a:rPr lang="it-IT" sz="2400" b="1" dirty="0" smtClean="0">
                <a:solidFill>
                  <a:srgbClr val="17375E"/>
                </a:solidFill>
              </a:rPr>
              <a:t>are </a:t>
            </a:r>
            <a:r>
              <a:rPr lang="it-IT" sz="2400" b="1" dirty="0">
                <a:solidFill>
                  <a:srgbClr val="17375E"/>
                </a:solidFill>
              </a:rPr>
              <a:t>(fine </a:t>
            </a:r>
            <a:r>
              <a:rPr lang="it-IT" sz="2400" b="1" dirty="0" smtClean="0">
                <a:solidFill>
                  <a:srgbClr val="17375E"/>
                </a:solidFill>
              </a:rPr>
              <a:t>Febbraio </a:t>
            </a:r>
            <a:r>
              <a:rPr lang="it-IT" sz="2400" b="1" dirty="0">
                <a:solidFill>
                  <a:srgbClr val="17375E"/>
                </a:solidFill>
              </a:rPr>
              <a:t>2023) </a:t>
            </a:r>
          </a:p>
        </p:txBody>
      </p:sp>
      <p:pic>
        <p:nvPicPr>
          <p:cNvPr id="5" name="Immagine 4" descr="download-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0854" y="2629642"/>
            <a:ext cx="2482434" cy="1859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488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arezza">
  <a:themeElements>
    <a:clrScheme name="Impostazioni personalizzate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</TotalTime>
  <Words>219</Words>
  <Application>Microsoft Macintosh PowerPoint</Application>
  <PresentationFormat>Presentazione su schermo (4:3)</PresentationFormat>
  <Paragraphs>50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Chiarezza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>ior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Sangiorgi</dc:creator>
  <cp:lastModifiedBy>Sangiorgi</cp:lastModifiedBy>
  <cp:revision>15</cp:revision>
  <dcterms:created xsi:type="dcterms:W3CDTF">2022-12-05T14:30:42Z</dcterms:created>
  <dcterms:modified xsi:type="dcterms:W3CDTF">2022-12-06T10:14:07Z</dcterms:modified>
</cp:coreProperties>
</file>