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2"/>
  </p:notesMasterIdLst>
  <p:sldIdLst>
    <p:sldId id="262" r:id="rId2"/>
    <p:sldId id="359" r:id="rId3"/>
    <p:sldId id="373" r:id="rId4"/>
    <p:sldId id="281" r:id="rId5"/>
    <p:sldId id="360" r:id="rId6"/>
    <p:sldId id="371" r:id="rId7"/>
    <p:sldId id="361" r:id="rId8"/>
    <p:sldId id="372" r:id="rId9"/>
    <p:sldId id="369" r:id="rId10"/>
    <p:sldId id="3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2857" autoAdjust="0"/>
  </p:normalViewPr>
  <p:slideViewPr>
    <p:cSldViewPr snapToGrid="0">
      <p:cViewPr varScale="1">
        <p:scale>
          <a:sx n="56" d="100"/>
          <a:sy n="56" d="100"/>
        </p:scale>
        <p:origin x="13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11CD8-65FF-45A7-8758-D7262ECDF650}" type="datetimeFigureOut">
              <a:rPr lang="it-IT" smtClean="0"/>
              <a:t>24/02/2022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709CD-FF3F-47AB-99B4-3787BBEBB3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70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24/02/2022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68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24/02/2022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57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24/02/2022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14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24/02/2022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99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24/02/2022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16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24/02/2022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06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24/02/2022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06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24/02/2022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9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24/02/2022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58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94CA5E6-207A-4207-8667-4825A9C7005C}" type="datetimeFigureOut">
              <a:rPr lang="it-IT" smtClean="0"/>
              <a:t>24/02/2022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26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24/02/2022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16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94CA5E6-207A-4207-8667-4825A9C7005C}" type="datetimeFigureOut">
              <a:rPr lang="it-IT" smtClean="0"/>
              <a:t>24/02/2022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39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9EF96A8B-E86D-4F3A-AA75-7B1E08916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B4A08B6-1C54-4EB4-8E04-95A7BB5F2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3" y="657385"/>
            <a:ext cx="6253317" cy="3686015"/>
          </a:xfrm>
        </p:spPr>
        <p:txBody>
          <a:bodyPr>
            <a:normAutofit/>
          </a:bodyPr>
          <a:lstStyle/>
          <a:p>
            <a:pPr algn="ctr"/>
            <a:r>
              <a:rPr lang="it-IT" sz="6000" dirty="0"/>
              <a:t>Aggiornamento andamento campagna vaccinale anti-</a:t>
            </a:r>
            <a:r>
              <a:rPr lang="it-IT" sz="6000" dirty="0" err="1"/>
              <a:t>Covid</a:t>
            </a:r>
            <a:endParaRPr lang="it-IT" sz="6000" cap="small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B3309B2-2689-4D0E-905F-4D946E10C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Ausl bologna</a:t>
            </a:r>
          </a:p>
          <a:p>
            <a:pPr algn="ctr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 febbraio 2022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86DB14-48B4-485A-954D-E0BE10BAEC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r="84242"/>
          <a:stretch/>
        </p:blipFill>
        <p:spPr>
          <a:xfrm>
            <a:off x="633999" y="1049785"/>
            <a:ext cx="4001315" cy="4228803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5F5B333-A567-4994-B69F-B3D6FFA10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ED78922C-0FA6-4876-B387-09E6D18A9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E822080-05A0-4490-8404-A5C900C2C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426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ED3D5B-5486-402A-8340-DC509E69C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68630"/>
            <a:ext cx="10058400" cy="845820"/>
          </a:xfrm>
        </p:spPr>
        <p:txBody>
          <a:bodyPr/>
          <a:lstStyle/>
          <a:p>
            <a:pPr algn="ctr"/>
            <a:r>
              <a:rPr lang="it-IT" dirty="0"/>
              <a:t>Prossimi passi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30C501-E85C-4472-9E75-9F087C3F8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43636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it-IT" sz="2800" dirty="0"/>
              <a:t> Dal 28/02 non si potranno più prenotare le vaccinazioni </a:t>
            </a:r>
            <a:r>
              <a:rPr lang="it-IT" sz="2800" dirty="0" err="1"/>
              <a:t>anticovid</a:t>
            </a:r>
            <a:r>
              <a:rPr lang="it-IT" sz="2800" dirty="0"/>
              <a:t> presso le farmacie convenzionate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it-IT" sz="1800" dirty="0"/>
              <a:t> </a:t>
            </a:r>
            <a:r>
              <a:rPr kumimoji="0" lang="it-IT" sz="36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Novavax</a:t>
            </a:r>
            <a:endParaRPr lang="it-IT" sz="1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800" dirty="0"/>
              <a:t>In arrivo nei prossimi giorni una consegna di 11mila dosi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800" dirty="0"/>
              <a:t> Individueremo sedi dedicate per la somministrazione di questo vaccino e ne daremo comunicazione alla popolazione</a:t>
            </a:r>
          </a:p>
          <a:p>
            <a:pPr marL="0" indent="0" algn="ctr">
              <a:buNone/>
            </a:pPr>
            <a:r>
              <a:rPr lang="it-IT" sz="36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/>
                <a:ea typeface="+mj-ea"/>
                <a:cs typeface="+mj-cs"/>
              </a:rPr>
              <a:t>Programmazione seconda metà di marzo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800" dirty="0"/>
              <a:t> Hub Fiera chiuderà a fine marzo e Hub Casalecchio rimarrà come Hub </a:t>
            </a:r>
            <a:r>
              <a:rPr lang="it-IT" sz="2800" dirty="0" err="1"/>
              <a:t>sovradistrettuale</a:t>
            </a:r>
            <a:r>
              <a:rPr lang="it-IT" sz="2800" dirty="0"/>
              <a:t> anche nei mesi successivi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it-IT" sz="2800" dirty="0"/>
              <a:t> Ulteriore rimodulazione dell’offerta che prevede, in particolare nei Distretti periferici, l’attivazione solo di alcune sedute vaccinali presso le nostre strutture distribuite sul territorio</a:t>
            </a:r>
          </a:p>
        </p:txBody>
      </p:sp>
    </p:spTree>
    <p:extLst>
      <p:ext uri="{BB962C8B-B14F-4D97-AF65-F5344CB8AC3E}">
        <p14:creationId xmlns:p14="http://schemas.microsoft.com/office/powerpoint/2010/main" val="7812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3529AFD-5A84-4419-9390-0E9584F3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FFD9C4-5E6D-4E44-8CCD-24EF7B6FF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6EC633B-3D33-4E83-A3EB-990884ACFFC6}"/>
              </a:ext>
            </a:extLst>
          </p:cNvPr>
          <p:cNvSpPr txBox="1"/>
          <p:nvPr/>
        </p:nvSpPr>
        <p:spPr>
          <a:xfrm>
            <a:off x="270230" y="516835"/>
            <a:ext cx="3494429" cy="5772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TARGET DA RAGGIUNGERE – PRIMA DOSE</a:t>
            </a:r>
          </a:p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Popolazione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mai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vaccinata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, non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prenotata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 non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guarita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da covid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negli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ultimi</a:t>
            </a:r>
            <a:r>
              <a:rPr lang="en-US" sz="36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6 </a:t>
            </a:r>
            <a:r>
              <a:rPr lang="en-US" sz="3600" spc="-5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mesi</a:t>
            </a:r>
            <a:endParaRPr lang="en-US" sz="36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3B2DB5-1B01-4A7A-B79B-E180757E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DA51E403-B60A-4A05-B5AE-1C32DBF4E5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627632"/>
              </p:ext>
            </p:extLst>
          </p:nvPr>
        </p:nvGraphicFramePr>
        <p:xfrm>
          <a:off x="4264942" y="252870"/>
          <a:ext cx="7645961" cy="603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521">
                  <a:extLst>
                    <a:ext uri="{9D8B030D-6E8A-4147-A177-3AD203B41FA5}">
                      <a16:colId xmlns:a16="http://schemas.microsoft.com/office/drawing/2014/main" val="1857880614"/>
                    </a:ext>
                  </a:extLst>
                </a:gridCol>
                <a:gridCol w="3256550">
                  <a:extLst>
                    <a:ext uri="{9D8B030D-6E8A-4147-A177-3AD203B41FA5}">
                      <a16:colId xmlns:a16="http://schemas.microsoft.com/office/drawing/2014/main" val="660292039"/>
                    </a:ext>
                  </a:extLst>
                </a:gridCol>
                <a:gridCol w="1406890">
                  <a:extLst>
                    <a:ext uri="{9D8B030D-6E8A-4147-A177-3AD203B41FA5}">
                      <a16:colId xmlns:a16="http://schemas.microsoft.com/office/drawing/2014/main" val="2396770924"/>
                    </a:ext>
                  </a:extLst>
                </a:gridCol>
              </a:tblGrid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FASCIA ETÀ</a:t>
                      </a: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Non vaccinati/</a:t>
                      </a:r>
                    </a:p>
                    <a:p>
                      <a:pPr algn="ctr" fontAlgn="b"/>
                      <a:r>
                        <a:rPr lang="it-IT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prenotati/guariti</a:t>
                      </a: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16595" marR="16595" marT="16595" marB="0" anchor="b"/>
                </a:tc>
                <a:extLst>
                  <a:ext uri="{0D108BD9-81ED-4DB2-BD59-A6C34878D82A}">
                    <a16:rowId xmlns:a16="http://schemas.microsoft.com/office/drawing/2014/main" val="123656330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>
                          <a:effectLst/>
                        </a:rPr>
                        <a:t>OVER 80</a:t>
                      </a:r>
                      <a:endParaRPr lang="it-IT" sz="2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06475293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70-79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16499636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60-69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89236158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50-59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86463649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40-49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17284499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30-39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42977784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20-29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17829727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12-19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36707683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u="none" strike="noStrike" dirty="0">
                          <a:effectLst/>
                        </a:rPr>
                        <a:t>5-11</a:t>
                      </a:r>
                      <a:endParaRPr lang="it-IT" sz="2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14961027"/>
                  </a:ext>
                </a:extLst>
              </a:tr>
              <a:tr h="513629">
                <a:tc>
                  <a:txBody>
                    <a:bodyPr/>
                    <a:lstStyle/>
                    <a:p>
                      <a:pPr algn="l" fontAlgn="b"/>
                      <a:r>
                        <a:rPr lang="it-IT" sz="2900" b="1" u="none" strike="noStrike">
                          <a:effectLst/>
                        </a:rPr>
                        <a:t>Totale complessivo</a:t>
                      </a:r>
                      <a:endParaRPr lang="it-IT" sz="2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595" marR="16595" marT="1659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116.787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74534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32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AE15C2-925A-4C7D-94F1-1E036FC11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8018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en-US" sz="3200" b="1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TARGET DA RAGGIUNGERE – PRIMA DOSE</a:t>
            </a:r>
            <a:br>
              <a:rPr lang="en-US" sz="3200" b="1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</a:b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Popolazione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non </a:t>
            </a:r>
            <a:r>
              <a:rPr lang="it-IT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vaccinata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, non </a:t>
            </a: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prenotata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e non </a:t>
            </a: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guarita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da covid </a:t>
            </a: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negli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ultimi</a:t>
            </a:r>
            <a:r>
              <a:rPr lang="en-US" sz="3600" spc="-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6 </a:t>
            </a:r>
            <a:r>
              <a:rPr lang="en-US" sz="3600" spc="-50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mesi</a:t>
            </a:r>
            <a:r>
              <a:rPr lang="en-US" sz="3600" dirty="0">
                <a:solidFill>
                  <a:schemeClr val="tx1"/>
                </a:solidFill>
                <a:latin typeface="+mn-lt"/>
              </a:rPr>
              <a:t> per </a:t>
            </a:r>
            <a:r>
              <a:rPr lang="en-US" sz="3600" dirty="0" err="1">
                <a:solidFill>
                  <a:schemeClr val="tx1"/>
                </a:solidFill>
                <a:latin typeface="+mn-lt"/>
              </a:rPr>
              <a:t>Distretto</a:t>
            </a:r>
            <a:endParaRPr lang="it-IT" sz="4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2254AB54-E2D0-473B-A3C7-6255922253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508726"/>
              </p:ext>
            </p:extLst>
          </p:nvPr>
        </p:nvGraphicFramePr>
        <p:xfrm>
          <a:off x="594360" y="1824195"/>
          <a:ext cx="11247121" cy="4405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3110">
                  <a:extLst>
                    <a:ext uri="{9D8B030D-6E8A-4147-A177-3AD203B41FA5}">
                      <a16:colId xmlns:a16="http://schemas.microsoft.com/office/drawing/2014/main" val="3267518357"/>
                    </a:ext>
                  </a:extLst>
                </a:gridCol>
                <a:gridCol w="1405890">
                  <a:extLst>
                    <a:ext uri="{9D8B030D-6E8A-4147-A177-3AD203B41FA5}">
                      <a16:colId xmlns:a16="http://schemas.microsoft.com/office/drawing/2014/main" val="4104410322"/>
                    </a:ext>
                  </a:extLst>
                </a:gridCol>
                <a:gridCol w="1363058">
                  <a:extLst>
                    <a:ext uri="{9D8B030D-6E8A-4147-A177-3AD203B41FA5}">
                      <a16:colId xmlns:a16="http://schemas.microsoft.com/office/drawing/2014/main" val="2340801472"/>
                    </a:ext>
                  </a:extLst>
                </a:gridCol>
                <a:gridCol w="1138784">
                  <a:extLst>
                    <a:ext uri="{9D8B030D-6E8A-4147-A177-3AD203B41FA5}">
                      <a16:colId xmlns:a16="http://schemas.microsoft.com/office/drawing/2014/main" val="3109721787"/>
                    </a:ext>
                  </a:extLst>
                </a:gridCol>
                <a:gridCol w="1138784">
                  <a:extLst>
                    <a:ext uri="{9D8B030D-6E8A-4147-A177-3AD203B41FA5}">
                      <a16:colId xmlns:a16="http://schemas.microsoft.com/office/drawing/2014/main" val="365238642"/>
                    </a:ext>
                  </a:extLst>
                </a:gridCol>
                <a:gridCol w="1658259">
                  <a:extLst>
                    <a:ext uri="{9D8B030D-6E8A-4147-A177-3AD203B41FA5}">
                      <a16:colId xmlns:a16="http://schemas.microsoft.com/office/drawing/2014/main" val="2215682316"/>
                    </a:ext>
                  </a:extLst>
                </a:gridCol>
                <a:gridCol w="1165887">
                  <a:extLst>
                    <a:ext uri="{9D8B030D-6E8A-4147-A177-3AD203B41FA5}">
                      <a16:colId xmlns:a16="http://schemas.microsoft.com/office/drawing/2014/main" val="993171977"/>
                    </a:ext>
                  </a:extLst>
                </a:gridCol>
                <a:gridCol w="1353349">
                  <a:extLst>
                    <a:ext uri="{9D8B030D-6E8A-4147-A177-3AD203B41FA5}">
                      <a16:colId xmlns:a16="http://schemas.microsoft.com/office/drawing/2014/main" val="895143311"/>
                    </a:ext>
                  </a:extLst>
                </a:gridCol>
              </a:tblGrid>
              <a:tr h="932393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 dirty="0">
                          <a:effectLst/>
                        </a:rPr>
                        <a:t>FASCIA ETÀ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APPENNINO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 dirty="0">
                          <a:effectLst/>
                        </a:rPr>
                        <a:t>BOLOGNA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PIANURA EST</a:t>
                      </a:r>
                      <a:endParaRPr lang="it-IT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PIANURA OVEST</a:t>
                      </a:r>
                      <a:endParaRPr lang="it-IT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RENO LAVINO SAMOGGIA</a:t>
                      </a:r>
                      <a:endParaRPr lang="it-IT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SAN LAZZARO</a:t>
                      </a:r>
                      <a:endParaRPr lang="it-IT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u="none" strike="noStrike">
                          <a:effectLst/>
                        </a:rPr>
                        <a:t>Totale complessivo</a:t>
                      </a:r>
                      <a:endParaRPr lang="it-IT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extLst>
                  <a:ext uri="{0D108BD9-81ED-4DB2-BD59-A6C34878D82A}">
                    <a16:rowId xmlns:a16="http://schemas.microsoft.com/office/drawing/2014/main" val="1795174491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OVER 80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5.140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55102984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70_79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57519569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60_69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11.494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61165307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50_59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12859814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40_49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17.930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61147650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30_39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12.990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26084137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20_29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11.185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48126590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12_19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8.224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57809557"/>
                  </a:ext>
                </a:extLst>
              </a:tr>
              <a:tr h="31648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</a:rPr>
                        <a:t>05_11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22.903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16703669"/>
                  </a:ext>
                </a:extLst>
              </a:tr>
              <a:tr h="624437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u="none" strike="noStrike" dirty="0">
                          <a:effectLst/>
                        </a:rPr>
                        <a:t>Totale complessivo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7" marR="8437" marT="843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68.917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116.787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28623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0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EB6545-8972-450C-B4F5-CFA5757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5865" y="125730"/>
            <a:ext cx="10058400" cy="12344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cap="small" dirty="0">
                <a:latin typeface="+mn-lt"/>
              </a:rPr>
              <a:t>Target da </a:t>
            </a:r>
            <a:r>
              <a:rPr lang="en-US" sz="3600" b="1" cap="small" dirty="0" err="1">
                <a:latin typeface="+mn-lt"/>
              </a:rPr>
              <a:t>raggiungere</a:t>
            </a:r>
            <a:r>
              <a:rPr lang="en-US" sz="3600" b="1" cap="small" dirty="0">
                <a:latin typeface="+mn-lt"/>
              </a:rPr>
              <a:t> - dose booster</a:t>
            </a:r>
            <a:br>
              <a:rPr lang="en-US" sz="3000" cap="small" dirty="0">
                <a:latin typeface="+mn-lt"/>
              </a:rPr>
            </a:br>
            <a:r>
              <a:rPr lang="en-US" sz="3000" cap="small" dirty="0">
                <a:latin typeface="+mn-lt"/>
              </a:rPr>
              <a:t>(</a:t>
            </a:r>
            <a:r>
              <a:rPr lang="it-IT" sz="3000" cap="small" dirty="0">
                <a:latin typeface="+mn-lt"/>
              </a:rPr>
              <a:t>soggetti per cui sono passati più di 4 mesi da ciclo primario e non hanno prenotazione/erogazione 3° dose)</a:t>
            </a:r>
            <a:endParaRPr lang="it-IT" sz="3000" dirty="0">
              <a:latin typeface="+mn-lt"/>
            </a:endParaRP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E2B4E20E-5C26-4C15-94B9-06363B23BA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561332"/>
              </p:ext>
            </p:extLst>
          </p:nvPr>
        </p:nvGraphicFramePr>
        <p:xfrm>
          <a:off x="834390" y="1543050"/>
          <a:ext cx="10801351" cy="4134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6079">
                  <a:extLst>
                    <a:ext uri="{9D8B030D-6E8A-4147-A177-3AD203B41FA5}">
                      <a16:colId xmlns:a16="http://schemas.microsoft.com/office/drawing/2014/main" val="4279082288"/>
                    </a:ext>
                  </a:extLst>
                </a:gridCol>
                <a:gridCol w="1655687">
                  <a:extLst>
                    <a:ext uri="{9D8B030D-6E8A-4147-A177-3AD203B41FA5}">
                      <a16:colId xmlns:a16="http://schemas.microsoft.com/office/drawing/2014/main" val="1047261469"/>
                    </a:ext>
                  </a:extLst>
                </a:gridCol>
                <a:gridCol w="1031724">
                  <a:extLst>
                    <a:ext uri="{9D8B030D-6E8A-4147-A177-3AD203B41FA5}">
                      <a16:colId xmlns:a16="http://schemas.microsoft.com/office/drawing/2014/main" val="758872623"/>
                    </a:ext>
                  </a:extLst>
                </a:gridCol>
                <a:gridCol w="1031724">
                  <a:extLst>
                    <a:ext uri="{9D8B030D-6E8A-4147-A177-3AD203B41FA5}">
                      <a16:colId xmlns:a16="http://schemas.microsoft.com/office/drawing/2014/main" val="3980826789"/>
                    </a:ext>
                  </a:extLst>
                </a:gridCol>
                <a:gridCol w="1031724">
                  <a:extLst>
                    <a:ext uri="{9D8B030D-6E8A-4147-A177-3AD203B41FA5}">
                      <a16:colId xmlns:a16="http://schemas.microsoft.com/office/drawing/2014/main" val="243138357"/>
                    </a:ext>
                  </a:extLst>
                </a:gridCol>
                <a:gridCol w="878334">
                  <a:extLst>
                    <a:ext uri="{9D8B030D-6E8A-4147-A177-3AD203B41FA5}">
                      <a16:colId xmlns:a16="http://schemas.microsoft.com/office/drawing/2014/main" val="2629943000"/>
                    </a:ext>
                  </a:extLst>
                </a:gridCol>
                <a:gridCol w="2586079">
                  <a:extLst>
                    <a:ext uri="{9D8B030D-6E8A-4147-A177-3AD203B41FA5}">
                      <a16:colId xmlns:a16="http://schemas.microsoft.com/office/drawing/2014/main" val="1387218627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FASCIA ETÀ</a:t>
                      </a:r>
                    </a:p>
                  </a:txBody>
                  <a:tcPr marL="10278" marR="10278" marT="10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err="1">
                          <a:effectLst/>
                        </a:rPr>
                        <a:t>feb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78" marR="10278" marT="10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mar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78" marR="10278" marT="10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apr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78" marR="10278" marT="10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err="1">
                          <a:effectLst/>
                        </a:rPr>
                        <a:t>mag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78" marR="10278" marT="10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giu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78" marR="10278" marT="10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Totale complessivo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78" marR="10278" marT="10278" marB="0" anchor="b"/>
                </a:tc>
                <a:extLst>
                  <a:ext uri="{0D108BD9-81ED-4DB2-BD59-A6C34878D82A}">
                    <a16:rowId xmlns:a16="http://schemas.microsoft.com/office/drawing/2014/main" val="1969758057"/>
                  </a:ext>
                </a:extLst>
              </a:tr>
              <a:tr h="36826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FASCIA OVER_80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78" marR="10278" marT="10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82970365"/>
                  </a:ext>
                </a:extLst>
              </a:tr>
              <a:tr h="36826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FASCIA 70_79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78" marR="10278" marT="10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84892009"/>
                  </a:ext>
                </a:extLst>
              </a:tr>
              <a:tr h="36826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FASCIA 60_69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78" marR="10278" marT="10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15.085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71754386"/>
                  </a:ext>
                </a:extLst>
              </a:tr>
              <a:tr h="36826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FASCIA 50_59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78" marR="10278" marT="10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10.532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28.472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64030919"/>
                  </a:ext>
                </a:extLst>
              </a:tr>
              <a:tr h="36826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FASCIA 40_49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78" marR="10278" marT="10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53668187"/>
                  </a:ext>
                </a:extLst>
              </a:tr>
              <a:tr h="36826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FASCIA 30_39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78" marR="10278" marT="10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38.636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05576040"/>
                  </a:ext>
                </a:extLst>
              </a:tr>
              <a:tr h="36826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FASCIA 20_29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78" marR="10278" marT="10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17.559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37743181"/>
                  </a:ext>
                </a:extLst>
              </a:tr>
              <a:tr h="36826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FASCIA 12-19</a:t>
                      </a:r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78" marR="10278" marT="102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01609548"/>
                  </a:ext>
                </a:extLst>
              </a:tr>
              <a:tr h="726465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u="none" strike="noStrike" dirty="0">
                          <a:effectLst/>
                        </a:rPr>
                        <a:t>Totale complessivo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278" marR="10278" marT="1027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14.895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193.423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30651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34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85BDA-4D09-4100-9D4F-EB880DF60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Situazione obbligo over 50 </a:t>
            </a:r>
            <a:br>
              <a:rPr lang="it-IT" dirty="0"/>
            </a:br>
            <a:r>
              <a:rPr lang="it-IT" dirty="0"/>
              <a:t>Target da raggiungere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4646C1-5EC4-4E06-9FAA-14A6FD031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40024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 </a:t>
            </a:r>
            <a:r>
              <a:rPr lang="it-IT" sz="3200" dirty="0"/>
              <a:t>Gli over 50 che devono </a:t>
            </a:r>
            <a:r>
              <a:rPr lang="it-IT" sz="3200" b="1" dirty="0"/>
              <a:t>ancora eseguire la prima dose </a:t>
            </a:r>
            <a:r>
              <a:rPr lang="it-IT" sz="3200" dirty="0"/>
              <a:t>e non sono guariti negli ultimi 6 mesi sono 37.937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3200" dirty="0"/>
              <a:t> Gli over 50 che </a:t>
            </a:r>
            <a:r>
              <a:rPr lang="it-IT" sz="3200" b="1" dirty="0"/>
              <a:t>non hanno ancora prenotato la terza dose </a:t>
            </a:r>
            <a:r>
              <a:rPr lang="it-IT" sz="3200" dirty="0"/>
              <a:t>pur essendo trascorsi 4 mesi dal ciclo primario sono 22.645 (di cui 72,2% il ha età compresa tra 50 e 69 anni)</a:t>
            </a:r>
          </a:p>
        </p:txBody>
      </p:sp>
    </p:spTree>
    <p:extLst>
      <p:ext uri="{BB962C8B-B14F-4D97-AF65-F5344CB8AC3E}">
        <p14:creationId xmlns:p14="http://schemas.microsoft.com/office/powerpoint/2010/main" val="3470317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9E42544-7E04-420B-BFF1-C91AD354F04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8165" y="1934122"/>
            <a:ext cx="2995613" cy="3614738"/>
          </a:xfrm>
        </p:spPr>
        <p:txBody>
          <a:bodyPr>
            <a:normAutofit/>
          </a:bodyPr>
          <a:lstStyle/>
          <a:p>
            <a:r>
              <a:rPr lang="en-US" sz="4400" cap="smal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Andamento</a:t>
            </a:r>
            <a: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cap="smal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prenotazioni</a:t>
            </a:r>
            <a: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cap="smal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ultimi</a:t>
            </a:r>
            <a: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14 gg</a:t>
            </a:r>
            <a:b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it-IT" sz="2200" dirty="0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2D0F718E-05D4-46C5-817E-64A53B69C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959263"/>
              </p:ext>
            </p:extLst>
          </p:nvPr>
        </p:nvGraphicFramePr>
        <p:xfrm>
          <a:off x="3417312" y="258713"/>
          <a:ext cx="7639381" cy="5314158"/>
        </p:xfrm>
        <a:graphic>
          <a:graphicData uri="http://schemas.openxmlformats.org/drawingml/2006/table">
            <a:tbl>
              <a:tblPr firstRow="1" bandRow="1"/>
              <a:tblGrid>
                <a:gridCol w="1466761">
                  <a:extLst>
                    <a:ext uri="{9D8B030D-6E8A-4147-A177-3AD203B41FA5}">
                      <a16:colId xmlns:a16="http://schemas.microsoft.com/office/drawing/2014/main" val="1700823741"/>
                    </a:ext>
                  </a:extLst>
                </a:gridCol>
                <a:gridCol w="1637883">
                  <a:extLst>
                    <a:ext uri="{9D8B030D-6E8A-4147-A177-3AD203B41FA5}">
                      <a16:colId xmlns:a16="http://schemas.microsoft.com/office/drawing/2014/main" val="1712617039"/>
                    </a:ext>
                  </a:extLst>
                </a:gridCol>
                <a:gridCol w="1515653">
                  <a:extLst>
                    <a:ext uri="{9D8B030D-6E8A-4147-A177-3AD203B41FA5}">
                      <a16:colId xmlns:a16="http://schemas.microsoft.com/office/drawing/2014/main" val="721024586"/>
                    </a:ext>
                  </a:extLst>
                </a:gridCol>
                <a:gridCol w="1515653">
                  <a:extLst>
                    <a:ext uri="{9D8B030D-6E8A-4147-A177-3AD203B41FA5}">
                      <a16:colId xmlns:a16="http://schemas.microsoft.com/office/drawing/2014/main" val="3294535050"/>
                    </a:ext>
                  </a:extLst>
                </a:gridCol>
                <a:gridCol w="1503431">
                  <a:extLst>
                    <a:ext uri="{9D8B030D-6E8A-4147-A177-3AD203B41FA5}">
                      <a16:colId xmlns:a16="http://schemas.microsoft.com/office/drawing/2014/main" val="429968070"/>
                    </a:ext>
                  </a:extLst>
                </a:gridCol>
              </a:tblGrid>
              <a:tr h="607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PRENOTAZIONI PRIME DOSI OVER 12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PRENOTAZIONI PRIME DOSI 5-11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PRENOTAZIONI TERZE DOSI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034151"/>
                  </a:ext>
                </a:extLst>
              </a:tr>
              <a:tr h="319968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10/02/2022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1.292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962116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11/02/2022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652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12/02/2022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220377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13/02/2022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895237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14/02/2022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194632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15/02/2022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1.224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684407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16/02/2022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1.136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603738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17/02/2022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1.059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620069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18/02/2022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084974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19/02/2022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248025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20/02/2022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476593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21/02/2022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906302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22/02/2022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1.285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148063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23/02/2022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1.207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54251"/>
                  </a:ext>
                </a:extLst>
              </a:tr>
              <a:tr h="341300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695124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12339A39-D5B1-4504-A6C0-5D3F52558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596442"/>
              </p:ext>
            </p:extLst>
          </p:nvPr>
        </p:nvGraphicFramePr>
        <p:xfrm>
          <a:off x="168166" y="5812661"/>
          <a:ext cx="1088852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2178">
                  <a:extLst>
                    <a:ext uri="{9D8B030D-6E8A-4147-A177-3AD203B41FA5}">
                      <a16:colId xmlns:a16="http://schemas.microsoft.com/office/drawing/2014/main" val="3871708527"/>
                    </a:ext>
                  </a:extLst>
                </a:gridCol>
                <a:gridCol w="1669312">
                  <a:extLst>
                    <a:ext uri="{9D8B030D-6E8A-4147-A177-3AD203B41FA5}">
                      <a16:colId xmlns:a16="http://schemas.microsoft.com/office/drawing/2014/main" val="4128260735"/>
                    </a:ext>
                  </a:extLst>
                </a:gridCol>
                <a:gridCol w="1509823">
                  <a:extLst>
                    <a:ext uri="{9D8B030D-6E8A-4147-A177-3AD203B41FA5}">
                      <a16:colId xmlns:a16="http://schemas.microsoft.com/office/drawing/2014/main" val="500999029"/>
                    </a:ext>
                  </a:extLst>
                </a:gridCol>
                <a:gridCol w="1488558">
                  <a:extLst>
                    <a:ext uri="{9D8B030D-6E8A-4147-A177-3AD203B41FA5}">
                      <a16:colId xmlns:a16="http://schemas.microsoft.com/office/drawing/2014/main" val="1071655530"/>
                    </a:ext>
                  </a:extLst>
                </a:gridCol>
                <a:gridCol w="1508656">
                  <a:extLst>
                    <a:ext uri="{9D8B030D-6E8A-4147-A177-3AD203B41FA5}">
                      <a16:colId xmlns:a16="http://schemas.microsoft.com/office/drawing/2014/main" val="25474190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tx1"/>
                          </a:solidFill>
                          <a:latin typeface="+mn-lt"/>
                        </a:rPr>
                        <a:t>CFR TOTALE PRENOTAZIONI 27/01/22-09/02/22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1.648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1.186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24.787</a:t>
                      </a:r>
                    </a:p>
                  </a:txBody>
                  <a:tcPr marL="8110" marR="8110" marT="811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27.621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246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23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028EAF-D18A-426C-970B-A71EC256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40640"/>
            <a:ext cx="10058400" cy="896532"/>
          </a:xfrm>
        </p:spPr>
        <p:txBody>
          <a:bodyPr/>
          <a:lstStyle/>
          <a:p>
            <a:pPr algn="ctr"/>
            <a:r>
              <a:rPr lang="it-IT" dirty="0"/>
              <a:t>Stato agende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9328A4-1EFC-44C2-80CA-9EE0E184D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847" y="1793181"/>
            <a:ext cx="10058400" cy="4524179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800" dirty="0"/>
              <a:t> Nell’ultima settimana (17-23 febbraio 2022) la campagna vaccinale si è sviluppata con </a:t>
            </a:r>
            <a:r>
              <a:rPr lang="it-IT" sz="2800" b="1" dirty="0"/>
              <a:t>media giornaliera di 1.976 vaccinazioni/die.</a:t>
            </a:r>
            <a:endParaRPr lang="it-IT" sz="2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it-IT" sz="2800" b="1" dirty="0"/>
              <a:t>AGENDE OVER 12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800" dirty="0"/>
              <a:t>Agende configurate fino al 13 marzo 2022 (11.567 posti liberi su agende 1-2-3 dose, 29.546 posti liberi su agende 3° dose). </a:t>
            </a:r>
            <a:r>
              <a:rPr lang="it-IT" sz="2800" b="1" dirty="0"/>
              <a:t>Prima disponibilità per prima o terza dose: 26 febbraio 2022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it-IT" sz="2800" b="1" dirty="0"/>
              <a:t>AGENDE PRIME DOSI 5-11ENNI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800" dirty="0"/>
              <a:t> Agende configurate fino al 12 marzo 2022 (fino al 06/03 in Fiera) (2.229 posti liberi). </a:t>
            </a:r>
            <a:r>
              <a:rPr lang="it-IT" sz="2800" b="1" dirty="0"/>
              <a:t>Prima disponibilità per prima dose: 26 febbraio 2022</a:t>
            </a:r>
          </a:p>
        </p:txBody>
      </p:sp>
    </p:spTree>
    <p:extLst>
      <p:ext uri="{BB962C8B-B14F-4D97-AF65-F5344CB8AC3E}">
        <p14:creationId xmlns:p14="http://schemas.microsoft.com/office/powerpoint/2010/main" val="1664490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028EAF-D18A-426C-970B-A71EC256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40640"/>
            <a:ext cx="10058400" cy="896532"/>
          </a:xfrm>
        </p:spPr>
        <p:txBody>
          <a:bodyPr/>
          <a:lstStyle/>
          <a:p>
            <a:pPr algn="ctr"/>
            <a:r>
              <a:rPr lang="it-IT" dirty="0"/>
              <a:t>Stato agende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9328A4-1EFC-44C2-80CA-9EE0E184D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847" y="2205990"/>
            <a:ext cx="10058400" cy="376847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3600" dirty="0"/>
              <a:t> Saturazione agende over 12 1-2-3 dose: 13,2%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3600" dirty="0"/>
              <a:t> Saturazione agende over 12 terza dose: 15,5%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3600" dirty="0"/>
              <a:t>Saturazione agende prime dosi 5-11enni: 9%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3600" dirty="0">
                <a:sym typeface="Wingdings" panose="05000000000000000000" pitchFamily="2" charset="2"/>
              </a:rPr>
              <a:t> Agende di marzo aperte da 2 giorni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606759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028EAF-D18A-426C-970B-A71EC256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22654"/>
            <a:ext cx="10058400" cy="100584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Prossimi passi</a:t>
            </a:r>
            <a:br>
              <a:rPr lang="it-IT" dirty="0"/>
            </a:br>
            <a:r>
              <a:rPr lang="it-IT" dirty="0"/>
              <a:t>Quarta dose soggetti immunodepressi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9328A4-1EFC-44C2-80CA-9EE0E184D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02336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/>
              <a:t>Attiveremo la </a:t>
            </a:r>
            <a:r>
              <a:rPr lang="it-IT" sz="2400" b="1" dirty="0"/>
              <a:t>chiamata attiva per i soggetti immunodepressi che devono ancora eseguire la terza o la quarta dose nei prossimi mesi</a:t>
            </a:r>
            <a:r>
              <a:rPr lang="it-IT" sz="2400" dirty="0"/>
              <a:t> come mostrato in tabella (n=6.507)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/>
              <a:t> La campagna quarta dose partirà dal 1 marzo con i pazienti dializzati che verranno vaccinati direttamente presso i centri dialisi e nei giorni successivi invieremo sms per invitare le altre categorie a vaccinarsi presso sedi dedicate</a:t>
            </a:r>
          </a:p>
          <a:p>
            <a:pPr marL="0" indent="0">
              <a:spcBef>
                <a:spcPts val="600"/>
              </a:spcBef>
              <a:buNone/>
            </a:pPr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C8B916AF-3ECD-446C-B005-FF9011088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867120"/>
              </p:ext>
            </p:extLst>
          </p:nvPr>
        </p:nvGraphicFramePr>
        <p:xfrm>
          <a:off x="637039" y="3905935"/>
          <a:ext cx="10978881" cy="2429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6007">
                  <a:extLst>
                    <a:ext uri="{9D8B030D-6E8A-4147-A177-3AD203B41FA5}">
                      <a16:colId xmlns:a16="http://schemas.microsoft.com/office/drawing/2014/main" val="3909285676"/>
                    </a:ext>
                  </a:extLst>
                </a:gridCol>
                <a:gridCol w="1069032">
                  <a:extLst>
                    <a:ext uri="{9D8B030D-6E8A-4147-A177-3AD203B41FA5}">
                      <a16:colId xmlns:a16="http://schemas.microsoft.com/office/drawing/2014/main" val="4287943640"/>
                    </a:ext>
                  </a:extLst>
                </a:gridCol>
                <a:gridCol w="1069032">
                  <a:extLst>
                    <a:ext uri="{9D8B030D-6E8A-4147-A177-3AD203B41FA5}">
                      <a16:colId xmlns:a16="http://schemas.microsoft.com/office/drawing/2014/main" val="3983552701"/>
                    </a:ext>
                  </a:extLst>
                </a:gridCol>
                <a:gridCol w="1069032">
                  <a:extLst>
                    <a:ext uri="{9D8B030D-6E8A-4147-A177-3AD203B41FA5}">
                      <a16:colId xmlns:a16="http://schemas.microsoft.com/office/drawing/2014/main" val="525781016"/>
                    </a:ext>
                  </a:extLst>
                </a:gridCol>
                <a:gridCol w="1069032">
                  <a:extLst>
                    <a:ext uri="{9D8B030D-6E8A-4147-A177-3AD203B41FA5}">
                      <a16:colId xmlns:a16="http://schemas.microsoft.com/office/drawing/2014/main" val="982906508"/>
                    </a:ext>
                  </a:extLst>
                </a:gridCol>
                <a:gridCol w="857012">
                  <a:extLst>
                    <a:ext uri="{9D8B030D-6E8A-4147-A177-3AD203B41FA5}">
                      <a16:colId xmlns:a16="http://schemas.microsoft.com/office/drawing/2014/main" val="176707982"/>
                    </a:ext>
                  </a:extLst>
                </a:gridCol>
                <a:gridCol w="2319734">
                  <a:extLst>
                    <a:ext uri="{9D8B030D-6E8A-4147-A177-3AD203B41FA5}">
                      <a16:colId xmlns:a16="http://schemas.microsoft.com/office/drawing/2014/main" val="3056708441"/>
                    </a:ext>
                  </a:extLst>
                </a:gridCol>
              </a:tblGrid>
              <a:tr h="574029">
                <a:tc>
                  <a:txBody>
                    <a:bodyPr/>
                    <a:lstStyle/>
                    <a:p>
                      <a:pPr algn="ctr" fontAlgn="b"/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5" marR="6285" marT="6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 err="1">
                          <a:effectLst/>
                        </a:rPr>
                        <a:t>feb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5" marR="6285" marT="6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mar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5" marR="6285" marT="6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apr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5" marR="6285" marT="6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mag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5" marR="6285" marT="6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giu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5" marR="6285" marT="6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Totale complessivo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5" marR="6285" marT="6285" marB="0" anchor="ctr"/>
                </a:tc>
                <a:extLst>
                  <a:ext uri="{0D108BD9-81ED-4DB2-BD59-A6C34878D82A}">
                    <a16:rowId xmlns:a16="http://schemas.microsoft.com/office/drawing/2014/main" val="3128981393"/>
                  </a:ext>
                </a:extLst>
              </a:tr>
              <a:tr h="1691606"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N soggetti immunodepressi identificati dagli specialisti AUSL-AOSP-IOR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5" marR="6285" marT="6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2596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5" marR="6285" marT="6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1470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5" marR="6285" marT="6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1030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5" marR="6285" marT="6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>
                          <a:effectLst/>
                        </a:rPr>
                        <a:t>1117</a:t>
                      </a:r>
                      <a:endParaRPr lang="it-I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5" marR="6285" marT="6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294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5" marR="6285" marT="628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u="none" strike="noStrike" dirty="0">
                          <a:effectLst/>
                        </a:rPr>
                        <a:t>6507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5" marR="6285" marT="6285" marB="0" anchor="ctr"/>
                </a:tc>
                <a:extLst>
                  <a:ext uri="{0D108BD9-81ED-4DB2-BD59-A6C34878D82A}">
                    <a16:rowId xmlns:a16="http://schemas.microsoft.com/office/drawing/2014/main" val="2459630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638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3704</TotalTime>
  <Words>809</Words>
  <Application>Microsoft Office PowerPoint</Application>
  <PresentationFormat>Widescreen</PresentationFormat>
  <Paragraphs>323</Paragraphs>
  <Slides>10</Slides>
  <Notes>0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Retrospettivo</vt:lpstr>
      <vt:lpstr>Aggiornamento andamento campagna vaccinale anti-Covid</vt:lpstr>
      <vt:lpstr>Presentazione standard di PowerPoint</vt:lpstr>
      <vt:lpstr>TARGET DA RAGGIUNGERE – PRIMA DOSE Popolazione non vaccinata, non prenotata e non guarita da covid negli ultimi 6 mesi per Distretto</vt:lpstr>
      <vt:lpstr>Target da raggiungere - dose booster (soggetti per cui sono passati più di 4 mesi da ciclo primario e non hanno prenotazione/erogazione 3° dose)</vt:lpstr>
      <vt:lpstr>Situazione obbligo over 50  Target da raggiungere</vt:lpstr>
      <vt:lpstr>Presentazione standard di PowerPoint</vt:lpstr>
      <vt:lpstr>Stato agende</vt:lpstr>
      <vt:lpstr>Stato agende</vt:lpstr>
      <vt:lpstr>Prossimi passi Quarta dose soggetti immunodepressi</vt:lpstr>
      <vt:lpstr>Prossimi passi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Andamento campagna vaccinale</dc:title>
  <dc:creator>Marco</dc:creator>
  <cp:lastModifiedBy>Avaldi Vera Maria</cp:lastModifiedBy>
  <cp:revision>135</cp:revision>
  <dcterms:created xsi:type="dcterms:W3CDTF">2021-05-21T09:23:51Z</dcterms:created>
  <dcterms:modified xsi:type="dcterms:W3CDTF">2022-02-24T10:49:48Z</dcterms:modified>
</cp:coreProperties>
</file>