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59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76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94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49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1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04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18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861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11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05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54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5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C97F3A-A076-4559-8619-C10C9B53C08E}" type="datetimeFigureOut">
              <a:rPr lang="it-IT" smtClean="0"/>
              <a:t>21/01/2021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C7D479-3861-4A62-9790-0CB8E105038A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98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F047E-B46A-4A8B-8503-17B0CE7F7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6600" dirty="0"/>
              <a:t>Punto della situazione campagna vaccinale anti Covid-19</a:t>
            </a:r>
            <a:br>
              <a:rPr lang="it-IT" sz="6600" dirty="0"/>
            </a:br>
            <a:r>
              <a:rPr lang="it-IT" sz="6600" dirty="0"/>
              <a:t>Ausl Bologna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6AB4D4-06A5-435F-9BE2-3318A560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679141"/>
            <a:ext cx="10058400" cy="1143000"/>
          </a:xfrm>
        </p:spPr>
        <p:txBody>
          <a:bodyPr/>
          <a:lstStyle/>
          <a:p>
            <a:pPr algn="ctr"/>
            <a:r>
              <a:rPr lang="it-IT" dirty="0"/>
              <a:t>21 gennaio 2021</a:t>
            </a:r>
          </a:p>
        </p:txBody>
      </p:sp>
    </p:spTree>
    <p:extLst>
      <p:ext uri="{BB962C8B-B14F-4D97-AF65-F5344CB8AC3E}">
        <p14:creationId xmlns:p14="http://schemas.microsoft.com/office/powerpoint/2010/main" val="203623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7BD17A-94C8-4341-94D8-9D5999767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58400" cy="1227666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Campagna vaccinale nel territorio dell’Ausl Bologna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91F9AB-0FAD-4266-BD2C-3B27561A6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22560" cy="413850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3200" dirty="0"/>
              <a:t> Avvio simbolico del 27 Dicembre 2020 (V-Day)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200" dirty="0"/>
              <a:t> Tempi programmazione campagna vaccinale con Vaccino Pfizer per categorie prima fase: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2800" dirty="0"/>
              <a:t> 31 dicembre 2020-20 gennaio 2021 (somministrazione prime dosi)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sz="2800" dirty="0"/>
              <a:t> 18 gennaio 2021-10 febbraio 2021 (somministrazione seconde dosi)</a:t>
            </a:r>
          </a:p>
          <a:p>
            <a:pPr marL="0" indent="0" algn="just">
              <a:buNone/>
            </a:pP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La somministrazione delle prime dosi è stata sospesa a partire dal 18 gennaio per criticità relativa alle forniture di dosi di vaccino</a:t>
            </a:r>
          </a:p>
        </p:txBody>
      </p:sp>
    </p:spTree>
    <p:extLst>
      <p:ext uri="{BB962C8B-B14F-4D97-AF65-F5344CB8AC3E}">
        <p14:creationId xmlns:p14="http://schemas.microsoft.com/office/powerpoint/2010/main" val="405820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D20B0-89B6-478B-AA8E-0A62FA344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75920"/>
            <a:ext cx="10058400" cy="128856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Categorie incluse nella prima fase della campagna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E1D8EB-8EF3-4990-B6BC-32747A93D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80746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Ad oggi il modello predisposto dall’Azienda ha garantito l’accesso alla vaccinazione da parte di:</a:t>
            </a:r>
          </a:p>
          <a:p>
            <a:pPr algn="just"/>
            <a:endParaRPr lang="it-IT" sz="32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D325741-D02F-4691-9477-282F2BEF66D0}"/>
              </a:ext>
            </a:extLst>
          </p:cNvPr>
          <p:cNvSpPr/>
          <p:nvPr/>
        </p:nvSpPr>
        <p:spPr>
          <a:xfrm>
            <a:off x="949960" y="2945062"/>
            <a:ext cx="5750560" cy="31085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Ospiti e operatori CRA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Dipendenti Ausl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Dipendenti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Aosp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Dipendenti IOR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Specializzandi/Dottorandi/ Assegnisti di ricerca/Tirocinanti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Dipendenti Ospedali privati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EA10483-3311-48D9-B24C-B82FCE64B94D}"/>
              </a:ext>
            </a:extLst>
          </p:cNvPr>
          <p:cNvSpPr/>
          <p:nvPr/>
        </p:nvSpPr>
        <p:spPr>
          <a:xfrm>
            <a:off x="6543040" y="2945062"/>
            <a:ext cx="5608320" cy="31085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Operatori Ditte appaltate Ausl,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Aosp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 IOR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MMG/PLS/MCA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>
                <a:solidFill>
                  <a:srgbClr val="000000"/>
                </a:solidFill>
                <a:latin typeface="Calibri" panose="020F0502020204030204"/>
              </a:rPr>
              <a:t>Professionisti s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anitari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convenzione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Volontari e dipendenti associazioni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Farmacisti convenzionati</a:t>
            </a:r>
          </a:p>
        </p:txBody>
      </p:sp>
    </p:spTree>
    <p:extLst>
      <p:ext uri="{BB962C8B-B14F-4D97-AF65-F5344CB8AC3E}">
        <p14:creationId xmlns:p14="http://schemas.microsoft.com/office/powerpoint/2010/main" val="426792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31BBC4-4188-4449-9EF8-5596A804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04426"/>
            <a:ext cx="10058400" cy="748454"/>
          </a:xfrm>
        </p:spPr>
        <p:txBody>
          <a:bodyPr/>
          <a:lstStyle/>
          <a:p>
            <a:pPr algn="ctr"/>
            <a:r>
              <a:rPr lang="it-IT" b="1" dirty="0"/>
              <a:t>Organizzazione campagna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24F3CC-BE47-48DC-AC5A-88B8E5E8E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t-IT" sz="2800" dirty="0"/>
              <a:t> Vaccinazione ospiti e operatori CRA e strutture residenziali per anziani </a:t>
            </a:r>
          </a:p>
          <a:p>
            <a:pPr algn="ctr"/>
            <a:r>
              <a:rPr lang="it-IT" sz="2800" dirty="0">
                <a:sym typeface="Wingdings" panose="05000000000000000000" pitchFamily="2" charset="2"/>
              </a:rPr>
              <a:t> </a:t>
            </a:r>
            <a:r>
              <a:rPr lang="it-IT" sz="2800" dirty="0"/>
              <a:t>Team vaccinali presso strutture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800" dirty="0"/>
              <a:t> Vaccinazione operatori/categorie prioritarie prima fase</a:t>
            </a:r>
          </a:p>
          <a:p>
            <a:pPr algn="ctr"/>
            <a:r>
              <a:rPr lang="it-IT" sz="2800" dirty="0">
                <a:sym typeface="Wingdings" panose="05000000000000000000" pitchFamily="2" charset="2"/>
              </a:rPr>
              <a:t> </a:t>
            </a:r>
            <a:r>
              <a:rPr lang="it-IT" sz="2800" dirty="0"/>
              <a:t>2 punti vaccinali unici: Fiera di Bologna e IOR</a:t>
            </a:r>
          </a:p>
          <a:p>
            <a:pPr algn="just"/>
            <a:r>
              <a:rPr lang="it-IT" sz="2800" dirty="0"/>
              <a:t>A campagna inoltrata sono stati organizzati Team itineranti vaccinali (TIV) presso ospedali periferici con bassa adesione da parte degli operatori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832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2FE4501-2DD9-4BFE-A80B-BC788950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it-IT" sz="4400" dirty="0">
                <a:solidFill>
                  <a:srgbClr val="FFFFFF"/>
                </a:solidFill>
              </a:rPr>
              <a:t>Vaccinazioni eseguite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CD3D37C-7AB0-4988-8E3C-B91A42339F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873079"/>
              </p:ext>
            </p:extLst>
          </p:nvPr>
        </p:nvGraphicFramePr>
        <p:xfrm>
          <a:off x="4745296" y="1665539"/>
          <a:ext cx="6797676" cy="352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664">
                  <a:extLst>
                    <a:ext uri="{9D8B030D-6E8A-4147-A177-3AD203B41FA5}">
                      <a16:colId xmlns:a16="http://schemas.microsoft.com/office/drawing/2014/main" val="824149733"/>
                    </a:ext>
                  </a:extLst>
                </a:gridCol>
                <a:gridCol w="2685040">
                  <a:extLst>
                    <a:ext uri="{9D8B030D-6E8A-4147-A177-3AD203B41FA5}">
                      <a16:colId xmlns:a16="http://schemas.microsoft.com/office/drawing/2014/main" val="3992066038"/>
                    </a:ext>
                  </a:extLst>
                </a:gridCol>
                <a:gridCol w="2579972">
                  <a:extLst>
                    <a:ext uri="{9D8B030D-6E8A-4147-A177-3AD203B41FA5}">
                      <a16:colId xmlns:a16="http://schemas.microsoft.com/office/drawing/2014/main" val="1633922471"/>
                    </a:ext>
                  </a:extLst>
                </a:gridCol>
              </a:tblGrid>
              <a:tr h="1263007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u="none" strike="noStrike">
                          <a:effectLst/>
                        </a:rPr>
                        <a:t> </a:t>
                      </a:r>
                      <a:endParaRPr lang="it-IT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57" marR="13557" marT="1355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600" u="none" strike="noStrike" dirty="0">
                          <a:effectLst/>
                        </a:rPr>
                        <a:t>SOGGETTI VACCINATI AL 20/01 CON PRIMA DOSE</a:t>
                      </a:r>
                      <a:endParaRPr lang="it-IT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600" u="none" strike="noStrike" dirty="0">
                          <a:effectLst/>
                        </a:rPr>
                        <a:t>SOGGETTI VACCINATI AL 20/01 CON SECONDA DOSE</a:t>
                      </a:r>
                      <a:endParaRPr lang="it-IT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 anchor="b"/>
                </a:tc>
                <a:extLst>
                  <a:ext uri="{0D108BD9-81ED-4DB2-BD59-A6C34878D82A}">
                    <a16:rowId xmlns:a16="http://schemas.microsoft.com/office/drawing/2014/main" val="3009841474"/>
                  </a:ext>
                </a:extLst>
              </a:tr>
              <a:tr h="482101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2600" u="none" strike="noStrike">
                          <a:effectLst/>
                        </a:rPr>
                        <a:t>FIERA</a:t>
                      </a:r>
                      <a:endParaRPr lang="it-IT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600" u="none" strike="noStrike" dirty="0">
                          <a:effectLst/>
                        </a:rPr>
                        <a:t>20.490</a:t>
                      </a:r>
                      <a:endParaRPr lang="it-IT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600" u="none" strike="noStrike">
                          <a:effectLst/>
                        </a:rPr>
                        <a:t>209</a:t>
                      </a:r>
                      <a:endParaRPr lang="it-IT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extLst>
                  <a:ext uri="{0D108BD9-81ED-4DB2-BD59-A6C34878D82A}">
                    <a16:rowId xmlns:a16="http://schemas.microsoft.com/office/drawing/2014/main" val="2683465088"/>
                  </a:ext>
                </a:extLst>
              </a:tr>
              <a:tr h="482101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2600" u="none" strike="noStrike">
                          <a:effectLst/>
                        </a:rPr>
                        <a:t>IOR</a:t>
                      </a:r>
                      <a:endParaRPr lang="it-IT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600" u="none" strike="noStrike" dirty="0">
                          <a:effectLst/>
                        </a:rPr>
                        <a:t>3.017</a:t>
                      </a:r>
                      <a:endParaRPr lang="it-IT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600" u="none" strike="noStrike">
                          <a:effectLst/>
                        </a:rPr>
                        <a:t> </a:t>
                      </a:r>
                      <a:endParaRPr lang="it-IT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extLst>
                  <a:ext uri="{0D108BD9-81ED-4DB2-BD59-A6C34878D82A}">
                    <a16:rowId xmlns:a16="http://schemas.microsoft.com/office/drawing/2014/main" val="730184808"/>
                  </a:ext>
                </a:extLst>
              </a:tr>
              <a:tr h="482101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2600" u="none" strike="noStrike">
                          <a:effectLst/>
                        </a:rPr>
                        <a:t>CRA/TIV</a:t>
                      </a:r>
                      <a:endParaRPr lang="it-IT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600" u="none" strike="noStrike" dirty="0">
                          <a:effectLst/>
                        </a:rPr>
                        <a:t>7.320</a:t>
                      </a:r>
                      <a:endParaRPr lang="it-IT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600" u="none" strike="noStrike">
                          <a:effectLst/>
                        </a:rPr>
                        <a:t>56</a:t>
                      </a:r>
                      <a:endParaRPr lang="it-IT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extLst>
                  <a:ext uri="{0D108BD9-81ED-4DB2-BD59-A6C34878D82A}">
                    <a16:rowId xmlns:a16="http://schemas.microsoft.com/office/drawing/2014/main" val="3023102596"/>
                  </a:ext>
                </a:extLst>
              </a:tr>
              <a:tr h="482101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2600" u="none" strike="noStrike">
                          <a:effectLst/>
                        </a:rPr>
                        <a:t>TOTALE</a:t>
                      </a:r>
                      <a:endParaRPr lang="it-IT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600" u="none" strike="noStrike" dirty="0">
                          <a:effectLst/>
                        </a:rPr>
                        <a:t>30.827</a:t>
                      </a:r>
                      <a:endParaRPr lang="it-IT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2600" u="none" strike="noStrike" dirty="0">
                          <a:effectLst/>
                        </a:rPr>
                        <a:t>265</a:t>
                      </a:r>
                      <a:endParaRPr lang="it-IT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557" marR="13557" marT="13557" marB="0"/>
                </a:tc>
                <a:extLst>
                  <a:ext uri="{0D108BD9-81ED-4DB2-BD59-A6C34878D82A}">
                    <a16:rowId xmlns:a16="http://schemas.microsoft.com/office/drawing/2014/main" val="383454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84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4319A-34A2-41C8-8D1D-78A642BF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149 strutture vaccinate al 20/01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857A98-C639-44CD-93EF-90B9528B0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5585" y="2125345"/>
            <a:ext cx="3613150" cy="92075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BC05733-AFDA-4527-B69C-EE82DCF16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1135" y="2125345"/>
            <a:ext cx="3638550" cy="92075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41B73077-2354-4552-81A7-2DD81B4421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35" y="2125345"/>
            <a:ext cx="3708400" cy="92075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9C23B29-E241-43F9-B35B-DD3B31B90E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1135" y="4904740"/>
            <a:ext cx="3613150" cy="685800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C934FBE1-9E5F-45EE-A967-CBA97B7C250D}"/>
              </a:ext>
            </a:extLst>
          </p:cNvPr>
          <p:cNvSpPr txBox="1">
            <a:spLocks/>
          </p:cNvSpPr>
          <p:nvPr/>
        </p:nvSpPr>
        <p:spPr>
          <a:xfrm>
            <a:off x="1249680" y="3334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32 strutture da vaccinare (per focolai)</a:t>
            </a:r>
          </a:p>
        </p:txBody>
      </p:sp>
    </p:spTree>
    <p:extLst>
      <p:ext uri="{BB962C8B-B14F-4D97-AF65-F5344CB8AC3E}">
        <p14:creationId xmlns:p14="http://schemas.microsoft.com/office/powerpoint/2010/main" val="53047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D9B9A64-B53C-4B49-A123-9B24440E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it-IT" sz="4000" dirty="0">
                <a:solidFill>
                  <a:srgbClr val="FFFFFF"/>
                </a:solidFill>
              </a:rPr>
              <a:t>Vaccinazioni da eseguire dal 21 gennaio 2021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040EA2-33F6-4AB8-8A76-81E859CE4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891" y="318188"/>
            <a:ext cx="6820064" cy="6221624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it-IT" sz="2400" b="1" dirty="0"/>
              <a:t>Completamento ciclo vaccinale con seconda dose </a:t>
            </a:r>
            <a:endParaRPr lang="it-IT" dirty="0"/>
          </a:p>
          <a:p>
            <a:pPr algn="ctr"/>
            <a:r>
              <a:rPr lang="it-IT" sz="2400" u="sng" dirty="0"/>
              <a:t>30.562 soggetti</a:t>
            </a:r>
          </a:p>
          <a:p>
            <a:pPr algn="just"/>
            <a:r>
              <a:rPr lang="it-IT" sz="2400" b="1" dirty="0"/>
              <a:t>Recupero prime dosi per categorie prioritarie della prima fase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400" u="sng" dirty="0"/>
              <a:t> 2.200 soggetti</a:t>
            </a:r>
            <a:r>
              <a:rPr lang="it-IT" sz="2400" dirty="0"/>
              <a:t>: Adesioni in attesa di prenotazione da parte di professionisti privati Ordine medici-odontoiatri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400" u="sng" dirty="0"/>
              <a:t> 1.055 soggetti</a:t>
            </a:r>
            <a:r>
              <a:rPr lang="it-IT" sz="2400" dirty="0"/>
              <a:t>: da </a:t>
            </a:r>
            <a:r>
              <a:rPr lang="it-IT" sz="2400" dirty="0" err="1"/>
              <a:t>riprenotare</a:t>
            </a:r>
            <a:r>
              <a:rPr lang="it-IT" sz="2400" dirty="0"/>
              <a:t> Fiera/IOR per sospensione dal 18/01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400" u="sng" dirty="0"/>
              <a:t> </a:t>
            </a:r>
            <a:r>
              <a:rPr lang="it-IT" sz="2400" u="sng"/>
              <a:t>Almeno 150 </a:t>
            </a:r>
            <a:r>
              <a:rPr lang="it-IT" sz="2400" u="sng" dirty="0"/>
              <a:t>soggetti</a:t>
            </a:r>
            <a:r>
              <a:rPr lang="it-IT" sz="2400" dirty="0"/>
              <a:t>: Adesioni in attesa di prenotazione da parte di professionisti ambulatori privati accreditati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400" dirty="0"/>
              <a:t> Riapertura prenotazioni professionisti Aziende sanitarie pubbliche (circa 1.000 soggetti da vaccinare solo in Azienda USL per raggiungere obiettivo copertura dell’80%)</a:t>
            </a:r>
          </a:p>
        </p:txBody>
      </p:sp>
    </p:spTree>
    <p:extLst>
      <p:ext uri="{BB962C8B-B14F-4D97-AF65-F5344CB8AC3E}">
        <p14:creationId xmlns:p14="http://schemas.microsoft.com/office/powerpoint/2010/main" val="402905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9D068DB-E7E7-4102-9402-EAA049E13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C8906C-CCD9-4F71-B3DD-BC1331E1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0D6F13-628B-4FC4-AD48-A2B64677D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7730C1E-9F8B-4D0C-A8A2-BB5275723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D6A782B-DBD9-4FEC-A495-D18731E8E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tx1">
                    <a:lumMod val="85000"/>
                    <a:lumOff val="15000"/>
                  </a:schemeClr>
                </a:solidFill>
              </a:rPr>
              <a:t>Possibile piano riattivazione prenotazioni prime dosi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F81D0877-711C-4C1C-B78F-0B8E435C78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457" y="640080"/>
            <a:ext cx="10117272" cy="360273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E349CF-DE2F-4D85-839D-70911995E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95F48F9-D570-45CC-825D-5BBB79C52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D93E48-101C-49B1-90F1-3F431679B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01191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362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Retrospettivo</vt:lpstr>
      <vt:lpstr>Punto della situazione campagna vaccinale anti Covid-19 Ausl Bologna</vt:lpstr>
      <vt:lpstr>Campagna vaccinale nel territorio dell’Ausl Bologna</vt:lpstr>
      <vt:lpstr>Categorie incluse nella prima fase della campagna</vt:lpstr>
      <vt:lpstr>Organizzazione campagna</vt:lpstr>
      <vt:lpstr>Vaccinazioni eseguite</vt:lpstr>
      <vt:lpstr>149 strutture vaccinate al 20/01</vt:lpstr>
      <vt:lpstr>Vaccinazioni da eseguire dal 21 gennaio 2021</vt:lpstr>
      <vt:lpstr>Possibile piano riattivazione prenotazioni prime dosi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Punto della situazione Campagna vaccinale anti Covid-19</dc:title>
  <dc:creator>Avaldi Vera Maria</dc:creator>
  <cp:lastModifiedBy>Roti Lorenzo</cp:lastModifiedBy>
  <cp:revision>9</cp:revision>
  <dcterms:created xsi:type="dcterms:W3CDTF">2021-01-21T10:39:34Z</dcterms:created>
  <dcterms:modified xsi:type="dcterms:W3CDTF">2021-01-21T17:00:04Z</dcterms:modified>
</cp:coreProperties>
</file>