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0"/>
  </p:notesMasterIdLst>
  <p:sldIdLst>
    <p:sldId id="362" r:id="rId2"/>
    <p:sldId id="262" r:id="rId3"/>
    <p:sldId id="281" r:id="rId4"/>
    <p:sldId id="363" r:id="rId5"/>
    <p:sldId id="359" r:id="rId6"/>
    <p:sldId id="360" r:id="rId7"/>
    <p:sldId id="358" r:id="rId8"/>
    <p:sldId id="3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3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1"/>
              <a:t>Azienda</a:t>
            </a:r>
            <a:r>
              <a:rPr lang="en-US" sz="1000" b="1" baseline="0"/>
              <a:t> USL di Bologna - Casi osservati 12 febbraio 2021 - 12 gennaio 2022</a:t>
            </a:r>
            <a:endParaRPr lang="en-US" sz="1000" b="1"/>
          </a:p>
        </c:rich>
      </c:tx>
      <c:layout>
        <c:manualLayout>
          <c:xMode val="edge"/>
          <c:yMode val="edge"/>
          <c:x val="0.26866664288960113"/>
          <c:y val="3.23561722123444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9542125474936587E-2"/>
          <c:y val="0.11116681483362967"/>
          <c:w val="0.92543065033967797"/>
          <c:h val="0.70786126430552454"/>
        </c:manualLayout>
      </c:layout>
      <c:lineChart>
        <c:grouping val="standard"/>
        <c:varyColors val="0"/>
        <c:ser>
          <c:idx val="0"/>
          <c:order val="0"/>
          <c:tx>
            <c:strRef>
              <c:f>'grafico e tendenza'!$E$4</c:f>
              <c:strCache>
                <c:ptCount val="1"/>
                <c:pt idx="0">
                  <c:v>Numero casi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25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BE54-47F8-A2EF-86B610A7ED45}"/>
              </c:ext>
            </c:extLst>
          </c:dPt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ly"/>
            <c:order val="6"/>
            <c:forward val="5"/>
            <c:dispRSqr val="1"/>
            <c:dispEq val="0"/>
            <c:trendlineLbl>
              <c:layout>
                <c:manualLayout>
                  <c:x val="-1.168338918825315E-2"/>
                  <c:y val="-2.1564008128016256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cat>
            <c:numRef>
              <c:f>'grafico e tendenza'!$D$7:$D$339</c:f>
              <c:numCache>
                <c:formatCode>d\-mmm</c:formatCode>
                <c:ptCount val="333"/>
                <c:pt idx="0">
                  <c:v>44241</c:v>
                </c:pt>
                <c:pt idx="1">
                  <c:v>44242</c:v>
                </c:pt>
                <c:pt idx="2">
                  <c:v>44243</c:v>
                </c:pt>
                <c:pt idx="3">
                  <c:v>44244</c:v>
                </c:pt>
                <c:pt idx="4">
                  <c:v>44245</c:v>
                </c:pt>
                <c:pt idx="5">
                  <c:v>44246</c:v>
                </c:pt>
                <c:pt idx="6">
                  <c:v>44247</c:v>
                </c:pt>
                <c:pt idx="7">
                  <c:v>44248</c:v>
                </c:pt>
                <c:pt idx="8">
                  <c:v>44249</c:v>
                </c:pt>
                <c:pt idx="9">
                  <c:v>44250</c:v>
                </c:pt>
                <c:pt idx="10">
                  <c:v>44251</c:v>
                </c:pt>
                <c:pt idx="11">
                  <c:v>44252</c:v>
                </c:pt>
                <c:pt idx="12">
                  <c:v>44253</c:v>
                </c:pt>
                <c:pt idx="13">
                  <c:v>44254</c:v>
                </c:pt>
                <c:pt idx="14">
                  <c:v>44255</c:v>
                </c:pt>
                <c:pt idx="15">
                  <c:v>44256</c:v>
                </c:pt>
                <c:pt idx="16">
                  <c:v>44257</c:v>
                </c:pt>
                <c:pt idx="17">
                  <c:v>44258</c:v>
                </c:pt>
                <c:pt idx="18">
                  <c:v>44259</c:v>
                </c:pt>
                <c:pt idx="19">
                  <c:v>44260</c:v>
                </c:pt>
                <c:pt idx="20">
                  <c:v>44261</c:v>
                </c:pt>
                <c:pt idx="21">
                  <c:v>44262</c:v>
                </c:pt>
                <c:pt idx="22">
                  <c:v>44263</c:v>
                </c:pt>
                <c:pt idx="23">
                  <c:v>44264</c:v>
                </c:pt>
                <c:pt idx="24">
                  <c:v>44265</c:v>
                </c:pt>
                <c:pt idx="25">
                  <c:v>44266</c:v>
                </c:pt>
                <c:pt idx="26">
                  <c:v>44267</c:v>
                </c:pt>
                <c:pt idx="27">
                  <c:v>44268</c:v>
                </c:pt>
                <c:pt idx="28">
                  <c:v>44269</c:v>
                </c:pt>
                <c:pt idx="29">
                  <c:v>44270</c:v>
                </c:pt>
                <c:pt idx="30">
                  <c:v>44271</c:v>
                </c:pt>
                <c:pt idx="31">
                  <c:v>44272</c:v>
                </c:pt>
                <c:pt idx="32">
                  <c:v>44273</c:v>
                </c:pt>
                <c:pt idx="33">
                  <c:v>44274</c:v>
                </c:pt>
                <c:pt idx="34">
                  <c:v>44275</c:v>
                </c:pt>
                <c:pt idx="35">
                  <c:v>44276</c:v>
                </c:pt>
                <c:pt idx="36">
                  <c:v>44277</c:v>
                </c:pt>
                <c:pt idx="37">
                  <c:v>44278</c:v>
                </c:pt>
                <c:pt idx="38">
                  <c:v>44279</c:v>
                </c:pt>
                <c:pt idx="39">
                  <c:v>44280</c:v>
                </c:pt>
                <c:pt idx="40">
                  <c:v>44281</c:v>
                </c:pt>
                <c:pt idx="41">
                  <c:v>44282</c:v>
                </c:pt>
                <c:pt idx="42">
                  <c:v>44283</c:v>
                </c:pt>
                <c:pt idx="43">
                  <c:v>44284</c:v>
                </c:pt>
                <c:pt idx="44">
                  <c:v>44285</c:v>
                </c:pt>
                <c:pt idx="45">
                  <c:v>44286</c:v>
                </c:pt>
                <c:pt idx="46">
                  <c:v>44287</c:v>
                </c:pt>
                <c:pt idx="47">
                  <c:v>44288</c:v>
                </c:pt>
                <c:pt idx="48">
                  <c:v>44289</c:v>
                </c:pt>
                <c:pt idx="49">
                  <c:v>44290</c:v>
                </c:pt>
                <c:pt idx="50">
                  <c:v>44291</c:v>
                </c:pt>
                <c:pt idx="51">
                  <c:v>44292</c:v>
                </c:pt>
                <c:pt idx="52">
                  <c:v>44293</c:v>
                </c:pt>
                <c:pt idx="53">
                  <c:v>44294</c:v>
                </c:pt>
                <c:pt idx="54">
                  <c:v>44295</c:v>
                </c:pt>
                <c:pt idx="55">
                  <c:v>44296</c:v>
                </c:pt>
                <c:pt idx="56">
                  <c:v>44297</c:v>
                </c:pt>
                <c:pt idx="57">
                  <c:v>44298</c:v>
                </c:pt>
                <c:pt idx="58">
                  <c:v>44299</c:v>
                </c:pt>
                <c:pt idx="59">
                  <c:v>44300</c:v>
                </c:pt>
                <c:pt idx="60">
                  <c:v>44301</c:v>
                </c:pt>
                <c:pt idx="61">
                  <c:v>44302</c:v>
                </c:pt>
                <c:pt idx="62">
                  <c:v>44303</c:v>
                </c:pt>
                <c:pt idx="63">
                  <c:v>44304</c:v>
                </c:pt>
                <c:pt idx="64">
                  <c:v>44305</c:v>
                </c:pt>
                <c:pt idx="65">
                  <c:v>44306</c:v>
                </c:pt>
                <c:pt idx="66">
                  <c:v>44307</c:v>
                </c:pt>
                <c:pt idx="67">
                  <c:v>44308</c:v>
                </c:pt>
                <c:pt idx="68">
                  <c:v>44309</c:v>
                </c:pt>
                <c:pt idx="69">
                  <c:v>44310</c:v>
                </c:pt>
                <c:pt idx="70">
                  <c:v>44311</c:v>
                </c:pt>
                <c:pt idx="71">
                  <c:v>44312</c:v>
                </c:pt>
                <c:pt idx="72">
                  <c:v>44313</c:v>
                </c:pt>
                <c:pt idx="73">
                  <c:v>44314</c:v>
                </c:pt>
                <c:pt idx="74">
                  <c:v>44315</c:v>
                </c:pt>
                <c:pt idx="75">
                  <c:v>44316</c:v>
                </c:pt>
                <c:pt idx="76">
                  <c:v>44317</c:v>
                </c:pt>
                <c:pt idx="77">
                  <c:v>44318</c:v>
                </c:pt>
                <c:pt idx="78">
                  <c:v>44319</c:v>
                </c:pt>
                <c:pt idx="79">
                  <c:v>44320</c:v>
                </c:pt>
                <c:pt idx="80">
                  <c:v>44321</c:v>
                </c:pt>
                <c:pt idx="81">
                  <c:v>44322</c:v>
                </c:pt>
                <c:pt idx="82">
                  <c:v>44323</c:v>
                </c:pt>
                <c:pt idx="83">
                  <c:v>44324</c:v>
                </c:pt>
                <c:pt idx="84">
                  <c:v>44325</c:v>
                </c:pt>
                <c:pt idx="85">
                  <c:v>44326</c:v>
                </c:pt>
                <c:pt idx="86">
                  <c:v>44327</c:v>
                </c:pt>
                <c:pt idx="87">
                  <c:v>44328</c:v>
                </c:pt>
                <c:pt idx="88">
                  <c:v>44329</c:v>
                </c:pt>
                <c:pt idx="89">
                  <c:v>44330</c:v>
                </c:pt>
                <c:pt idx="90">
                  <c:v>44331</c:v>
                </c:pt>
                <c:pt idx="91">
                  <c:v>44332</c:v>
                </c:pt>
                <c:pt idx="92">
                  <c:v>44333</c:v>
                </c:pt>
                <c:pt idx="93">
                  <c:v>44334</c:v>
                </c:pt>
                <c:pt idx="94">
                  <c:v>44335</c:v>
                </c:pt>
                <c:pt idx="95">
                  <c:v>44336</c:v>
                </c:pt>
                <c:pt idx="96">
                  <c:v>44337</c:v>
                </c:pt>
                <c:pt idx="97">
                  <c:v>44338</c:v>
                </c:pt>
                <c:pt idx="98">
                  <c:v>44339</c:v>
                </c:pt>
                <c:pt idx="99">
                  <c:v>44340</c:v>
                </c:pt>
                <c:pt idx="100">
                  <c:v>44341</c:v>
                </c:pt>
                <c:pt idx="101">
                  <c:v>44342</c:v>
                </c:pt>
                <c:pt idx="102">
                  <c:v>44343</c:v>
                </c:pt>
                <c:pt idx="103">
                  <c:v>44344</c:v>
                </c:pt>
                <c:pt idx="104">
                  <c:v>44345</c:v>
                </c:pt>
                <c:pt idx="105">
                  <c:v>44346</c:v>
                </c:pt>
                <c:pt idx="106">
                  <c:v>44347</c:v>
                </c:pt>
                <c:pt idx="107">
                  <c:v>44348</c:v>
                </c:pt>
                <c:pt idx="108">
                  <c:v>44349</c:v>
                </c:pt>
                <c:pt idx="109">
                  <c:v>44350</c:v>
                </c:pt>
                <c:pt idx="110">
                  <c:v>44351</c:v>
                </c:pt>
                <c:pt idx="111">
                  <c:v>44352</c:v>
                </c:pt>
                <c:pt idx="112">
                  <c:v>44353</c:v>
                </c:pt>
                <c:pt idx="113">
                  <c:v>44354</c:v>
                </c:pt>
                <c:pt idx="114">
                  <c:v>44355</c:v>
                </c:pt>
                <c:pt idx="115">
                  <c:v>44356</c:v>
                </c:pt>
                <c:pt idx="116">
                  <c:v>44357</c:v>
                </c:pt>
                <c:pt idx="117">
                  <c:v>44358</c:v>
                </c:pt>
                <c:pt idx="118">
                  <c:v>44359</c:v>
                </c:pt>
                <c:pt idx="119">
                  <c:v>44360</c:v>
                </c:pt>
                <c:pt idx="120">
                  <c:v>44361</c:v>
                </c:pt>
                <c:pt idx="121">
                  <c:v>44362</c:v>
                </c:pt>
                <c:pt idx="122">
                  <c:v>44363</c:v>
                </c:pt>
                <c:pt idx="123">
                  <c:v>44364</c:v>
                </c:pt>
                <c:pt idx="124">
                  <c:v>44365</c:v>
                </c:pt>
                <c:pt idx="125">
                  <c:v>44366</c:v>
                </c:pt>
                <c:pt idx="126">
                  <c:v>44367</c:v>
                </c:pt>
                <c:pt idx="127">
                  <c:v>44368</c:v>
                </c:pt>
                <c:pt idx="128">
                  <c:v>44369</c:v>
                </c:pt>
                <c:pt idx="129">
                  <c:v>44370</c:v>
                </c:pt>
                <c:pt idx="130">
                  <c:v>44371</c:v>
                </c:pt>
                <c:pt idx="131">
                  <c:v>44372</c:v>
                </c:pt>
                <c:pt idx="132">
                  <c:v>44373</c:v>
                </c:pt>
                <c:pt idx="133">
                  <c:v>44374</c:v>
                </c:pt>
                <c:pt idx="134">
                  <c:v>44375</c:v>
                </c:pt>
                <c:pt idx="135">
                  <c:v>44376</c:v>
                </c:pt>
                <c:pt idx="136">
                  <c:v>44377</c:v>
                </c:pt>
                <c:pt idx="137">
                  <c:v>44378</c:v>
                </c:pt>
                <c:pt idx="138">
                  <c:v>44379</c:v>
                </c:pt>
                <c:pt idx="139">
                  <c:v>44380</c:v>
                </c:pt>
                <c:pt idx="140">
                  <c:v>44381</c:v>
                </c:pt>
                <c:pt idx="141">
                  <c:v>44382</c:v>
                </c:pt>
                <c:pt idx="142">
                  <c:v>44383</c:v>
                </c:pt>
                <c:pt idx="143">
                  <c:v>44384</c:v>
                </c:pt>
                <c:pt idx="144">
                  <c:v>44385</c:v>
                </c:pt>
                <c:pt idx="145">
                  <c:v>44386</c:v>
                </c:pt>
                <c:pt idx="146">
                  <c:v>44387</c:v>
                </c:pt>
                <c:pt idx="147">
                  <c:v>44388</c:v>
                </c:pt>
                <c:pt idx="148">
                  <c:v>44389</c:v>
                </c:pt>
                <c:pt idx="149">
                  <c:v>44390</c:v>
                </c:pt>
                <c:pt idx="150">
                  <c:v>44391</c:v>
                </c:pt>
                <c:pt idx="151">
                  <c:v>44392</c:v>
                </c:pt>
                <c:pt idx="152">
                  <c:v>44393</c:v>
                </c:pt>
                <c:pt idx="153">
                  <c:v>44394</c:v>
                </c:pt>
                <c:pt idx="154">
                  <c:v>44395</c:v>
                </c:pt>
                <c:pt idx="155">
                  <c:v>44396</c:v>
                </c:pt>
                <c:pt idx="156">
                  <c:v>44397</c:v>
                </c:pt>
                <c:pt idx="157">
                  <c:v>44398</c:v>
                </c:pt>
                <c:pt idx="158">
                  <c:v>44399</c:v>
                </c:pt>
                <c:pt idx="159">
                  <c:v>44400</c:v>
                </c:pt>
                <c:pt idx="160">
                  <c:v>44401</c:v>
                </c:pt>
                <c:pt idx="161">
                  <c:v>44402</c:v>
                </c:pt>
                <c:pt idx="162">
                  <c:v>44403</c:v>
                </c:pt>
                <c:pt idx="163">
                  <c:v>44404</c:v>
                </c:pt>
                <c:pt idx="164">
                  <c:v>44405</c:v>
                </c:pt>
                <c:pt idx="165">
                  <c:v>44406</c:v>
                </c:pt>
                <c:pt idx="166">
                  <c:v>44407</c:v>
                </c:pt>
                <c:pt idx="167">
                  <c:v>44408</c:v>
                </c:pt>
                <c:pt idx="168">
                  <c:v>44409</c:v>
                </c:pt>
                <c:pt idx="169">
                  <c:v>44410</c:v>
                </c:pt>
                <c:pt idx="170">
                  <c:v>44411</c:v>
                </c:pt>
                <c:pt idx="171">
                  <c:v>44412</c:v>
                </c:pt>
                <c:pt idx="172">
                  <c:v>44413</c:v>
                </c:pt>
                <c:pt idx="173">
                  <c:v>44414</c:v>
                </c:pt>
                <c:pt idx="174">
                  <c:v>44415</c:v>
                </c:pt>
                <c:pt idx="175">
                  <c:v>44416</c:v>
                </c:pt>
                <c:pt idx="176">
                  <c:v>44417</c:v>
                </c:pt>
                <c:pt idx="177">
                  <c:v>44418</c:v>
                </c:pt>
                <c:pt idx="178">
                  <c:v>44419</c:v>
                </c:pt>
                <c:pt idx="179">
                  <c:v>44420</c:v>
                </c:pt>
                <c:pt idx="180">
                  <c:v>44421</c:v>
                </c:pt>
                <c:pt idx="181">
                  <c:v>44422</c:v>
                </c:pt>
                <c:pt idx="182">
                  <c:v>44423</c:v>
                </c:pt>
                <c:pt idx="183">
                  <c:v>44424</c:v>
                </c:pt>
                <c:pt idx="184">
                  <c:v>44425</c:v>
                </c:pt>
                <c:pt idx="185">
                  <c:v>44426</c:v>
                </c:pt>
                <c:pt idx="186">
                  <c:v>44427</c:v>
                </c:pt>
                <c:pt idx="187">
                  <c:v>44428</c:v>
                </c:pt>
                <c:pt idx="188">
                  <c:v>44429</c:v>
                </c:pt>
                <c:pt idx="189">
                  <c:v>44430</c:v>
                </c:pt>
                <c:pt idx="190">
                  <c:v>44431</c:v>
                </c:pt>
                <c:pt idx="191">
                  <c:v>44432</c:v>
                </c:pt>
                <c:pt idx="192">
                  <c:v>44433</c:v>
                </c:pt>
                <c:pt idx="193">
                  <c:v>44434</c:v>
                </c:pt>
                <c:pt idx="194">
                  <c:v>44435</c:v>
                </c:pt>
                <c:pt idx="195">
                  <c:v>44436</c:v>
                </c:pt>
                <c:pt idx="196">
                  <c:v>44437</c:v>
                </c:pt>
                <c:pt idx="197">
                  <c:v>44438</c:v>
                </c:pt>
                <c:pt idx="198">
                  <c:v>44439</c:v>
                </c:pt>
                <c:pt idx="199">
                  <c:v>44440</c:v>
                </c:pt>
                <c:pt idx="200">
                  <c:v>44441</c:v>
                </c:pt>
                <c:pt idx="201">
                  <c:v>44442</c:v>
                </c:pt>
                <c:pt idx="202">
                  <c:v>44443</c:v>
                </c:pt>
                <c:pt idx="203">
                  <c:v>44444</c:v>
                </c:pt>
                <c:pt idx="204">
                  <c:v>44445</c:v>
                </c:pt>
                <c:pt idx="205">
                  <c:v>44446</c:v>
                </c:pt>
                <c:pt idx="206">
                  <c:v>44447</c:v>
                </c:pt>
                <c:pt idx="207">
                  <c:v>44448</c:v>
                </c:pt>
                <c:pt idx="208">
                  <c:v>44449</c:v>
                </c:pt>
                <c:pt idx="209">
                  <c:v>44450</c:v>
                </c:pt>
                <c:pt idx="210">
                  <c:v>44451</c:v>
                </c:pt>
                <c:pt idx="211">
                  <c:v>44452</c:v>
                </c:pt>
                <c:pt idx="212">
                  <c:v>44453</c:v>
                </c:pt>
                <c:pt idx="213">
                  <c:v>44454</c:v>
                </c:pt>
                <c:pt idx="214">
                  <c:v>44455</c:v>
                </c:pt>
                <c:pt idx="215">
                  <c:v>44456</c:v>
                </c:pt>
                <c:pt idx="216">
                  <c:v>44457</c:v>
                </c:pt>
                <c:pt idx="217">
                  <c:v>44458</c:v>
                </c:pt>
                <c:pt idx="218">
                  <c:v>44459</c:v>
                </c:pt>
                <c:pt idx="219">
                  <c:v>44460</c:v>
                </c:pt>
                <c:pt idx="220">
                  <c:v>44461</c:v>
                </c:pt>
                <c:pt idx="221">
                  <c:v>44462</c:v>
                </c:pt>
                <c:pt idx="222">
                  <c:v>44463</c:v>
                </c:pt>
                <c:pt idx="223">
                  <c:v>44464</c:v>
                </c:pt>
                <c:pt idx="224">
                  <c:v>44465</c:v>
                </c:pt>
                <c:pt idx="225">
                  <c:v>44466</c:v>
                </c:pt>
                <c:pt idx="226">
                  <c:v>44467</c:v>
                </c:pt>
                <c:pt idx="227">
                  <c:v>44468</c:v>
                </c:pt>
                <c:pt idx="228">
                  <c:v>44469</c:v>
                </c:pt>
                <c:pt idx="229">
                  <c:v>44470</c:v>
                </c:pt>
                <c:pt idx="230">
                  <c:v>44471</c:v>
                </c:pt>
                <c:pt idx="231">
                  <c:v>44472</c:v>
                </c:pt>
                <c:pt idx="232">
                  <c:v>44473</c:v>
                </c:pt>
                <c:pt idx="233">
                  <c:v>44474</c:v>
                </c:pt>
                <c:pt idx="234">
                  <c:v>44475</c:v>
                </c:pt>
                <c:pt idx="235">
                  <c:v>44476</c:v>
                </c:pt>
                <c:pt idx="236">
                  <c:v>44477</c:v>
                </c:pt>
                <c:pt idx="237">
                  <c:v>44478</c:v>
                </c:pt>
                <c:pt idx="238">
                  <c:v>44479</c:v>
                </c:pt>
                <c:pt idx="239">
                  <c:v>44480</c:v>
                </c:pt>
                <c:pt idx="240">
                  <c:v>44481</c:v>
                </c:pt>
                <c:pt idx="241">
                  <c:v>44482</c:v>
                </c:pt>
                <c:pt idx="242">
                  <c:v>44483</c:v>
                </c:pt>
                <c:pt idx="243">
                  <c:v>44484</c:v>
                </c:pt>
                <c:pt idx="244">
                  <c:v>44485</c:v>
                </c:pt>
                <c:pt idx="245">
                  <c:v>44486</c:v>
                </c:pt>
                <c:pt idx="246">
                  <c:v>44487</c:v>
                </c:pt>
                <c:pt idx="247">
                  <c:v>44488</c:v>
                </c:pt>
                <c:pt idx="248">
                  <c:v>44489</c:v>
                </c:pt>
                <c:pt idx="249">
                  <c:v>44490</c:v>
                </c:pt>
                <c:pt idx="250">
                  <c:v>44491</c:v>
                </c:pt>
                <c:pt idx="251">
                  <c:v>44492</c:v>
                </c:pt>
                <c:pt idx="252">
                  <c:v>44493</c:v>
                </c:pt>
                <c:pt idx="253">
                  <c:v>44494</c:v>
                </c:pt>
                <c:pt idx="254">
                  <c:v>44495</c:v>
                </c:pt>
                <c:pt idx="255">
                  <c:v>44496</c:v>
                </c:pt>
                <c:pt idx="256">
                  <c:v>44497</c:v>
                </c:pt>
                <c:pt idx="257">
                  <c:v>44498</c:v>
                </c:pt>
                <c:pt idx="258">
                  <c:v>44499</c:v>
                </c:pt>
                <c:pt idx="259">
                  <c:v>44500</c:v>
                </c:pt>
                <c:pt idx="260">
                  <c:v>44501</c:v>
                </c:pt>
                <c:pt idx="261">
                  <c:v>44502</c:v>
                </c:pt>
                <c:pt idx="262">
                  <c:v>44503</c:v>
                </c:pt>
                <c:pt idx="263">
                  <c:v>44504</c:v>
                </c:pt>
                <c:pt idx="264">
                  <c:v>44505</c:v>
                </c:pt>
                <c:pt idx="265">
                  <c:v>44506</c:v>
                </c:pt>
                <c:pt idx="266">
                  <c:v>44507</c:v>
                </c:pt>
                <c:pt idx="267">
                  <c:v>44508</c:v>
                </c:pt>
                <c:pt idx="268">
                  <c:v>44509</c:v>
                </c:pt>
                <c:pt idx="269">
                  <c:v>44510</c:v>
                </c:pt>
                <c:pt idx="270">
                  <c:v>44511</c:v>
                </c:pt>
                <c:pt idx="271">
                  <c:v>44512</c:v>
                </c:pt>
                <c:pt idx="272">
                  <c:v>44513</c:v>
                </c:pt>
                <c:pt idx="273">
                  <c:v>44514</c:v>
                </c:pt>
                <c:pt idx="274">
                  <c:v>44515</c:v>
                </c:pt>
                <c:pt idx="275">
                  <c:v>44516</c:v>
                </c:pt>
                <c:pt idx="276">
                  <c:v>44517</c:v>
                </c:pt>
                <c:pt idx="277">
                  <c:v>44518</c:v>
                </c:pt>
                <c:pt idx="278">
                  <c:v>44519</c:v>
                </c:pt>
                <c:pt idx="279">
                  <c:v>44520</c:v>
                </c:pt>
                <c:pt idx="280">
                  <c:v>44521</c:v>
                </c:pt>
                <c:pt idx="281">
                  <c:v>44522</c:v>
                </c:pt>
                <c:pt idx="282">
                  <c:v>44523</c:v>
                </c:pt>
                <c:pt idx="283">
                  <c:v>44524</c:v>
                </c:pt>
                <c:pt idx="284">
                  <c:v>44525</c:v>
                </c:pt>
                <c:pt idx="285">
                  <c:v>44526</c:v>
                </c:pt>
                <c:pt idx="286">
                  <c:v>44527</c:v>
                </c:pt>
                <c:pt idx="287">
                  <c:v>44528</c:v>
                </c:pt>
                <c:pt idx="288">
                  <c:v>44529</c:v>
                </c:pt>
                <c:pt idx="289">
                  <c:v>44530</c:v>
                </c:pt>
                <c:pt idx="290">
                  <c:v>44531</c:v>
                </c:pt>
                <c:pt idx="291">
                  <c:v>44532</c:v>
                </c:pt>
                <c:pt idx="292">
                  <c:v>44533</c:v>
                </c:pt>
                <c:pt idx="293">
                  <c:v>44534</c:v>
                </c:pt>
                <c:pt idx="294">
                  <c:v>44535</c:v>
                </c:pt>
                <c:pt idx="295">
                  <c:v>44536</c:v>
                </c:pt>
                <c:pt idx="296">
                  <c:v>44537</c:v>
                </c:pt>
                <c:pt idx="297">
                  <c:v>44538</c:v>
                </c:pt>
                <c:pt idx="298">
                  <c:v>44539</c:v>
                </c:pt>
                <c:pt idx="299">
                  <c:v>44540</c:v>
                </c:pt>
                <c:pt idx="300">
                  <c:v>44541</c:v>
                </c:pt>
                <c:pt idx="301">
                  <c:v>44542</c:v>
                </c:pt>
                <c:pt idx="302">
                  <c:v>44543</c:v>
                </c:pt>
                <c:pt idx="303">
                  <c:v>44544</c:v>
                </c:pt>
                <c:pt idx="304">
                  <c:v>44545</c:v>
                </c:pt>
                <c:pt idx="305">
                  <c:v>44546</c:v>
                </c:pt>
                <c:pt idx="306">
                  <c:v>44547</c:v>
                </c:pt>
                <c:pt idx="307">
                  <c:v>44548</c:v>
                </c:pt>
                <c:pt idx="308">
                  <c:v>44549</c:v>
                </c:pt>
                <c:pt idx="309">
                  <c:v>44550</c:v>
                </c:pt>
                <c:pt idx="310">
                  <c:v>44551</c:v>
                </c:pt>
                <c:pt idx="311">
                  <c:v>44552</c:v>
                </c:pt>
                <c:pt idx="312">
                  <c:v>44553</c:v>
                </c:pt>
                <c:pt idx="313">
                  <c:v>44554</c:v>
                </c:pt>
                <c:pt idx="314">
                  <c:v>44555</c:v>
                </c:pt>
                <c:pt idx="315">
                  <c:v>44556</c:v>
                </c:pt>
                <c:pt idx="316">
                  <c:v>44557</c:v>
                </c:pt>
                <c:pt idx="317">
                  <c:v>44558</c:v>
                </c:pt>
                <c:pt idx="318">
                  <c:v>44559</c:v>
                </c:pt>
                <c:pt idx="319">
                  <c:v>44560</c:v>
                </c:pt>
                <c:pt idx="320">
                  <c:v>44561</c:v>
                </c:pt>
                <c:pt idx="321">
                  <c:v>44562</c:v>
                </c:pt>
                <c:pt idx="322">
                  <c:v>44563</c:v>
                </c:pt>
                <c:pt idx="323">
                  <c:v>44564</c:v>
                </c:pt>
                <c:pt idx="324">
                  <c:v>44565</c:v>
                </c:pt>
                <c:pt idx="325">
                  <c:v>44566</c:v>
                </c:pt>
                <c:pt idx="326">
                  <c:v>44567</c:v>
                </c:pt>
                <c:pt idx="327">
                  <c:v>44568</c:v>
                </c:pt>
                <c:pt idx="328">
                  <c:v>44569</c:v>
                </c:pt>
                <c:pt idx="329">
                  <c:v>44570</c:v>
                </c:pt>
                <c:pt idx="330">
                  <c:v>44571</c:v>
                </c:pt>
                <c:pt idx="331">
                  <c:v>44572</c:v>
                </c:pt>
                <c:pt idx="332">
                  <c:v>44573</c:v>
                </c:pt>
              </c:numCache>
            </c:numRef>
          </c:cat>
          <c:val>
            <c:numRef>
              <c:f>'grafico e tendenza'!$E$7:$E$339</c:f>
              <c:numCache>
                <c:formatCode>General</c:formatCode>
                <c:ptCount val="333"/>
                <c:pt idx="0">
                  <c:v>311</c:v>
                </c:pt>
                <c:pt idx="1">
                  <c:v>251</c:v>
                </c:pt>
                <c:pt idx="2">
                  <c:v>231</c:v>
                </c:pt>
                <c:pt idx="3">
                  <c:v>429</c:v>
                </c:pt>
                <c:pt idx="4">
                  <c:v>531</c:v>
                </c:pt>
                <c:pt idx="5">
                  <c:v>517</c:v>
                </c:pt>
                <c:pt idx="6">
                  <c:v>508</c:v>
                </c:pt>
                <c:pt idx="7">
                  <c:v>518</c:v>
                </c:pt>
                <c:pt idx="8">
                  <c:v>581</c:v>
                </c:pt>
                <c:pt idx="9">
                  <c:v>226</c:v>
                </c:pt>
                <c:pt idx="10">
                  <c:v>386</c:v>
                </c:pt>
                <c:pt idx="11">
                  <c:v>666</c:v>
                </c:pt>
                <c:pt idx="12">
                  <c:v>540</c:v>
                </c:pt>
                <c:pt idx="13">
                  <c:v>568</c:v>
                </c:pt>
                <c:pt idx="14">
                  <c:v>768</c:v>
                </c:pt>
                <c:pt idx="15">
                  <c:v>791</c:v>
                </c:pt>
                <c:pt idx="16">
                  <c:v>745</c:v>
                </c:pt>
                <c:pt idx="17">
                  <c:v>559</c:v>
                </c:pt>
                <c:pt idx="18">
                  <c:v>752</c:v>
                </c:pt>
                <c:pt idx="19">
                  <c:v>852</c:v>
                </c:pt>
                <c:pt idx="20">
                  <c:v>916</c:v>
                </c:pt>
                <c:pt idx="21">
                  <c:v>844</c:v>
                </c:pt>
                <c:pt idx="22">
                  <c:v>898</c:v>
                </c:pt>
                <c:pt idx="23">
                  <c:v>661</c:v>
                </c:pt>
                <c:pt idx="24">
                  <c:v>907</c:v>
                </c:pt>
                <c:pt idx="25">
                  <c:v>1015</c:v>
                </c:pt>
                <c:pt idx="26">
                  <c:v>763</c:v>
                </c:pt>
                <c:pt idx="27">
                  <c:v>870</c:v>
                </c:pt>
                <c:pt idx="28">
                  <c:v>749</c:v>
                </c:pt>
                <c:pt idx="29">
                  <c:v>385</c:v>
                </c:pt>
                <c:pt idx="30">
                  <c:v>650</c:v>
                </c:pt>
                <c:pt idx="31">
                  <c:v>865</c:v>
                </c:pt>
                <c:pt idx="32">
                  <c:v>612</c:v>
                </c:pt>
                <c:pt idx="33">
                  <c:v>590</c:v>
                </c:pt>
                <c:pt idx="34">
                  <c:v>530</c:v>
                </c:pt>
                <c:pt idx="35">
                  <c:v>335</c:v>
                </c:pt>
                <c:pt idx="36">
                  <c:v>285</c:v>
                </c:pt>
                <c:pt idx="37">
                  <c:v>335</c:v>
                </c:pt>
                <c:pt idx="38">
                  <c:v>541</c:v>
                </c:pt>
                <c:pt idx="39">
                  <c:v>557</c:v>
                </c:pt>
                <c:pt idx="40">
                  <c:v>489</c:v>
                </c:pt>
                <c:pt idx="41">
                  <c:v>406</c:v>
                </c:pt>
                <c:pt idx="42">
                  <c:v>216</c:v>
                </c:pt>
                <c:pt idx="43">
                  <c:v>328</c:v>
                </c:pt>
                <c:pt idx="44">
                  <c:v>368</c:v>
                </c:pt>
                <c:pt idx="45">
                  <c:v>295</c:v>
                </c:pt>
                <c:pt idx="46">
                  <c:v>336</c:v>
                </c:pt>
                <c:pt idx="47">
                  <c:v>432</c:v>
                </c:pt>
                <c:pt idx="48">
                  <c:v>291</c:v>
                </c:pt>
                <c:pt idx="49">
                  <c:v>270</c:v>
                </c:pt>
                <c:pt idx="50">
                  <c:v>66</c:v>
                </c:pt>
                <c:pt idx="51">
                  <c:v>199</c:v>
                </c:pt>
                <c:pt idx="52">
                  <c:v>173</c:v>
                </c:pt>
                <c:pt idx="53">
                  <c:v>317</c:v>
                </c:pt>
                <c:pt idx="54">
                  <c:v>259</c:v>
                </c:pt>
                <c:pt idx="55">
                  <c:v>212</c:v>
                </c:pt>
                <c:pt idx="56">
                  <c:v>173</c:v>
                </c:pt>
                <c:pt idx="57">
                  <c:v>102</c:v>
                </c:pt>
                <c:pt idx="58">
                  <c:v>213</c:v>
                </c:pt>
                <c:pt idx="59">
                  <c:v>288</c:v>
                </c:pt>
                <c:pt idx="60">
                  <c:v>176</c:v>
                </c:pt>
                <c:pt idx="61">
                  <c:v>179</c:v>
                </c:pt>
                <c:pt idx="62">
                  <c:v>187</c:v>
                </c:pt>
                <c:pt idx="63">
                  <c:v>109</c:v>
                </c:pt>
                <c:pt idx="64">
                  <c:v>78</c:v>
                </c:pt>
                <c:pt idx="65">
                  <c:v>166</c:v>
                </c:pt>
                <c:pt idx="66">
                  <c:v>199</c:v>
                </c:pt>
                <c:pt idx="67">
                  <c:v>137</c:v>
                </c:pt>
                <c:pt idx="68">
                  <c:v>206</c:v>
                </c:pt>
                <c:pt idx="69">
                  <c:v>174</c:v>
                </c:pt>
                <c:pt idx="70">
                  <c:v>183</c:v>
                </c:pt>
                <c:pt idx="71">
                  <c:v>105</c:v>
                </c:pt>
                <c:pt idx="72">
                  <c:v>132</c:v>
                </c:pt>
                <c:pt idx="73">
                  <c:v>237</c:v>
                </c:pt>
                <c:pt idx="74">
                  <c:v>146</c:v>
                </c:pt>
                <c:pt idx="75">
                  <c:v>235</c:v>
                </c:pt>
                <c:pt idx="76">
                  <c:v>147</c:v>
                </c:pt>
                <c:pt idx="77">
                  <c:v>148</c:v>
                </c:pt>
                <c:pt idx="78">
                  <c:v>104</c:v>
                </c:pt>
                <c:pt idx="79">
                  <c:v>123</c:v>
                </c:pt>
                <c:pt idx="80">
                  <c:v>182</c:v>
                </c:pt>
                <c:pt idx="81">
                  <c:v>171</c:v>
                </c:pt>
                <c:pt idx="82">
                  <c:v>162</c:v>
                </c:pt>
                <c:pt idx="83">
                  <c:v>78</c:v>
                </c:pt>
                <c:pt idx="84">
                  <c:v>154</c:v>
                </c:pt>
                <c:pt idx="85">
                  <c:v>40</c:v>
                </c:pt>
                <c:pt idx="86">
                  <c:v>130</c:v>
                </c:pt>
                <c:pt idx="87">
                  <c:v>106</c:v>
                </c:pt>
                <c:pt idx="88">
                  <c:v>121</c:v>
                </c:pt>
                <c:pt idx="89">
                  <c:v>93</c:v>
                </c:pt>
                <c:pt idx="90">
                  <c:v>76</c:v>
                </c:pt>
                <c:pt idx="91">
                  <c:v>58</c:v>
                </c:pt>
                <c:pt idx="92">
                  <c:v>43</c:v>
                </c:pt>
                <c:pt idx="93">
                  <c:v>93</c:v>
                </c:pt>
                <c:pt idx="94">
                  <c:v>88</c:v>
                </c:pt>
                <c:pt idx="95">
                  <c:v>71</c:v>
                </c:pt>
                <c:pt idx="96">
                  <c:v>58</c:v>
                </c:pt>
                <c:pt idx="97">
                  <c:v>55</c:v>
                </c:pt>
                <c:pt idx="98">
                  <c:v>35</c:v>
                </c:pt>
                <c:pt idx="99">
                  <c:v>35</c:v>
                </c:pt>
                <c:pt idx="100">
                  <c:v>40</c:v>
                </c:pt>
                <c:pt idx="101">
                  <c:v>70</c:v>
                </c:pt>
                <c:pt idx="102">
                  <c:v>44</c:v>
                </c:pt>
                <c:pt idx="103">
                  <c:v>35</c:v>
                </c:pt>
                <c:pt idx="104">
                  <c:v>25</c:v>
                </c:pt>
                <c:pt idx="105">
                  <c:v>39</c:v>
                </c:pt>
                <c:pt idx="106">
                  <c:v>16</c:v>
                </c:pt>
                <c:pt idx="107">
                  <c:v>49</c:v>
                </c:pt>
                <c:pt idx="108">
                  <c:v>39</c:v>
                </c:pt>
                <c:pt idx="109">
                  <c:v>7</c:v>
                </c:pt>
                <c:pt idx="110">
                  <c:v>26</c:v>
                </c:pt>
                <c:pt idx="111">
                  <c:v>40</c:v>
                </c:pt>
                <c:pt idx="112">
                  <c:v>13</c:v>
                </c:pt>
                <c:pt idx="113">
                  <c:v>17</c:v>
                </c:pt>
                <c:pt idx="114">
                  <c:v>26</c:v>
                </c:pt>
                <c:pt idx="115">
                  <c:v>28</c:v>
                </c:pt>
                <c:pt idx="116">
                  <c:v>24</c:v>
                </c:pt>
                <c:pt idx="117">
                  <c:v>14</c:v>
                </c:pt>
                <c:pt idx="118">
                  <c:v>20</c:v>
                </c:pt>
                <c:pt idx="119">
                  <c:v>3</c:v>
                </c:pt>
                <c:pt idx="120">
                  <c:v>10</c:v>
                </c:pt>
                <c:pt idx="121">
                  <c:v>12</c:v>
                </c:pt>
                <c:pt idx="122">
                  <c:v>17</c:v>
                </c:pt>
                <c:pt idx="123">
                  <c:v>15</c:v>
                </c:pt>
                <c:pt idx="124">
                  <c:v>13</c:v>
                </c:pt>
                <c:pt idx="125">
                  <c:v>7</c:v>
                </c:pt>
                <c:pt idx="126">
                  <c:v>13</c:v>
                </c:pt>
                <c:pt idx="127">
                  <c:v>11</c:v>
                </c:pt>
                <c:pt idx="128">
                  <c:v>5</c:v>
                </c:pt>
                <c:pt idx="129">
                  <c:v>8</c:v>
                </c:pt>
                <c:pt idx="130">
                  <c:v>3</c:v>
                </c:pt>
                <c:pt idx="131">
                  <c:v>6</c:v>
                </c:pt>
                <c:pt idx="132">
                  <c:v>9</c:v>
                </c:pt>
                <c:pt idx="133">
                  <c:v>7</c:v>
                </c:pt>
                <c:pt idx="134">
                  <c:v>8</c:v>
                </c:pt>
                <c:pt idx="135">
                  <c:v>7</c:v>
                </c:pt>
                <c:pt idx="136">
                  <c:v>5</c:v>
                </c:pt>
                <c:pt idx="137">
                  <c:v>10</c:v>
                </c:pt>
                <c:pt idx="138">
                  <c:v>9</c:v>
                </c:pt>
                <c:pt idx="139">
                  <c:v>9</c:v>
                </c:pt>
                <c:pt idx="140">
                  <c:v>14</c:v>
                </c:pt>
                <c:pt idx="141">
                  <c:v>5</c:v>
                </c:pt>
                <c:pt idx="142">
                  <c:v>20</c:v>
                </c:pt>
                <c:pt idx="143">
                  <c:v>19</c:v>
                </c:pt>
                <c:pt idx="144">
                  <c:v>7</c:v>
                </c:pt>
                <c:pt idx="145">
                  <c:v>16</c:v>
                </c:pt>
                <c:pt idx="146">
                  <c:v>18</c:v>
                </c:pt>
                <c:pt idx="147">
                  <c:v>15</c:v>
                </c:pt>
                <c:pt idx="148">
                  <c:v>20</c:v>
                </c:pt>
                <c:pt idx="149">
                  <c:v>29</c:v>
                </c:pt>
                <c:pt idx="150">
                  <c:v>33</c:v>
                </c:pt>
                <c:pt idx="151">
                  <c:v>29</c:v>
                </c:pt>
                <c:pt idx="152">
                  <c:v>38</c:v>
                </c:pt>
                <c:pt idx="153">
                  <c:v>54</c:v>
                </c:pt>
                <c:pt idx="154">
                  <c:v>42</c:v>
                </c:pt>
                <c:pt idx="155">
                  <c:v>42</c:v>
                </c:pt>
                <c:pt idx="156">
                  <c:v>36</c:v>
                </c:pt>
                <c:pt idx="157">
                  <c:v>66</c:v>
                </c:pt>
                <c:pt idx="158">
                  <c:v>85</c:v>
                </c:pt>
                <c:pt idx="159">
                  <c:v>101</c:v>
                </c:pt>
                <c:pt idx="160">
                  <c:v>96</c:v>
                </c:pt>
                <c:pt idx="161">
                  <c:v>77</c:v>
                </c:pt>
                <c:pt idx="162">
                  <c:v>54</c:v>
                </c:pt>
                <c:pt idx="163">
                  <c:v>53</c:v>
                </c:pt>
                <c:pt idx="164">
                  <c:v>68</c:v>
                </c:pt>
                <c:pt idx="165">
                  <c:v>157</c:v>
                </c:pt>
                <c:pt idx="166">
                  <c:v>116</c:v>
                </c:pt>
                <c:pt idx="167">
                  <c:v>143</c:v>
                </c:pt>
                <c:pt idx="168">
                  <c:v>67</c:v>
                </c:pt>
                <c:pt idx="169">
                  <c:v>58</c:v>
                </c:pt>
                <c:pt idx="170">
                  <c:v>69</c:v>
                </c:pt>
                <c:pt idx="171">
                  <c:v>140</c:v>
                </c:pt>
                <c:pt idx="172">
                  <c:v>137</c:v>
                </c:pt>
                <c:pt idx="173">
                  <c:v>108</c:v>
                </c:pt>
                <c:pt idx="174">
                  <c:v>173</c:v>
                </c:pt>
                <c:pt idx="175">
                  <c:v>81</c:v>
                </c:pt>
                <c:pt idx="176">
                  <c:v>58</c:v>
                </c:pt>
                <c:pt idx="177">
                  <c:v>84</c:v>
                </c:pt>
                <c:pt idx="178">
                  <c:v>39</c:v>
                </c:pt>
                <c:pt idx="179">
                  <c:v>189</c:v>
                </c:pt>
                <c:pt idx="180">
                  <c:v>75</c:v>
                </c:pt>
                <c:pt idx="181">
                  <c:v>78</c:v>
                </c:pt>
                <c:pt idx="182">
                  <c:v>100</c:v>
                </c:pt>
                <c:pt idx="183">
                  <c:v>18</c:v>
                </c:pt>
                <c:pt idx="184">
                  <c:v>93</c:v>
                </c:pt>
                <c:pt idx="185">
                  <c:v>107</c:v>
                </c:pt>
                <c:pt idx="186">
                  <c:v>85</c:v>
                </c:pt>
                <c:pt idx="187">
                  <c:v>148</c:v>
                </c:pt>
                <c:pt idx="188">
                  <c:v>90</c:v>
                </c:pt>
                <c:pt idx="189">
                  <c:v>91</c:v>
                </c:pt>
                <c:pt idx="190">
                  <c:v>45</c:v>
                </c:pt>
                <c:pt idx="191">
                  <c:v>102</c:v>
                </c:pt>
                <c:pt idx="192">
                  <c:v>139</c:v>
                </c:pt>
                <c:pt idx="193">
                  <c:v>103</c:v>
                </c:pt>
                <c:pt idx="194">
                  <c:v>137</c:v>
                </c:pt>
                <c:pt idx="195">
                  <c:v>66</c:v>
                </c:pt>
                <c:pt idx="196">
                  <c:v>127</c:v>
                </c:pt>
                <c:pt idx="197">
                  <c:v>55</c:v>
                </c:pt>
                <c:pt idx="198">
                  <c:v>51</c:v>
                </c:pt>
                <c:pt idx="199">
                  <c:v>177</c:v>
                </c:pt>
                <c:pt idx="200">
                  <c:v>71</c:v>
                </c:pt>
                <c:pt idx="201">
                  <c:v>70</c:v>
                </c:pt>
                <c:pt idx="202">
                  <c:v>103</c:v>
                </c:pt>
                <c:pt idx="203">
                  <c:v>95</c:v>
                </c:pt>
                <c:pt idx="204">
                  <c:v>48</c:v>
                </c:pt>
                <c:pt idx="205">
                  <c:v>56</c:v>
                </c:pt>
                <c:pt idx="206">
                  <c:v>148</c:v>
                </c:pt>
                <c:pt idx="207">
                  <c:v>80</c:v>
                </c:pt>
                <c:pt idx="208">
                  <c:v>45</c:v>
                </c:pt>
                <c:pt idx="209">
                  <c:v>166</c:v>
                </c:pt>
                <c:pt idx="210">
                  <c:v>88</c:v>
                </c:pt>
                <c:pt idx="211">
                  <c:v>62</c:v>
                </c:pt>
                <c:pt idx="212">
                  <c:v>42</c:v>
                </c:pt>
                <c:pt idx="213">
                  <c:v>105</c:v>
                </c:pt>
                <c:pt idx="214">
                  <c:v>56</c:v>
                </c:pt>
                <c:pt idx="215">
                  <c:v>56</c:v>
                </c:pt>
                <c:pt idx="216">
                  <c:v>78</c:v>
                </c:pt>
                <c:pt idx="217">
                  <c:v>90</c:v>
                </c:pt>
                <c:pt idx="218">
                  <c:v>30</c:v>
                </c:pt>
                <c:pt idx="219">
                  <c:v>57</c:v>
                </c:pt>
                <c:pt idx="220">
                  <c:v>54</c:v>
                </c:pt>
                <c:pt idx="221">
                  <c:v>54</c:v>
                </c:pt>
                <c:pt idx="222">
                  <c:v>85</c:v>
                </c:pt>
                <c:pt idx="223">
                  <c:v>67</c:v>
                </c:pt>
                <c:pt idx="224">
                  <c:v>34</c:v>
                </c:pt>
                <c:pt idx="225">
                  <c:v>43</c:v>
                </c:pt>
                <c:pt idx="226">
                  <c:v>45</c:v>
                </c:pt>
                <c:pt idx="227">
                  <c:v>40</c:v>
                </c:pt>
                <c:pt idx="228">
                  <c:v>78</c:v>
                </c:pt>
                <c:pt idx="229">
                  <c:v>56</c:v>
                </c:pt>
                <c:pt idx="230">
                  <c:v>71</c:v>
                </c:pt>
                <c:pt idx="231">
                  <c:v>95</c:v>
                </c:pt>
                <c:pt idx="232">
                  <c:v>40</c:v>
                </c:pt>
                <c:pt idx="233">
                  <c:v>36</c:v>
                </c:pt>
                <c:pt idx="234">
                  <c:v>44</c:v>
                </c:pt>
                <c:pt idx="235">
                  <c:v>82</c:v>
                </c:pt>
                <c:pt idx="236">
                  <c:v>74</c:v>
                </c:pt>
                <c:pt idx="237">
                  <c:v>43</c:v>
                </c:pt>
                <c:pt idx="238">
                  <c:v>32</c:v>
                </c:pt>
                <c:pt idx="239">
                  <c:v>28</c:v>
                </c:pt>
                <c:pt idx="240">
                  <c:v>30</c:v>
                </c:pt>
                <c:pt idx="241">
                  <c:v>53</c:v>
                </c:pt>
                <c:pt idx="242">
                  <c:v>80</c:v>
                </c:pt>
                <c:pt idx="243">
                  <c:v>59</c:v>
                </c:pt>
                <c:pt idx="244">
                  <c:v>37</c:v>
                </c:pt>
                <c:pt idx="245">
                  <c:v>34</c:v>
                </c:pt>
                <c:pt idx="246">
                  <c:v>50</c:v>
                </c:pt>
                <c:pt idx="247">
                  <c:v>55</c:v>
                </c:pt>
                <c:pt idx="248">
                  <c:v>71</c:v>
                </c:pt>
                <c:pt idx="249">
                  <c:v>57</c:v>
                </c:pt>
                <c:pt idx="250">
                  <c:v>89</c:v>
                </c:pt>
                <c:pt idx="251">
                  <c:v>55</c:v>
                </c:pt>
                <c:pt idx="252">
                  <c:v>99</c:v>
                </c:pt>
                <c:pt idx="253">
                  <c:v>67</c:v>
                </c:pt>
                <c:pt idx="254">
                  <c:v>48</c:v>
                </c:pt>
                <c:pt idx="255">
                  <c:v>127</c:v>
                </c:pt>
                <c:pt idx="256">
                  <c:v>83</c:v>
                </c:pt>
                <c:pt idx="257">
                  <c:v>78</c:v>
                </c:pt>
                <c:pt idx="258">
                  <c:v>71</c:v>
                </c:pt>
                <c:pt idx="259">
                  <c:v>116</c:v>
                </c:pt>
                <c:pt idx="260">
                  <c:v>57</c:v>
                </c:pt>
                <c:pt idx="261">
                  <c:v>56</c:v>
                </c:pt>
                <c:pt idx="262">
                  <c:v>86</c:v>
                </c:pt>
                <c:pt idx="263">
                  <c:v>92</c:v>
                </c:pt>
                <c:pt idx="264">
                  <c:v>135</c:v>
                </c:pt>
                <c:pt idx="265">
                  <c:v>129</c:v>
                </c:pt>
                <c:pt idx="266">
                  <c:v>138</c:v>
                </c:pt>
                <c:pt idx="267">
                  <c:v>66</c:v>
                </c:pt>
                <c:pt idx="268">
                  <c:v>57</c:v>
                </c:pt>
                <c:pt idx="269">
                  <c:v>126</c:v>
                </c:pt>
                <c:pt idx="270">
                  <c:v>131</c:v>
                </c:pt>
                <c:pt idx="271">
                  <c:v>140</c:v>
                </c:pt>
                <c:pt idx="272">
                  <c:v>115</c:v>
                </c:pt>
                <c:pt idx="273">
                  <c:v>198</c:v>
                </c:pt>
                <c:pt idx="274">
                  <c:v>123</c:v>
                </c:pt>
                <c:pt idx="275">
                  <c:v>132</c:v>
                </c:pt>
                <c:pt idx="276">
                  <c:v>143</c:v>
                </c:pt>
                <c:pt idx="277">
                  <c:v>175</c:v>
                </c:pt>
                <c:pt idx="278">
                  <c:v>181</c:v>
                </c:pt>
                <c:pt idx="279">
                  <c:v>190</c:v>
                </c:pt>
                <c:pt idx="280">
                  <c:v>203</c:v>
                </c:pt>
                <c:pt idx="281">
                  <c:v>173</c:v>
                </c:pt>
                <c:pt idx="282">
                  <c:v>176</c:v>
                </c:pt>
                <c:pt idx="283">
                  <c:v>286</c:v>
                </c:pt>
                <c:pt idx="284">
                  <c:v>313</c:v>
                </c:pt>
                <c:pt idx="285">
                  <c:v>320</c:v>
                </c:pt>
                <c:pt idx="286">
                  <c:v>274</c:v>
                </c:pt>
                <c:pt idx="287">
                  <c:v>299</c:v>
                </c:pt>
                <c:pt idx="288">
                  <c:v>230</c:v>
                </c:pt>
                <c:pt idx="289">
                  <c:v>196</c:v>
                </c:pt>
                <c:pt idx="290">
                  <c:v>343</c:v>
                </c:pt>
                <c:pt idx="291">
                  <c:v>381</c:v>
                </c:pt>
                <c:pt idx="292">
                  <c:v>413</c:v>
                </c:pt>
                <c:pt idx="293">
                  <c:v>319</c:v>
                </c:pt>
                <c:pt idx="294">
                  <c:v>406</c:v>
                </c:pt>
                <c:pt idx="295">
                  <c:v>138</c:v>
                </c:pt>
                <c:pt idx="296">
                  <c:v>321</c:v>
                </c:pt>
                <c:pt idx="297">
                  <c:v>285</c:v>
                </c:pt>
                <c:pt idx="298">
                  <c:v>402</c:v>
                </c:pt>
                <c:pt idx="299">
                  <c:v>317</c:v>
                </c:pt>
                <c:pt idx="300">
                  <c:v>336</c:v>
                </c:pt>
                <c:pt idx="301">
                  <c:v>537</c:v>
                </c:pt>
                <c:pt idx="302">
                  <c:v>303</c:v>
                </c:pt>
                <c:pt idx="303">
                  <c:v>369</c:v>
                </c:pt>
                <c:pt idx="304">
                  <c:v>502</c:v>
                </c:pt>
                <c:pt idx="305">
                  <c:v>525</c:v>
                </c:pt>
                <c:pt idx="306">
                  <c:v>410</c:v>
                </c:pt>
                <c:pt idx="307">
                  <c:v>565</c:v>
                </c:pt>
                <c:pt idx="308">
                  <c:v>366</c:v>
                </c:pt>
                <c:pt idx="309">
                  <c:v>324</c:v>
                </c:pt>
                <c:pt idx="310">
                  <c:v>363</c:v>
                </c:pt>
                <c:pt idx="311">
                  <c:v>764</c:v>
                </c:pt>
                <c:pt idx="312">
                  <c:v>936</c:v>
                </c:pt>
                <c:pt idx="313">
                  <c:v>938</c:v>
                </c:pt>
                <c:pt idx="314">
                  <c:v>1222</c:v>
                </c:pt>
                <c:pt idx="315">
                  <c:v>76</c:v>
                </c:pt>
                <c:pt idx="316">
                  <c:v>265</c:v>
                </c:pt>
                <c:pt idx="317">
                  <c:v>726</c:v>
                </c:pt>
                <c:pt idx="318">
                  <c:v>1241</c:v>
                </c:pt>
                <c:pt idx="319">
                  <c:v>3168</c:v>
                </c:pt>
                <c:pt idx="320">
                  <c:v>3905</c:v>
                </c:pt>
                <c:pt idx="321">
                  <c:v>1179</c:v>
                </c:pt>
                <c:pt idx="322">
                  <c:v>1377</c:v>
                </c:pt>
                <c:pt idx="323">
                  <c:v>2338</c:v>
                </c:pt>
                <c:pt idx="324">
                  <c:v>3185</c:v>
                </c:pt>
                <c:pt idx="325">
                  <c:v>3082</c:v>
                </c:pt>
                <c:pt idx="326">
                  <c:v>4038</c:v>
                </c:pt>
                <c:pt idx="327">
                  <c:v>2893</c:v>
                </c:pt>
                <c:pt idx="328">
                  <c:v>3589</c:v>
                </c:pt>
                <c:pt idx="329">
                  <c:v>3844</c:v>
                </c:pt>
                <c:pt idx="330">
                  <c:v>2607</c:v>
                </c:pt>
                <c:pt idx="331">
                  <c:v>4296</c:v>
                </c:pt>
                <c:pt idx="332">
                  <c:v>3228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E54-47F8-A2EF-86B610A7ED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78078848"/>
        <c:axId val="678079264"/>
      </c:lineChart>
      <c:dateAx>
        <c:axId val="678078848"/>
        <c:scaling>
          <c:orientation val="minMax"/>
        </c:scaling>
        <c:delete val="0"/>
        <c:axPos val="b"/>
        <c:numFmt formatCode="d\-mmm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079264"/>
        <c:crosses val="autoZero"/>
        <c:auto val="1"/>
        <c:lblOffset val="100"/>
        <c:baseTimeUnit val="days"/>
      </c:dateAx>
      <c:valAx>
        <c:axId val="67807926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078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11CD8-65FF-45A7-8758-D7262ECDF650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709CD-FF3F-47AB-99B4-3787BBEBB3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703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680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157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7149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7998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16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1062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060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094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58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94CA5E6-207A-4207-8667-4825A9C7005C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226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A5E6-207A-4207-8667-4825A9C7005C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816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94CA5E6-207A-4207-8667-4825A9C7005C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E1B14E-C078-4CAF-94C2-354209832CDB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39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AE2F59-24A7-41D3-B764-4A8BE8DD5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Tasso di positivi a livello aziendale è 2529,4 casi ogni 100000 abitanti</a:t>
            </a:r>
            <a:b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più alta incidenza osservata nel nostro territorio a partire dall’inizio dell’epidemia</a:t>
            </a:r>
            <a:b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Attualmente  l’andamento sia di tipo esponenziale</a:t>
            </a:r>
            <a:b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Nella settimana del 6 - 12 gennaio media giornaliera di 3499 nuovi casi (quasi il doppio rispetto all’ultima rilevazione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C590F7-B023-48D4-8C6D-AA89630C2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Grafico 3" title="numero assoluto casi">
            <a:extLst>
              <a:ext uri="{FF2B5EF4-FFF2-40B4-BE49-F238E27FC236}">
                <a16:creationId xmlns:a16="http://schemas.microsoft.com/office/drawing/2014/main" id="{D34D7F8F-CEE3-49A3-B54E-AF1D47E73A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8735993"/>
              </p:ext>
            </p:extLst>
          </p:nvPr>
        </p:nvGraphicFramePr>
        <p:xfrm>
          <a:off x="2158738" y="2206624"/>
          <a:ext cx="6997327" cy="3062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3963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9EF96A8B-E86D-4F3A-AA75-7B1E08916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B4A08B6-1C54-4EB4-8E04-95A7BB5F2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3" y="657385"/>
            <a:ext cx="6253317" cy="3686015"/>
          </a:xfrm>
        </p:spPr>
        <p:txBody>
          <a:bodyPr>
            <a:normAutofit/>
          </a:bodyPr>
          <a:lstStyle/>
          <a:p>
            <a:pPr algn="ctr"/>
            <a:r>
              <a:rPr lang="it-IT" sz="6000" dirty="0"/>
              <a:t>Aggiornamento andamento campagna vaccinale anti-</a:t>
            </a:r>
            <a:r>
              <a:rPr lang="it-IT" sz="6000" dirty="0" err="1"/>
              <a:t>Covid</a:t>
            </a:r>
            <a:endParaRPr lang="it-IT" sz="6000" cap="small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B3309B2-2689-4D0E-905F-4D946E10C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455621"/>
            <a:ext cx="6269347" cy="1238616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Ausl bologna</a:t>
            </a:r>
          </a:p>
          <a:p>
            <a:pPr algn="ctr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13 gennaio 2022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8486DB14-48B4-485A-954D-E0BE10BAEC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r="84242"/>
          <a:stretch/>
        </p:blipFill>
        <p:spPr>
          <a:xfrm>
            <a:off x="633999" y="1049785"/>
            <a:ext cx="4001315" cy="4228803"/>
          </a:xfrm>
          <a:prstGeom prst="rect">
            <a:avLst/>
          </a:prstGeom>
        </p:spPr>
      </p:pic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5F5B333-A567-4994-B69F-B3D6FFA109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ED78922C-0FA6-4876-B387-09E6D18A9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E822080-05A0-4490-8404-A5C900C2C8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7426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EB6545-8972-450C-B4F5-CFA57572E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en-US" sz="3400" cap="small" dirty="0" err="1"/>
              <a:t>Popolazione</a:t>
            </a:r>
            <a:r>
              <a:rPr lang="en-US" sz="3400" cap="small" dirty="0"/>
              <a:t> </a:t>
            </a:r>
            <a:r>
              <a:rPr lang="en-US" sz="3400" cap="small" dirty="0" err="1"/>
              <a:t>complessiva</a:t>
            </a:r>
            <a:r>
              <a:rPr lang="en-US" sz="3400" cap="small" dirty="0"/>
              <a:t> </a:t>
            </a:r>
            <a:br>
              <a:rPr lang="en-US" sz="3400" cap="small" dirty="0"/>
            </a:br>
            <a:r>
              <a:rPr lang="en-US" sz="3400" cap="small" dirty="0"/>
              <a:t>(</a:t>
            </a:r>
            <a:r>
              <a:rPr lang="it-IT" sz="3400" cap="small" dirty="0"/>
              <a:t>pazienti per cui sono passati più di 4 mesi dall’ultima dose erogata e non hanno prenotazione/erogazione 3° dose)</a:t>
            </a:r>
            <a:endParaRPr lang="it-IT" sz="3400" dirty="0"/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5EC150EA-F09E-48BD-944D-64B9AEC110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8674183"/>
              </p:ext>
            </p:extLst>
          </p:nvPr>
        </p:nvGraphicFramePr>
        <p:xfrm>
          <a:off x="1501771" y="2123091"/>
          <a:ext cx="9418478" cy="3731177"/>
        </p:xfrm>
        <a:graphic>
          <a:graphicData uri="http://schemas.openxmlformats.org/drawingml/2006/table">
            <a:tbl>
              <a:tblPr/>
              <a:tblGrid>
                <a:gridCol w="2440305">
                  <a:extLst>
                    <a:ext uri="{9D8B030D-6E8A-4147-A177-3AD203B41FA5}">
                      <a16:colId xmlns:a16="http://schemas.microsoft.com/office/drawing/2014/main" val="4098925677"/>
                    </a:ext>
                  </a:extLst>
                </a:gridCol>
                <a:gridCol w="935880">
                  <a:extLst>
                    <a:ext uri="{9D8B030D-6E8A-4147-A177-3AD203B41FA5}">
                      <a16:colId xmlns:a16="http://schemas.microsoft.com/office/drawing/2014/main" val="1593938161"/>
                    </a:ext>
                  </a:extLst>
                </a:gridCol>
                <a:gridCol w="936049">
                  <a:extLst>
                    <a:ext uri="{9D8B030D-6E8A-4147-A177-3AD203B41FA5}">
                      <a16:colId xmlns:a16="http://schemas.microsoft.com/office/drawing/2014/main" val="810145934"/>
                    </a:ext>
                  </a:extLst>
                </a:gridCol>
                <a:gridCol w="936049">
                  <a:extLst>
                    <a:ext uri="{9D8B030D-6E8A-4147-A177-3AD203B41FA5}">
                      <a16:colId xmlns:a16="http://schemas.microsoft.com/office/drawing/2014/main" val="2120370519"/>
                    </a:ext>
                  </a:extLst>
                </a:gridCol>
                <a:gridCol w="936049">
                  <a:extLst>
                    <a:ext uri="{9D8B030D-6E8A-4147-A177-3AD203B41FA5}">
                      <a16:colId xmlns:a16="http://schemas.microsoft.com/office/drawing/2014/main" val="800106447"/>
                    </a:ext>
                  </a:extLst>
                </a:gridCol>
                <a:gridCol w="793841">
                  <a:extLst>
                    <a:ext uri="{9D8B030D-6E8A-4147-A177-3AD203B41FA5}">
                      <a16:colId xmlns:a16="http://schemas.microsoft.com/office/drawing/2014/main" val="1279075779"/>
                    </a:ext>
                  </a:extLst>
                </a:gridCol>
                <a:gridCol w="2440305">
                  <a:extLst>
                    <a:ext uri="{9D8B030D-6E8A-4147-A177-3AD203B41FA5}">
                      <a16:colId xmlns:a16="http://schemas.microsoft.com/office/drawing/2014/main" val="1223949997"/>
                    </a:ext>
                  </a:extLst>
                </a:gridCol>
              </a:tblGrid>
              <a:tr h="31703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Fascia età</a:t>
                      </a:r>
                    </a:p>
                  </a:txBody>
                  <a:tcPr marL="10380" marR="10380" marT="103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Mese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0" marR="10380" marT="10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0" marR="10380" marT="10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0" marR="10380" marT="10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0" marR="10380" marT="10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complessivo</a:t>
                      </a:r>
                    </a:p>
                  </a:txBody>
                  <a:tcPr marL="10380" marR="10380" marT="103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339805"/>
                  </a:ext>
                </a:extLst>
              </a:tr>
              <a:tr h="341414">
                <a:tc vMerge="1"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Fascia età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mag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complessivo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814407"/>
                  </a:ext>
                </a:extLst>
              </a:tr>
              <a:tr h="341414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FASCIA 12-19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20.088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3.359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1.542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1.466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26.873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3869552"/>
                  </a:ext>
                </a:extLst>
              </a:tr>
              <a:tr h="341414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FASCIA 20_29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36.197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6.426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2.418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1.919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47.215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257222"/>
                  </a:ext>
                </a:extLst>
              </a:tr>
              <a:tr h="341414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FASCIA 30_39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34.377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7.651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3.102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2.083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47.495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7948716"/>
                  </a:ext>
                </a:extLst>
              </a:tr>
              <a:tr h="341414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FASCIA 40_49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31.018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6.834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2.558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43.851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5097401"/>
                  </a:ext>
                </a:extLst>
              </a:tr>
              <a:tr h="341414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FASCIA 50_59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23.995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4.829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2.611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2.366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34.061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9424821"/>
                  </a:ext>
                </a:extLst>
              </a:tr>
              <a:tr h="341414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FASCIA 60_69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12.903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1.955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1.499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18.339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7166062"/>
                  </a:ext>
                </a:extLst>
              </a:tr>
              <a:tr h="341414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FASCIA 70_79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6.563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1.319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9.608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161121"/>
                  </a:ext>
                </a:extLst>
              </a:tr>
              <a:tr h="341414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FASCIA OVER_80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5.940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8.259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401085"/>
                  </a:ext>
                </a:extLst>
              </a:tr>
              <a:tr h="341414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complessivo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171.081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32.414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16.965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13.445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1.796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235.701</a:t>
                      </a:r>
                    </a:p>
                  </a:txBody>
                  <a:tcPr marL="10380" marR="10380" marT="103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041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3341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F1F79B-8FEF-41C5-BA00-52648390E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700623"/>
            <a:ext cx="10058400" cy="1450757"/>
          </a:xfrm>
        </p:spPr>
        <p:txBody>
          <a:bodyPr>
            <a:noAutofit/>
          </a:bodyPr>
          <a:lstStyle/>
          <a:p>
            <a:r>
              <a:rPr lang="it-IT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12 gennaio, l’89,7% dei cittadini di età superiore ai 12 anni ha avuto la somministrazione di almeno una dose.</a:t>
            </a:r>
            <a:br>
              <a:rPr lang="it-IT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Sono </a:t>
            </a:r>
            <a:r>
              <a:rPr lang="it-IT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377.998 persone vaccinate con terza dose (il 56,1% di tutti i soggetti vaccinabili) di cui 134.424 con età superiore ai 70 anni (pari all’85,4% di tutti coloro che di questa classe hanno fatto il ciclo completo vaccinale). </a:t>
            </a:r>
            <a:br>
              <a:rPr lang="en-US" sz="2800" b="1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4E75A9F6-99BE-46E3-99F1-89E4230258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7617315"/>
              </p:ext>
            </p:extLst>
          </p:nvPr>
        </p:nvGraphicFramePr>
        <p:xfrm>
          <a:off x="3469064" y="2908300"/>
          <a:ext cx="5401558" cy="31611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89875">
                  <a:extLst>
                    <a:ext uri="{9D8B030D-6E8A-4147-A177-3AD203B41FA5}">
                      <a16:colId xmlns:a16="http://schemas.microsoft.com/office/drawing/2014/main" val="664166138"/>
                    </a:ext>
                  </a:extLst>
                </a:gridCol>
                <a:gridCol w="1098622">
                  <a:extLst>
                    <a:ext uri="{9D8B030D-6E8A-4147-A177-3AD203B41FA5}">
                      <a16:colId xmlns:a16="http://schemas.microsoft.com/office/drawing/2014/main" val="2375179514"/>
                    </a:ext>
                  </a:extLst>
                </a:gridCol>
                <a:gridCol w="1213061">
                  <a:extLst>
                    <a:ext uri="{9D8B030D-6E8A-4147-A177-3AD203B41FA5}">
                      <a16:colId xmlns:a16="http://schemas.microsoft.com/office/drawing/2014/main" val="432604985"/>
                    </a:ext>
                  </a:extLst>
                </a:gridCol>
              </a:tblGrid>
              <a:tr h="6203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Classe di età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N vaccinati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Tasso copertura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70474860"/>
                  </a:ext>
                </a:extLst>
              </a:tr>
              <a:tr h="3154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5-11anni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9.289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17,5%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5666450"/>
                  </a:ext>
                </a:extLst>
              </a:tr>
              <a:tr h="3154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12-19anni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54.339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87,5%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80715151"/>
                  </a:ext>
                </a:extLst>
              </a:tr>
              <a:tr h="3154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20-39anni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163.861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87,0%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64719336"/>
                  </a:ext>
                </a:extLst>
              </a:tr>
              <a:tr h="3154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40-59anni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239.985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87,2%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90686122"/>
                  </a:ext>
                </a:extLst>
              </a:tr>
              <a:tr h="3154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60-64anni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52.385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90,9%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06091521"/>
                  </a:ext>
                </a:extLst>
              </a:tr>
              <a:tr h="3154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65-69anni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45.239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92,0%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54879290"/>
                  </a:ext>
                </a:extLst>
              </a:tr>
              <a:tr h="3154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70+anni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161.459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96,6%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16997321"/>
                  </a:ext>
                </a:extLst>
              </a:tr>
              <a:tr h="3154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Totale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717.268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89,7%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90221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957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9D068DB-E7E7-4102-9402-EAA049E13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C8906C-CCD9-4F71-B3DD-BC1331E1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A0D6F13-628B-4FC4-AD48-A2B64677D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E61256A-F2A9-4A05-9B10-4C9062B44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263507-3AEE-4000-B76D-C3E1320C3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61348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41341421-D627-4B61-BA1D-2CFCDBE1D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885" y="640080"/>
            <a:ext cx="3659246" cy="29260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400" dirty="0" err="1">
                <a:solidFill>
                  <a:srgbClr val="FFFFFF"/>
                </a:solidFill>
              </a:rPr>
              <a:t>Copertura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popolazione</a:t>
            </a:r>
            <a:r>
              <a:rPr lang="en-US" sz="4400" dirty="0">
                <a:solidFill>
                  <a:srgbClr val="FFFFFF"/>
                </a:solidFill>
              </a:rPr>
              <a:t> con 3° dose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FF26C9-F144-4874-B745-B27A211917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06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FD3B3D14-3239-4E93-9728-3E88DECA3A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056210"/>
              </p:ext>
            </p:extLst>
          </p:nvPr>
        </p:nvGraphicFramePr>
        <p:xfrm>
          <a:off x="1201438" y="330069"/>
          <a:ext cx="5627118" cy="6208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465">
                  <a:extLst>
                    <a:ext uri="{9D8B030D-6E8A-4147-A177-3AD203B41FA5}">
                      <a16:colId xmlns:a16="http://schemas.microsoft.com/office/drawing/2014/main" val="2234633328"/>
                    </a:ext>
                  </a:extLst>
                </a:gridCol>
                <a:gridCol w="3940653">
                  <a:extLst>
                    <a:ext uri="{9D8B030D-6E8A-4147-A177-3AD203B41FA5}">
                      <a16:colId xmlns:a16="http://schemas.microsoft.com/office/drawing/2014/main" val="3273989777"/>
                    </a:ext>
                  </a:extLst>
                </a:gridCol>
              </a:tblGrid>
              <a:tr h="7966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20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FASCIA ETA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20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SOGGETTI CON TERZA DOSE EFFETTUATA SU SOGGETTI CON CICLO COMPLETO</a:t>
                      </a:r>
                    </a:p>
                  </a:txBody>
                  <a:tcPr marL="5659" marR="5659" marT="5659" marB="0" anchor="ctr"/>
                </a:tc>
                <a:extLst>
                  <a:ext uri="{0D108BD9-81ED-4DB2-BD59-A6C34878D82A}">
                    <a16:rowId xmlns:a16="http://schemas.microsoft.com/office/drawing/2014/main" val="1022188532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 E OLTRE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88675291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80-84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38088100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75-79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5122512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70-74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82137497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65-69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24887468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60-64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19469573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55-59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36597032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50-54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89930783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45-49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14742736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40-44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11676020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35-39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11237112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30-34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20372271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25-29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79127620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20-24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87741999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15-19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03417820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12-14</a:t>
                      </a: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88226612"/>
                  </a:ext>
                </a:extLst>
              </a:tr>
              <a:tr h="29186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>
                          <a:effectLst/>
                        </a:rPr>
                        <a:t>TOTALE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9" marR="5659" marT="56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51,8%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9" marR="5659" marT="5659" marB="0" anchor="ctr"/>
                </a:tc>
                <a:extLst>
                  <a:ext uri="{0D108BD9-81ED-4DB2-BD59-A6C34878D82A}">
                    <a16:rowId xmlns:a16="http://schemas.microsoft.com/office/drawing/2014/main" val="2158067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0326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85BDA-4D09-4100-9D4F-EB880DF60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Situazione obbligo over 50 </a:t>
            </a:r>
            <a:br>
              <a:rPr lang="it-IT" dirty="0"/>
            </a:br>
            <a:r>
              <a:rPr lang="it-IT" dirty="0"/>
              <a:t>Target da raggiungere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4646C1-5EC4-4E06-9FAA-14A6FD031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40024"/>
            <a:ext cx="10058400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sz="2400" dirty="0"/>
              <a:t> </a:t>
            </a:r>
            <a:r>
              <a:rPr lang="it-IT" sz="3200" dirty="0"/>
              <a:t>Gli over 50 che devono ancora eseguire la prima dose sono 51.888 di cui:</a:t>
            </a:r>
          </a:p>
          <a:p>
            <a:pPr lvl="1"/>
            <a:r>
              <a:rPr lang="it-IT" sz="2800" dirty="0"/>
              <a:t>2.958 (5,7%) hanno prenotato la prima dose e sono in attesa di effettuarla</a:t>
            </a:r>
          </a:p>
          <a:p>
            <a:pPr lvl="1"/>
            <a:r>
              <a:rPr lang="it-IT" sz="2800" dirty="0"/>
              <a:t>48.930 (94,3%) non hanno ancora prenotato la vaccinazione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3200" dirty="0"/>
              <a:t> Gli over 50 che non hanno ancora prenotato la terza dose pur essendo trascorsi 4 mesi dal ciclo primario sono 49.401</a:t>
            </a:r>
          </a:p>
        </p:txBody>
      </p:sp>
    </p:spTree>
    <p:extLst>
      <p:ext uri="{BB962C8B-B14F-4D97-AF65-F5344CB8AC3E}">
        <p14:creationId xmlns:p14="http://schemas.microsoft.com/office/powerpoint/2010/main" val="3470317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9E42544-7E04-420B-BFF1-C91AD354F04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8165" y="1934122"/>
            <a:ext cx="2995613" cy="3614738"/>
          </a:xfrm>
        </p:spPr>
        <p:txBody>
          <a:bodyPr>
            <a:normAutofit/>
          </a:bodyPr>
          <a:lstStyle/>
          <a:p>
            <a:r>
              <a:rPr lang="en-US" sz="4400" cap="small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Andamento</a:t>
            </a:r>
            <a:r>
              <a:rPr lang="en-US" sz="4400" cap="sm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cap="small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prenotazioni</a:t>
            </a:r>
            <a:r>
              <a:rPr lang="en-US" sz="4400" cap="sm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cap="small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ultimi</a:t>
            </a:r>
            <a:r>
              <a:rPr lang="en-US" sz="4400" cap="sm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14 gg</a:t>
            </a:r>
            <a:br>
              <a:rPr lang="en-US" sz="4400" cap="small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4400" cap="sm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it-IT" sz="2200" dirty="0"/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2D0F718E-05D4-46C5-817E-64A53B69C3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332862"/>
              </p:ext>
            </p:extLst>
          </p:nvPr>
        </p:nvGraphicFramePr>
        <p:xfrm>
          <a:off x="3417312" y="578840"/>
          <a:ext cx="7639381" cy="5290147"/>
        </p:xfrm>
        <a:graphic>
          <a:graphicData uri="http://schemas.openxmlformats.org/drawingml/2006/table">
            <a:tbl>
              <a:tblPr firstRow="1" bandRow="1"/>
              <a:tblGrid>
                <a:gridCol w="1466761">
                  <a:extLst>
                    <a:ext uri="{9D8B030D-6E8A-4147-A177-3AD203B41FA5}">
                      <a16:colId xmlns:a16="http://schemas.microsoft.com/office/drawing/2014/main" val="1700823741"/>
                    </a:ext>
                  </a:extLst>
                </a:gridCol>
                <a:gridCol w="1637883">
                  <a:extLst>
                    <a:ext uri="{9D8B030D-6E8A-4147-A177-3AD203B41FA5}">
                      <a16:colId xmlns:a16="http://schemas.microsoft.com/office/drawing/2014/main" val="1712617039"/>
                    </a:ext>
                  </a:extLst>
                </a:gridCol>
                <a:gridCol w="1515653">
                  <a:extLst>
                    <a:ext uri="{9D8B030D-6E8A-4147-A177-3AD203B41FA5}">
                      <a16:colId xmlns:a16="http://schemas.microsoft.com/office/drawing/2014/main" val="721024586"/>
                    </a:ext>
                  </a:extLst>
                </a:gridCol>
                <a:gridCol w="1515653">
                  <a:extLst>
                    <a:ext uri="{9D8B030D-6E8A-4147-A177-3AD203B41FA5}">
                      <a16:colId xmlns:a16="http://schemas.microsoft.com/office/drawing/2014/main" val="3294535050"/>
                    </a:ext>
                  </a:extLst>
                </a:gridCol>
                <a:gridCol w="1503431">
                  <a:extLst>
                    <a:ext uri="{9D8B030D-6E8A-4147-A177-3AD203B41FA5}">
                      <a16:colId xmlns:a16="http://schemas.microsoft.com/office/drawing/2014/main" val="429968070"/>
                    </a:ext>
                  </a:extLst>
                </a:gridCol>
              </a:tblGrid>
              <a:tr h="607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8110" marR="8110" marT="81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PRENOTAZIONI PRIME DOSI OVER 12</a:t>
                      </a:r>
                    </a:p>
                  </a:txBody>
                  <a:tcPr marL="8110" marR="8110" marT="81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PRENOTAZIONI PRIME DOSI 5-11</a:t>
                      </a:r>
                    </a:p>
                  </a:txBody>
                  <a:tcPr marL="8110" marR="8110" marT="81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PRENOTAZIONI TERZE DOSI</a:t>
                      </a:r>
                    </a:p>
                  </a:txBody>
                  <a:tcPr marL="8110" marR="8110" marT="81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8110" marR="8110" marT="81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48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034151"/>
                  </a:ext>
                </a:extLst>
              </a:tr>
              <a:tr h="31996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29/12/2021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7.255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962116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30/12/2021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7.518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7652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31/12/2021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3.890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220377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01/01/2022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2.057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895237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02/01/2022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3.067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194632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03/01/2022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8.249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684407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04/01/2022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6.732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603738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05/01/2022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7.914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620069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06/01/2022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3.396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084974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07/01/2022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9.527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248025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08/01/2022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5.569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476593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09/01/2022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3.675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906302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10/01/2022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10.979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148063"/>
                  </a:ext>
                </a:extLst>
              </a:tr>
              <a:tr h="3093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11/01/2022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8.918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254251"/>
                  </a:ext>
                </a:extLst>
              </a:tr>
              <a:tr h="341300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8110" marR="8110" marT="81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6.039</a:t>
                      </a:r>
                    </a:p>
                  </a:txBody>
                  <a:tcPr marL="8110" marR="8110" marT="81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6.265</a:t>
                      </a:r>
                    </a:p>
                  </a:txBody>
                  <a:tcPr marL="8110" marR="8110" marT="81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88.746</a:t>
                      </a:r>
                    </a:p>
                  </a:txBody>
                  <a:tcPr marL="8110" marR="8110" marT="811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101.050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695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0825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028EAF-D18A-426C-970B-A71EC2562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-194652"/>
            <a:ext cx="10058400" cy="896532"/>
          </a:xfrm>
        </p:spPr>
        <p:txBody>
          <a:bodyPr/>
          <a:lstStyle/>
          <a:p>
            <a:pPr algn="ctr"/>
            <a:r>
              <a:rPr lang="it-IT" dirty="0"/>
              <a:t>Programmazione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9328A4-1EFC-44C2-80CA-9EE0E184D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29" y="701880"/>
            <a:ext cx="11004851" cy="5296817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60000"/>
              </a:lnSpc>
              <a:spcBef>
                <a:spcPts val="600"/>
              </a:spcBef>
              <a:buNone/>
            </a:pPr>
            <a:r>
              <a:rPr lang="it-IT" sz="2400" dirty="0"/>
              <a:t> Nell’ultima settimana (3-9 gennaio 2022) la campagna vaccinale si è sviluppata con </a:t>
            </a:r>
            <a:r>
              <a:rPr lang="it-IT" sz="2400" b="1" dirty="0"/>
              <a:t>media giornaliera di 7.830 vaccinazioni/die </a:t>
            </a:r>
            <a:r>
              <a:rPr lang="it-IT" sz="2400" dirty="0"/>
              <a:t>con picco di produzione di 9.449 l’8 gennaio. In media vengono messi a disposizione 150 posti in accesso diretto per prima dose in diverse sedi.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it-IT" sz="2400" b="1" dirty="0"/>
              <a:t>AGENDE OVER 12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400" dirty="0"/>
              <a:t>Agende configurate fino al 13 febbraio 2022 (56.543 posti liberi su agende 1-2-3 dose, 70.033 posti liberi su agende 3° dose)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400" dirty="0"/>
              <a:t> Prima disponibilità per prima o terza dose: 25 gennaio 2022 (16 gennaio per over 50)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it-IT" sz="2400" b="1" dirty="0"/>
          </a:p>
          <a:p>
            <a:pPr marL="0" indent="0" algn="ctr">
              <a:spcBef>
                <a:spcPts val="600"/>
              </a:spcBef>
              <a:buNone/>
            </a:pPr>
            <a:r>
              <a:rPr lang="it-IT" sz="2400" b="1" dirty="0"/>
              <a:t>AGENDE PRIME DOSI 5-11ENNI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400" dirty="0"/>
              <a:t>Agende configurate fino al 15 febbraio 2022 (4.133 posti liberi)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400" dirty="0"/>
              <a:t> Prima disponibilità per prima dose: 20 gennaio 2022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400" dirty="0"/>
              <a:t> Previsti ulteriori potenziamenti dell’offerta dei 5-11enni</a:t>
            </a:r>
          </a:p>
          <a:p>
            <a:pPr marL="0" indent="0">
              <a:spcBef>
                <a:spcPts val="600"/>
              </a:spcBef>
              <a:buNone/>
            </a:pPr>
            <a:endParaRPr lang="it-IT" sz="2400" dirty="0">
              <a:sym typeface="Wingdings" panose="05000000000000000000" pitchFamily="2" charset="2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it-IT" sz="2400" dirty="0">
                <a:sym typeface="Wingdings" panose="05000000000000000000" pitchFamily="2" charset="2"/>
              </a:rPr>
              <a:t>  16 gennaio open day presso Hub Cicogna per 5-19enni dalle 9 alle 19 con pre-adesione online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6644907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2693</TotalTime>
  <Words>685</Words>
  <Application>Microsoft Office PowerPoint</Application>
  <PresentationFormat>Widescreen</PresentationFormat>
  <Paragraphs>240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Retrospettivo</vt:lpstr>
      <vt:lpstr>Tasso di positivi a livello aziendale è 2529,4 casi ogni 100000 abitanti La più alta incidenza osservata nel nostro territorio a partire dall’inizio dell’epidemia Attualmente  l’andamento sia di tipo esponenziale Nella settimana del 6 - 12 gennaio media giornaliera di 3499 nuovi casi (quasi il doppio rispetto all’ultima rilevazione</vt:lpstr>
      <vt:lpstr>Aggiornamento andamento campagna vaccinale anti-Covid</vt:lpstr>
      <vt:lpstr>Popolazione complessiva  (pazienti per cui sono passati più di 4 mesi dall’ultima dose erogata e non hanno prenotazione/erogazione 3° dose)</vt:lpstr>
      <vt:lpstr>Al 12 gennaio, l’89,7% dei cittadini di età superiore ai 12 anni ha avuto la somministrazione di almeno una dose.  Sono 377.998 persone vaccinate con terza dose (il 56,1% di tutti i soggetti vaccinabili) di cui 134.424 con età superiore ai 70 anni (pari all’85,4% di tutti coloro che di questa classe hanno fatto il ciclo completo vaccinale).  </vt:lpstr>
      <vt:lpstr>Copertura popolazione con 3° dose</vt:lpstr>
      <vt:lpstr>Situazione obbligo over 50  Target da raggiungere</vt:lpstr>
      <vt:lpstr>Presentazione standard di PowerPoint</vt:lpstr>
      <vt:lpstr>Programmazione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Andamento campagna vaccinale</dc:title>
  <dc:creator>Marco</dc:creator>
  <cp:lastModifiedBy>Roti Lorenzo</cp:lastModifiedBy>
  <cp:revision>116</cp:revision>
  <dcterms:created xsi:type="dcterms:W3CDTF">2021-05-21T09:23:51Z</dcterms:created>
  <dcterms:modified xsi:type="dcterms:W3CDTF">2022-01-13T13:28:19Z</dcterms:modified>
</cp:coreProperties>
</file>