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62" r:id="rId2"/>
    <p:sldId id="359" r:id="rId3"/>
    <p:sldId id="373" r:id="rId4"/>
    <p:sldId id="376" r:id="rId5"/>
    <p:sldId id="371" r:id="rId6"/>
    <p:sldId id="361" r:id="rId7"/>
    <p:sldId id="3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2857" autoAdjust="0"/>
  </p:normalViewPr>
  <p:slideViewPr>
    <p:cSldViewPr snapToGrid="0">
      <p:cViewPr>
        <p:scale>
          <a:sx n="50" d="100"/>
          <a:sy n="50" d="100"/>
        </p:scale>
        <p:origin x="15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11CD8-65FF-45A7-8758-D7262ECDF650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709CD-FF3F-47AB-99B4-3787BBEBB3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70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68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5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14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9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16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06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06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9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26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16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4CA5E6-207A-4207-8667-4825A9C7005C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9EF96A8B-E86D-4F3A-AA75-7B1E08916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4A08B6-1C54-4EB4-8E04-95A7BB5F2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3" y="657385"/>
            <a:ext cx="6253317" cy="3686015"/>
          </a:xfrm>
        </p:spPr>
        <p:txBody>
          <a:bodyPr>
            <a:normAutofit/>
          </a:bodyPr>
          <a:lstStyle/>
          <a:p>
            <a:pPr algn="ctr"/>
            <a:r>
              <a:rPr lang="it-IT" sz="6000" dirty="0"/>
              <a:t>Aggiornamento andamento campagna vaccinale anti-</a:t>
            </a:r>
            <a:r>
              <a:rPr lang="it-IT" sz="6000" dirty="0" err="1"/>
              <a:t>Covid</a:t>
            </a:r>
            <a:endParaRPr lang="it-IT" sz="6000" cap="small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3309B2-2689-4D0E-905F-4D946E10C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Ausl bologna</a:t>
            </a:r>
          </a:p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 aprile 2022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86DB14-48B4-485A-954D-E0BE10BAE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84242"/>
          <a:stretch/>
        </p:blipFill>
        <p:spPr>
          <a:xfrm>
            <a:off x="633999" y="1049785"/>
            <a:ext cx="4001315" cy="4228803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F5B333-A567-4994-B69F-B3D6FFA10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D78922C-0FA6-4876-B387-09E6D18A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E822080-05A0-4490-8404-A5C900C2C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42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EC633B-3D33-4E83-A3EB-990884ACFFC6}"/>
              </a:ext>
            </a:extLst>
          </p:cNvPr>
          <p:cNvSpPr txBox="1"/>
          <p:nvPr/>
        </p:nvSpPr>
        <p:spPr>
          <a:xfrm>
            <a:off x="270230" y="516835"/>
            <a:ext cx="3494429" cy="5772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TARGET DA RAGGIUNGERE – PRIMA DOSE</a:t>
            </a: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Popolazione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mai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vaccinata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non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prenotata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non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guarita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da covid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negli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ultimi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6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mesi</a:t>
            </a:r>
            <a:endParaRPr lang="en-US" sz="36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A51E403-B60A-4A05-B5AE-1C32DBF4E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381570"/>
              </p:ext>
            </p:extLst>
          </p:nvPr>
        </p:nvGraphicFramePr>
        <p:xfrm>
          <a:off x="4264942" y="252870"/>
          <a:ext cx="7645961" cy="60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521">
                  <a:extLst>
                    <a:ext uri="{9D8B030D-6E8A-4147-A177-3AD203B41FA5}">
                      <a16:colId xmlns:a16="http://schemas.microsoft.com/office/drawing/2014/main" val="1857880614"/>
                    </a:ext>
                  </a:extLst>
                </a:gridCol>
                <a:gridCol w="3256550">
                  <a:extLst>
                    <a:ext uri="{9D8B030D-6E8A-4147-A177-3AD203B41FA5}">
                      <a16:colId xmlns:a16="http://schemas.microsoft.com/office/drawing/2014/main" val="660292039"/>
                    </a:ext>
                  </a:extLst>
                </a:gridCol>
                <a:gridCol w="1406890">
                  <a:extLst>
                    <a:ext uri="{9D8B030D-6E8A-4147-A177-3AD203B41FA5}">
                      <a16:colId xmlns:a16="http://schemas.microsoft.com/office/drawing/2014/main" val="2396770924"/>
                    </a:ext>
                  </a:extLst>
                </a:gridCol>
              </a:tblGrid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FASCIA ETÀ</a:t>
                      </a: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Non vaccinati/</a:t>
                      </a:r>
                    </a:p>
                    <a:p>
                      <a:pPr algn="ctr" fontAlgn="b"/>
                      <a:r>
                        <a:rPr lang="it-IT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prenotati/guariti</a:t>
                      </a: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16595" marR="16595" marT="16595" marB="0" anchor="b"/>
                </a:tc>
                <a:extLst>
                  <a:ext uri="{0D108BD9-81ED-4DB2-BD59-A6C34878D82A}">
                    <a16:rowId xmlns:a16="http://schemas.microsoft.com/office/drawing/2014/main" val="123656330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>
                          <a:effectLst/>
                        </a:rPr>
                        <a:t>OVER 80</a:t>
                      </a:r>
                      <a:endParaRPr lang="it-IT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6475293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70-79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6499636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60-69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89236158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50-59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86463649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40-49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7284499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30-39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2977784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20-29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17829727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12-19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6707683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5-11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14961027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b="1" u="none" strike="noStrike">
                          <a:effectLst/>
                        </a:rPr>
                        <a:t>Totale complessivo</a:t>
                      </a:r>
                      <a:endParaRPr lang="it-IT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45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32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E15C2-925A-4C7D-94F1-1E036FC1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801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3200" b="1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TARGET DA RAGGIUNGERE – PRIMA DOSE</a:t>
            </a:r>
            <a:br>
              <a:rPr lang="en-US" sz="3200" b="1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Popolazione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non </a:t>
            </a:r>
            <a:r>
              <a:rPr lang="it-IT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vaccinata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, non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prenotata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e non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guarita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da covid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negli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ultimi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6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mesi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per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Distretto</a:t>
            </a:r>
            <a:endParaRPr lang="it-IT" sz="4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254AB54-E2D0-473B-A3C7-625592225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637241"/>
              </p:ext>
            </p:extLst>
          </p:nvPr>
        </p:nvGraphicFramePr>
        <p:xfrm>
          <a:off x="594360" y="1824195"/>
          <a:ext cx="11247121" cy="4405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110">
                  <a:extLst>
                    <a:ext uri="{9D8B030D-6E8A-4147-A177-3AD203B41FA5}">
                      <a16:colId xmlns:a16="http://schemas.microsoft.com/office/drawing/2014/main" val="3267518357"/>
                    </a:ext>
                  </a:extLst>
                </a:gridCol>
                <a:gridCol w="1405890">
                  <a:extLst>
                    <a:ext uri="{9D8B030D-6E8A-4147-A177-3AD203B41FA5}">
                      <a16:colId xmlns:a16="http://schemas.microsoft.com/office/drawing/2014/main" val="4104410322"/>
                    </a:ext>
                  </a:extLst>
                </a:gridCol>
                <a:gridCol w="1363058">
                  <a:extLst>
                    <a:ext uri="{9D8B030D-6E8A-4147-A177-3AD203B41FA5}">
                      <a16:colId xmlns:a16="http://schemas.microsoft.com/office/drawing/2014/main" val="2340801472"/>
                    </a:ext>
                  </a:extLst>
                </a:gridCol>
                <a:gridCol w="1138784">
                  <a:extLst>
                    <a:ext uri="{9D8B030D-6E8A-4147-A177-3AD203B41FA5}">
                      <a16:colId xmlns:a16="http://schemas.microsoft.com/office/drawing/2014/main" val="3109721787"/>
                    </a:ext>
                  </a:extLst>
                </a:gridCol>
                <a:gridCol w="1138784">
                  <a:extLst>
                    <a:ext uri="{9D8B030D-6E8A-4147-A177-3AD203B41FA5}">
                      <a16:colId xmlns:a16="http://schemas.microsoft.com/office/drawing/2014/main" val="365238642"/>
                    </a:ext>
                  </a:extLst>
                </a:gridCol>
                <a:gridCol w="1658259">
                  <a:extLst>
                    <a:ext uri="{9D8B030D-6E8A-4147-A177-3AD203B41FA5}">
                      <a16:colId xmlns:a16="http://schemas.microsoft.com/office/drawing/2014/main" val="2215682316"/>
                    </a:ext>
                  </a:extLst>
                </a:gridCol>
                <a:gridCol w="1165887">
                  <a:extLst>
                    <a:ext uri="{9D8B030D-6E8A-4147-A177-3AD203B41FA5}">
                      <a16:colId xmlns:a16="http://schemas.microsoft.com/office/drawing/2014/main" val="993171977"/>
                    </a:ext>
                  </a:extLst>
                </a:gridCol>
                <a:gridCol w="1353349">
                  <a:extLst>
                    <a:ext uri="{9D8B030D-6E8A-4147-A177-3AD203B41FA5}">
                      <a16:colId xmlns:a16="http://schemas.microsoft.com/office/drawing/2014/main" val="895143311"/>
                    </a:ext>
                  </a:extLst>
                </a:gridCol>
              </a:tblGrid>
              <a:tr h="932393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FASCIA ETÀ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APPENNINO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BOLOGNA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PIANURA EST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PIANURA OVEST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RENO LAVINO SAMOGGIA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SAVENA IDICE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Totale complessivo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extLst>
                  <a:ext uri="{0D108BD9-81ED-4DB2-BD59-A6C34878D82A}">
                    <a16:rowId xmlns:a16="http://schemas.microsoft.com/office/drawing/2014/main" val="1795174491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OVER 80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55102984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70_79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57519569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60_69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61165307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50_59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12859814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40_49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61147650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30_39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26084137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20_29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48126590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12_19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57809557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05_11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22.014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16703669"/>
                  </a:ext>
                </a:extLst>
              </a:tr>
              <a:tr h="62443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u="none" strike="noStrike" dirty="0">
                          <a:effectLst/>
                        </a:rPr>
                        <a:t>Totale complessivo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112.794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2862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EB6545-8972-450C-B4F5-CFA5757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2213"/>
            <a:ext cx="100584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cap="small" dirty="0">
                <a:latin typeface="+mn-lt"/>
              </a:rPr>
              <a:t>Target dose booster</a:t>
            </a:r>
            <a:br>
              <a:rPr lang="en-US" sz="3100" b="1" cap="small" dirty="0">
                <a:latin typeface="+mn-lt"/>
              </a:rPr>
            </a:br>
            <a:r>
              <a:rPr lang="en-US" sz="3100" b="1" cap="small" dirty="0" err="1">
                <a:latin typeface="+mn-lt"/>
              </a:rPr>
              <a:t>Persone</a:t>
            </a:r>
            <a:r>
              <a:rPr lang="en-US" sz="3100" b="1" cap="small" dirty="0">
                <a:latin typeface="+mn-lt"/>
              </a:rPr>
              <a:t> vaccinate con </a:t>
            </a:r>
            <a:r>
              <a:rPr lang="en-US" sz="3100" b="1" cap="small" dirty="0" err="1">
                <a:latin typeface="+mn-lt"/>
              </a:rPr>
              <a:t>ciclo</a:t>
            </a:r>
            <a:r>
              <a:rPr lang="en-US" sz="3100" b="1" cap="small" dirty="0">
                <a:latin typeface="+mn-lt"/>
              </a:rPr>
              <a:t> </a:t>
            </a:r>
            <a:r>
              <a:rPr lang="en-US" sz="3100" b="1" cap="small" dirty="0" err="1">
                <a:latin typeface="+mn-lt"/>
              </a:rPr>
              <a:t>primario</a:t>
            </a:r>
            <a:r>
              <a:rPr lang="en-US" sz="3100" b="1" cap="small" dirty="0">
                <a:latin typeface="+mn-lt"/>
              </a:rPr>
              <a:t> con green pass in </a:t>
            </a:r>
            <a:r>
              <a:rPr lang="en-US" sz="3100" b="1" cap="small" dirty="0" err="1">
                <a:latin typeface="+mn-lt"/>
              </a:rPr>
              <a:t>scadenza</a:t>
            </a:r>
            <a:br>
              <a:rPr lang="en-US" sz="3100" cap="small" dirty="0">
                <a:latin typeface="+mn-lt"/>
              </a:rPr>
            </a:br>
            <a:r>
              <a:rPr lang="en-US" sz="3000" cap="small" dirty="0">
                <a:latin typeface="+mn-lt"/>
              </a:rPr>
              <a:t>(</a:t>
            </a:r>
            <a:r>
              <a:rPr lang="it-IT" sz="3000" cap="small" dirty="0">
                <a:latin typeface="+mn-lt"/>
              </a:rPr>
              <a:t>soggetti per cui sono passati 6 mesi da ciclo primario -con/senza guarigioni intercorrenti-  senza prenotazione/erogazione 3° dose)</a:t>
            </a:r>
            <a:endParaRPr lang="it-IT" sz="3000" dirty="0">
              <a:latin typeface="+mn-lt"/>
            </a:endParaRP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98F852B-9064-4CC1-9C1F-4246E41E1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762059"/>
              </p:ext>
            </p:extLst>
          </p:nvPr>
        </p:nvGraphicFramePr>
        <p:xfrm>
          <a:off x="827938" y="1765850"/>
          <a:ext cx="10536123" cy="440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4275">
                  <a:extLst>
                    <a:ext uri="{9D8B030D-6E8A-4147-A177-3AD203B41FA5}">
                      <a16:colId xmlns:a16="http://schemas.microsoft.com/office/drawing/2014/main" val="862058281"/>
                    </a:ext>
                  </a:extLst>
                </a:gridCol>
                <a:gridCol w="1701939">
                  <a:extLst>
                    <a:ext uri="{9D8B030D-6E8A-4147-A177-3AD203B41FA5}">
                      <a16:colId xmlns:a16="http://schemas.microsoft.com/office/drawing/2014/main" val="478866566"/>
                    </a:ext>
                  </a:extLst>
                </a:gridCol>
                <a:gridCol w="1701939">
                  <a:extLst>
                    <a:ext uri="{9D8B030D-6E8A-4147-A177-3AD203B41FA5}">
                      <a16:colId xmlns:a16="http://schemas.microsoft.com/office/drawing/2014/main" val="2586769853"/>
                    </a:ext>
                  </a:extLst>
                </a:gridCol>
                <a:gridCol w="1701939">
                  <a:extLst>
                    <a:ext uri="{9D8B030D-6E8A-4147-A177-3AD203B41FA5}">
                      <a16:colId xmlns:a16="http://schemas.microsoft.com/office/drawing/2014/main" val="4084494625"/>
                    </a:ext>
                  </a:extLst>
                </a:gridCol>
                <a:gridCol w="1926031">
                  <a:extLst>
                    <a:ext uri="{9D8B030D-6E8A-4147-A177-3AD203B41FA5}">
                      <a16:colId xmlns:a16="http://schemas.microsoft.com/office/drawing/2014/main" val="4061725348"/>
                    </a:ext>
                  </a:extLst>
                </a:gridCol>
              </a:tblGrid>
              <a:tr h="762639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Fascia età</a:t>
                      </a: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aprile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maggio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giugno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TOTALE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extLst>
                  <a:ext uri="{0D108BD9-81ED-4DB2-BD59-A6C34878D82A}">
                    <a16:rowId xmlns:a16="http://schemas.microsoft.com/office/drawing/2014/main" val="2600773141"/>
                  </a:ext>
                </a:extLst>
              </a:tr>
              <a:tr h="531261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 dirty="0">
                          <a:effectLst/>
                        </a:rPr>
                        <a:t>FASCIA OVER_80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62334105"/>
                  </a:ext>
                </a:extLst>
              </a:tr>
              <a:tr h="38905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70_79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60539544"/>
                  </a:ext>
                </a:extLst>
              </a:tr>
              <a:tr h="38905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60_69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61355891"/>
                  </a:ext>
                </a:extLst>
              </a:tr>
              <a:tr h="38905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50_59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95719880"/>
                  </a:ext>
                </a:extLst>
              </a:tr>
              <a:tr h="38905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40_49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1547886"/>
                  </a:ext>
                </a:extLst>
              </a:tr>
              <a:tr h="38905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30_39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13731503"/>
                  </a:ext>
                </a:extLst>
              </a:tr>
              <a:tr h="38905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20_29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3832434"/>
                  </a:ext>
                </a:extLst>
              </a:tr>
              <a:tr h="38905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u="none" strike="noStrike">
                          <a:effectLst/>
                        </a:rPr>
                        <a:t>FASCIA 12-19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91881992"/>
                  </a:ext>
                </a:extLst>
              </a:tr>
              <a:tr h="389056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u="none" strike="noStrike" dirty="0">
                          <a:effectLst/>
                        </a:rPr>
                        <a:t>TOTALE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576" marR="10576" marT="1057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77.416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3767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4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E42544-7E04-420B-BFF1-C91AD354F0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8165" y="1934122"/>
            <a:ext cx="2995613" cy="3614738"/>
          </a:xfrm>
        </p:spPr>
        <p:txBody>
          <a:bodyPr>
            <a:normAutofit/>
          </a:bodyPr>
          <a:lstStyle/>
          <a:p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Andamento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prenotazioni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ultimi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14 gg</a:t>
            </a:r>
            <a:b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it-IT" sz="2200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D0F718E-05D4-46C5-817E-64A53B69C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037"/>
              </p:ext>
            </p:extLst>
          </p:nvPr>
        </p:nvGraphicFramePr>
        <p:xfrm>
          <a:off x="3417312" y="258713"/>
          <a:ext cx="7639381" cy="5284008"/>
        </p:xfrm>
        <a:graphic>
          <a:graphicData uri="http://schemas.openxmlformats.org/drawingml/2006/table">
            <a:tbl>
              <a:tblPr firstRow="1" bandRow="1"/>
              <a:tblGrid>
                <a:gridCol w="1466761">
                  <a:extLst>
                    <a:ext uri="{9D8B030D-6E8A-4147-A177-3AD203B41FA5}">
                      <a16:colId xmlns:a16="http://schemas.microsoft.com/office/drawing/2014/main" val="1700823741"/>
                    </a:ext>
                  </a:extLst>
                </a:gridCol>
                <a:gridCol w="1637883">
                  <a:extLst>
                    <a:ext uri="{9D8B030D-6E8A-4147-A177-3AD203B41FA5}">
                      <a16:colId xmlns:a16="http://schemas.microsoft.com/office/drawing/2014/main" val="1712617039"/>
                    </a:ext>
                  </a:extLst>
                </a:gridCol>
                <a:gridCol w="1515653">
                  <a:extLst>
                    <a:ext uri="{9D8B030D-6E8A-4147-A177-3AD203B41FA5}">
                      <a16:colId xmlns:a16="http://schemas.microsoft.com/office/drawing/2014/main" val="721024586"/>
                    </a:ext>
                  </a:extLst>
                </a:gridCol>
                <a:gridCol w="1515653">
                  <a:extLst>
                    <a:ext uri="{9D8B030D-6E8A-4147-A177-3AD203B41FA5}">
                      <a16:colId xmlns:a16="http://schemas.microsoft.com/office/drawing/2014/main" val="3294535050"/>
                    </a:ext>
                  </a:extLst>
                </a:gridCol>
                <a:gridCol w="1503431">
                  <a:extLst>
                    <a:ext uri="{9D8B030D-6E8A-4147-A177-3AD203B41FA5}">
                      <a16:colId xmlns:a16="http://schemas.microsoft.com/office/drawing/2014/main" val="429968070"/>
                    </a:ext>
                  </a:extLst>
                </a:gridCol>
              </a:tblGrid>
              <a:tr h="607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OVER 12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5-11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TERZE DOSI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34151"/>
                  </a:ext>
                </a:extLst>
              </a:tr>
              <a:tr h="319968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962116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5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2037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9523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19463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8440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603738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31/03/2022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20069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01/04/2022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084974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02/04/2022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248025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03/04/2022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76593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04/04/2022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0630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05/04/2022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48063"/>
                  </a:ext>
                </a:extLst>
              </a:tr>
              <a:tr h="273879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06/04/2022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54251"/>
                  </a:ext>
                </a:extLst>
              </a:tr>
              <a:tr h="108779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95124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2339A39-D5B1-4504-A6C0-5D3F52558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58705"/>
              </p:ext>
            </p:extLst>
          </p:nvPr>
        </p:nvGraphicFramePr>
        <p:xfrm>
          <a:off x="168166" y="5686931"/>
          <a:ext cx="10888527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2178">
                  <a:extLst>
                    <a:ext uri="{9D8B030D-6E8A-4147-A177-3AD203B41FA5}">
                      <a16:colId xmlns:a16="http://schemas.microsoft.com/office/drawing/2014/main" val="3871708527"/>
                    </a:ext>
                  </a:extLst>
                </a:gridCol>
                <a:gridCol w="1669312">
                  <a:extLst>
                    <a:ext uri="{9D8B030D-6E8A-4147-A177-3AD203B41FA5}">
                      <a16:colId xmlns:a16="http://schemas.microsoft.com/office/drawing/2014/main" val="4128260735"/>
                    </a:ext>
                  </a:extLst>
                </a:gridCol>
                <a:gridCol w="1509823">
                  <a:extLst>
                    <a:ext uri="{9D8B030D-6E8A-4147-A177-3AD203B41FA5}">
                      <a16:colId xmlns:a16="http://schemas.microsoft.com/office/drawing/2014/main" val="500999029"/>
                    </a:ext>
                  </a:extLst>
                </a:gridCol>
                <a:gridCol w="1488558">
                  <a:extLst>
                    <a:ext uri="{9D8B030D-6E8A-4147-A177-3AD203B41FA5}">
                      <a16:colId xmlns:a16="http://schemas.microsoft.com/office/drawing/2014/main" val="1071655530"/>
                    </a:ext>
                  </a:extLst>
                </a:gridCol>
                <a:gridCol w="1508656">
                  <a:extLst>
                    <a:ext uri="{9D8B030D-6E8A-4147-A177-3AD203B41FA5}">
                      <a16:colId xmlns:a16="http://schemas.microsoft.com/office/drawing/2014/main" val="2547419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  <a:latin typeface="+mn-lt"/>
                        </a:rPr>
                        <a:t>CONFRONTO TOTALE PRENOTAZIONI PERIODO 10/03/22-23/03/22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292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7.812</a:t>
                      </a:r>
                    </a:p>
                  </a:txBody>
                  <a:tcPr marL="8110" marR="8110" marT="811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8.250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24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23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028EAF-D18A-426C-970B-A71EC256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0640"/>
            <a:ext cx="10058400" cy="896532"/>
          </a:xfrm>
        </p:spPr>
        <p:txBody>
          <a:bodyPr/>
          <a:lstStyle/>
          <a:p>
            <a:pPr algn="ctr"/>
            <a:r>
              <a:rPr lang="it-IT" dirty="0"/>
              <a:t>Situazione agende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328A4-1EFC-44C2-80CA-9EE0E184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847" y="1987491"/>
            <a:ext cx="10058400" cy="4207569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 Nell’ultima settimana (10-16 marzo 2022) la campagna vaccinale si è sviluppata con </a:t>
            </a:r>
            <a:r>
              <a:rPr lang="it-IT" sz="2800" b="1" dirty="0"/>
              <a:t>media giornaliera di 443 vaccinazioni/die.</a:t>
            </a:r>
            <a:endParaRPr lang="it-IT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it-IT" sz="2800" b="1" dirty="0"/>
              <a:t>AGENDE 1-2-3 DOSI OVER 12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Agende configurate fino al 23 aprile 2022 (2.063 posti liberi su agende 1-2-3 dose, 3.048 posti liberi su agende 3° dose). </a:t>
            </a:r>
            <a:r>
              <a:rPr lang="it-IT" sz="2800" b="1" dirty="0"/>
              <a:t>Prima disponibilità per prima o terza dose: 19 marzo 2022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it-IT" sz="2800" b="1" dirty="0"/>
              <a:t>AGENDE PRIME DOSI 5-11ENNI</a:t>
            </a:r>
          </a:p>
          <a:p>
            <a:pPr algn="just">
              <a:spcBef>
                <a:spcPts val="600"/>
              </a:spcBef>
            </a:pPr>
            <a:r>
              <a:rPr lang="it-IT" sz="2800" dirty="0"/>
              <a:t>Gestite direttamente dalla Pediatria di comunità con sedute inserite all’interno dell’attività ordinaria vaccinale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it-IT" sz="2800" b="1" dirty="0"/>
              <a:t>PRIME DOSI NOVAVAX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 Fino al 20/04 120 appuntamenti a disposizione per prime dosi presso Hub Casalecchio di cui 28 prenotazioni (23,3%)</a:t>
            </a:r>
          </a:p>
          <a:p>
            <a:pPr algn="just">
              <a:spcBef>
                <a:spcPts val="600"/>
              </a:spcBef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66449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028EAF-D18A-426C-970B-A71EC256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22654"/>
            <a:ext cx="10058400" cy="1005840"/>
          </a:xfrm>
        </p:spPr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328A4-1EFC-44C2-80CA-9EE0E184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7370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 Dei 4.049 soggetti immunodepressi che hanno </a:t>
            </a:r>
            <a:r>
              <a:rPr lang="it-IT" sz="2800" b="1" dirty="0"/>
              <a:t>maturato i tempi per eseguire la terza o la quarta dose</a:t>
            </a:r>
            <a:r>
              <a:rPr lang="it-IT" sz="2800" dirty="0"/>
              <a:t> e che sono stati invitati a prenotare tramite sms: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600" dirty="0"/>
              <a:t>1337 (33%) hanno già eseguito la 4° dose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600" dirty="0"/>
              <a:t>2378 (58,7%) devono ancora prenotare/eseguire la 4° dose</a:t>
            </a:r>
          </a:p>
          <a:p>
            <a:pPr lvl="1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600" dirty="0"/>
              <a:t>334 (8,3%) devono ancora prenotare/eseguire la 3° dose</a:t>
            </a:r>
            <a:endParaRPr lang="it-IT" sz="2800" dirty="0"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it-IT" sz="2800" dirty="0"/>
              <a:t>Si tratta di soggetti che erano stati segnalati direttamente dagli specialisti per la dose addizionale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it-IT" sz="2800" dirty="0">
                <a:sym typeface="Wingdings" panose="05000000000000000000" pitchFamily="2" charset="2"/>
              </a:rPr>
              <a:t>Possibili gli accessi diretti presso altre sedi con presentazione sms o senza sms, ma con presentazione documentazione clinica</a:t>
            </a:r>
            <a:endParaRPr lang="it-IT" sz="28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B3101B4-2DC0-4153-8B36-ABCA36D5AC8B}"/>
              </a:ext>
            </a:extLst>
          </p:cNvPr>
          <p:cNvSpPr txBox="1"/>
          <p:nvPr/>
        </p:nvSpPr>
        <p:spPr>
          <a:xfrm>
            <a:off x="1337310" y="442644"/>
            <a:ext cx="9818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it-IT" sz="48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Quarta dose soggetti immunodepressi</a:t>
            </a:r>
          </a:p>
        </p:txBody>
      </p:sp>
    </p:spTree>
    <p:extLst>
      <p:ext uri="{BB962C8B-B14F-4D97-AF65-F5344CB8AC3E}">
        <p14:creationId xmlns:p14="http://schemas.microsoft.com/office/powerpoint/2010/main" val="3736638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4033</TotalTime>
  <Words>620</Words>
  <Application>Microsoft Office PowerPoint</Application>
  <PresentationFormat>Widescreen</PresentationFormat>
  <Paragraphs>281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Retrospettivo</vt:lpstr>
      <vt:lpstr>Aggiornamento andamento campagna vaccinale anti-Covid</vt:lpstr>
      <vt:lpstr>Presentazione standard di PowerPoint</vt:lpstr>
      <vt:lpstr>TARGET DA RAGGIUNGERE – PRIMA DOSE Popolazione non vaccinata, non prenotata e non guarita da covid negli ultimi 6 mesi per Distretto</vt:lpstr>
      <vt:lpstr>Target dose booster Persone vaccinate con ciclo primario con green pass in scadenza (soggetti per cui sono passati 6 mesi da ciclo primario -con/senza guarigioni intercorrenti-  senza prenotazione/erogazione 3° dose)</vt:lpstr>
      <vt:lpstr>Presentazione standard di PowerPoint</vt:lpstr>
      <vt:lpstr>Situazione agende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Andamento campagna vaccinale</dc:title>
  <dc:creator>Marco</dc:creator>
  <cp:lastModifiedBy>Avaldi Vera Maria</cp:lastModifiedBy>
  <cp:revision>146</cp:revision>
  <dcterms:created xsi:type="dcterms:W3CDTF">2021-05-21T09:23:51Z</dcterms:created>
  <dcterms:modified xsi:type="dcterms:W3CDTF">2022-04-07T07:49:49Z</dcterms:modified>
</cp:coreProperties>
</file>