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62" r:id="rId2"/>
    <p:sldId id="363" r:id="rId3"/>
    <p:sldId id="364" r:id="rId4"/>
    <p:sldId id="360" r:id="rId5"/>
    <p:sldId id="359" r:id="rId6"/>
    <p:sldId id="361" r:id="rId7"/>
    <p:sldId id="3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11CD8-65FF-45A7-8758-D7262ECDF650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709CD-FF3F-47AB-99B4-3787BBEBB3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70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8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4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16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06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6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9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2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16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4CA5E6-207A-4207-8667-4825A9C7005C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9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B4A08B6-1C54-4EB4-8E04-95A7BB5F2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3" y="657385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Aggiornamento andamento campagna vaccinale anti-</a:t>
            </a:r>
            <a:r>
              <a:rPr lang="it-IT" sz="6000" dirty="0" err="1"/>
              <a:t>Covid</a:t>
            </a:r>
            <a:r>
              <a:rPr lang="it-IT" sz="6000" dirty="0"/>
              <a:t> 5-11 anni</a:t>
            </a:r>
            <a:endParaRPr lang="it-IT" sz="6000" cap="small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3309B2-2689-4D0E-905F-4D946E10C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Ausl bologna</a:t>
            </a:r>
          </a:p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23 DICEMBRE 2021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86DB14-48B4-485A-954D-E0BE10BAE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84242"/>
          <a:stretch/>
        </p:blipFill>
        <p:spPr>
          <a:xfrm>
            <a:off x="633999" y="1049785"/>
            <a:ext cx="4001315" cy="4228803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2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847C9-232B-4F05-BE8E-F78D089CE6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9961" y="392545"/>
            <a:ext cx="10810306" cy="7680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/>
              <a:t>Adesione campagna vaccinale – Azienda USL Bologna 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F82C0FD-5CAF-4B2F-9034-3D66C94FDCF7}"/>
              </a:ext>
            </a:extLst>
          </p:cNvPr>
          <p:cNvCxnSpPr>
            <a:cxnSpLocks/>
          </p:cNvCxnSpPr>
          <p:nvPr/>
        </p:nvCxnSpPr>
        <p:spPr>
          <a:xfrm flipV="1">
            <a:off x="969961" y="1328407"/>
            <a:ext cx="1025207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B9DEB53-CDD3-4312-ADAA-ECC0A65A05A2}"/>
              </a:ext>
            </a:extLst>
          </p:cNvPr>
          <p:cNvSpPr txBox="1"/>
          <p:nvPr/>
        </p:nvSpPr>
        <p:spPr>
          <a:xfrm>
            <a:off x="7020561" y="5930606"/>
            <a:ext cx="492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Cruscotto DAFNE, Regione Emilia-Romagna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D6FAD3E-ACE1-417A-8337-25A8A8F37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87" y="1701386"/>
            <a:ext cx="9455777" cy="388245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585BA6F-EC58-4AA7-B372-7E08B179A88F}"/>
              </a:ext>
            </a:extLst>
          </p:cNvPr>
          <p:cNvSpPr/>
          <p:nvPr/>
        </p:nvSpPr>
        <p:spPr>
          <a:xfrm>
            <a:off x="8094689" y="1701386"/>
            <a:ext cx="1259173" cy="3828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8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41341421-D627-4B61-BA1D-2CFCDBE1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977" y="276093"/>
            <a:ext cx="10058400" cy="1100762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Copertura con 3° dose</a:t>
            </a:r>
          </a:p>
        </p:txBody>
      </p:sp>
      <p:graphicFrame>
        <p:nvGraphicFramePr>
          <p:cNvPr id="7" name="Tabella 1">
            <a:extLst>
              <a:ext uri="{FF2B5EF4-FFF2-40B4-BE49-F238E27FC236}">
                <a16:creationId xmlns:a16="http://schemas.microsoft.com/office/drawing/2014/main" id="{7B6B388B-7C84-477C-B370-1A4582B16A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4492" y="1737360"/>
          <a:ext cx="5032627" cy="449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253">
                  <a:extLst>
                    <a:ext uri="{9D8B030D-6E8A-4147-A177-3AD203B41FA5}">
                      <a16:colId xmlns:a16="http://schemas.microsoft.com/office/drawing/2014/main" val="138123434"/>
                    </a:ext>
                  </a:extLst>
                </a:gridCol>
                <a:gridCol w="3426374">
                  <a:extLst>
                    <a:ext uri="{9D8B030D-6E8A-4147-A177-3AD203B41FA5}">
                      <a16:colId xmlns:a16="http://schemas.microsoft.com/office/drawing/2014/main" val="3745946083"/>
                    </a:ext>
                  </a:extLst>
                </a:gridCol>
              </a:tblGrid>
              <a:tr h="3385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FASCIA ETA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% SOGGETTI CON TERZA DOSE EFFETTUATA SU INTERA POPOLAZIONE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420407592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85 E OLTRE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73,5%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87124000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80-84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78,1%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3327242104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75-79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61,4%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367453967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70-74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53,2%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578540005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65-69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39,6%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3770355791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60-64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31,1%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3483049780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55-59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27,1%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2241582036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50-54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20,2%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1496469347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45-49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14,6%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2288261686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40-44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12,9%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81502658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35-39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8,4%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753982630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30-34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8,3%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1599326354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25-29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8,0%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546072921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20-24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4,4%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1500549906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15-19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0,8%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2971416956"/>
                  </a:ext>
                </a:extLst>
              </a:tr>
              <a:tr h="2167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TOTALE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27%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78" marR="6478" marT="6478" marB="0" anchor="ctr"/>
                </a:tc>
                <a:extLst>
                  <a:ext uri="{0D108BD9-81ED-4DB2-BD59-A6C34878D82A}">
                    <a16:rowId xmlns:a16="http://schemas.microsoft.com/office/drawing/2014/main" val="383395420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3B3D14-3239-4E93-9728-3E88DECA3A67}"/>
              </a:ext>
            </a:extLst>
          </p:cNvPr>
          <p:cNvGraphicFramePr>
            <a:graphicFrameLocks noGrp="1"/>
          </p:cNvGraphicFramePr>
          <p:nvPr/>
        </p:nvGraphicFramePr>
        <p:xfrm>
          <a:off x="5988796" y="1739536"/>
          <a:ext cx="5667177" cy="449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471">
                  <a:extLst>
                    <a:ext uri="{9D8B030D-6E8A-4147-A177-3AD203B41FA5}">
                      <a16:colId xmlns:a16="http://schemas.microsoft.com/office/drawing/2014/main" val="2234633328"/>
                    </a:ext>
                  </a:extLst>
                </a:gridCol>
                <a:gridCol w="3968706">
                  <a:extLst>
                    <a:ext uri="{9D8B030D-6E8A-4147-A177-3AD203B41FA5}">
                      <a16:colId xmlns:a16="http://schemas.microsoft.com/office/drawing/2014/main" val="3273989777"/>
                    </a:ext>
                  </a:extLst>
                </a:gridCol>
              </a:tblGrid>
              <a:tr h="3671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FASCIA ETA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SOGGETTI CON TERZA DOSE EFFETTUATA SU SOGGETTI CON CICLO COMPLETO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22188532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85 E OLTRE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80,8%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88675291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80-84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83,8%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38088100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75-79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66,8%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5122512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70-74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59,2%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2137497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65-69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45,8%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24887468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60-64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36,6%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19469573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55-59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32,2%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36597032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50-54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24,5%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89930783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45-49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18,2%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14742736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40-44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16,5%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11676020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35-39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11,0%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11237112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30-34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11,2%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20372271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25-29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10,5%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79127620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20-24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5,5%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87741999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15-19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1,0%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03417820"/>
                  </a:ext>
                </a:extLst>
              </a:tr>
              <a:tr h="2295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TOTALE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31,9%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58067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32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C88445-D8FC-422B-BCCB-FB70139B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Stato adesione </a:t>
            </a:r>
            <a:r>
              <a:rPr lang="it-IT" sz="4800" dirty="0"/>
              <a:t>campagna vaccinale 5-11 </a:t>
            </a:r>
            <a:br>
              <a:rPr lang="it-IT" sz="4800" dirty="0"/>
            </a:br>
            <a:r>
              <a:rPr lang="it-IT" sz="4800" dirty="0"/>
              <a:t> Azienda USL Bologna 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E258692-1295-4B3E-AA05-ED42F0BD1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210139"/>
              </p:ext>
            </p:extLst>
          </p:nvPr>
        </p:nvGraphicFramePr>
        <p:xfrm>
          <a:off x="757004" y="1881266"/>
          <a:ext cx="10775354" cy="1339605"/>
        </p:xfrm>
        <a:graphic>
          <a:graphicData uri="http://schemas.openxmlformats.org/drawingml/2006/table">
            <a:tbl>
              <a:tblPr/>
              <a:tblGrid>
                <a:gridCol w="1437146">
                  <a:extLst>
                    <a:ext uri="{9D8B030D-6E8A-4147-A177-3AD203B41FA5}">
                      <a16:colId xmlns:a16="http://schemas.microsoft.com/office/drawing/2014/main" val="1229540967"/>
                    </a:ext>
                  </a:extLst>
                </a:gridCol>
                <a:gridCol w="572916">
                  <a:extLst>
                    <a:ext uri="{9D8B030D-6E8A-4147-A177-3AD203B41FA5}">
                      <a16:colId xmlns:a16="http://schemas.microsoft.com/office/drawing/2014/main" val="3397596868"/>
                    </a:ext>
                  </a:extLst>
                </a:gridCol>
                <a:gridCol w="2278718">
                  <a:extLst>
                    <a:ext uri="{9D8B030D-6E8A-4147-A177-3AD203B41FA5}">
                      <a16:colId xmlns:a16="http://schemas.microsoft.com/office/drawing/2014/main" val="1988751514"/>
                    </a:ext>
                  </a:extLst>
                </a:gridCol>
                <a:gridCol w="2084508">
                  <a:extLst>
                    <a:ext uri="{9D8B030D-6E8A-4147-A177-3AD203B41FA5}">
                      <a16:colId xmlns:a16="http://schemas.microsoft.com/office/drawing/2014/main" val="3294341352"/>
                    </a:ext>
                  </a:extLst>
                </a:gridCol>
                <a:gridCol w="1955035">
                  <a:extLst>
                    <a:ext uri="{9D8B030D-6E8A-4147-A177-3AD203B41FA5}">
                      <a16:colId xmlns:a16="http://schemas.microsoft.com/office/drawing/2014/main" val="818516538"/>
                    </a:ext>
                  </a:extLst>
                </a:gridCol>
                <a:gridCol w="2447031">
                  <a:extLst>
                    <a:ext uri="{9D8B030D-6E8A-4147-A177-3AD203B41FA5}">
                      <a16:colId xmlns:a16="http://schemas.microsoft.com/office/drawing/2014/main" val="1877666635"/>
                    </a:ext>
                  </a:extLst>
                </a:gridCol>
              </a:tblGrid>
              <a:tr h="44653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COMPLETAMENTE IMMUNIZZATI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VACCINATI SOLA PRIMA DOSE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PRENOTATI NON VACCINATI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PRENOTATI E NON VACCINATI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08779"/>
                  </a:ext>
                </a:extLst>
              </a:tr>
              <a:tr h="44653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VALORE ASSOLUTO</a:t>
                      </a:r>
                    </a:p>
                  </a:txBody>
                  <a:tcPr marL="108805" marR="9067" marT="90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53622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1586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8495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43479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931072"/>
                  </a:ext>
                </a:extLst>
              </a:tr>
              <a:tr h="44653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PERCENTUALE</a:t>
                      </a:r>
                    </a:p>
                  </a:txBody>
                  <a:tcPr marL="108805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067" marR="9067" marT="9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013813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9868AD2C-929E-4D62-981F-1696FA7BF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34974"/>
              </p:ext>
            </p:extLst>
          </p:nvPr>
        </p:nvGraphicFramePr>
        <p:xfrm>
          <a:off x="3725840" y="3220872"/>
          <a:ext cx="3962740" cy="2944248"/>
        </p:xfrm>
        <a:graphic>
          <a:graphicData uri="http://schemas.openxmlformats.org/drawingml/2006/table">
            <a:tbl>
              <a:tblPr/>
              <a:tblGrid>
                <a:gridCol w="1967289">
                  <a:extLst>
                    <a:ext uri="{9D8B030D-6E8A-4147-A177-3AD203B41FA5}">
                      <a16:colId xmlns:a16="http://schemas.microsoft.com/office/drawing/2014/main" val="537340352"/>
                    </a:ext>
                  </a:extLst>
                </a:gridCol>
                <a:gridCol w="1995451">
                  <a:extLst>
                    <a:ext uri="{9D8B030D-6E8A-4147-A177-3AD203B41FA5}">
                      <a16:colId xmlns:a16="http://schemas.microsoft.com/office/drawing/2014/main" val="4241021795"/>
                    </a:ext>
                  </a:extLst>
                </a:gridCol>
              </a:tblGrid>
              <a:tr h="2453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PRENOTAZIONE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PRENOTAZIONI TOTALI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701654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143292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633844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6822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108561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515990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830317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779933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158782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878064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22/12/2021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473451"/>
                  </a:ext>
                </a:extLst>
              </a:tr>
              <a:tr h="2453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5461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8DC76576-F323-4757-BE49-5534300CE88D}"/>
              </a:ext>
            </a:extLst>
          </p:cNvPr>
          <p:cNvSpPr txBox="1"/>
          <p:nvPr/>
        </p:nvSpPr>
        <p:spPr>
          <a:xfrm>
            <a:off x="8925636" y="3671248"/>
            <a:ext cx="2230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ADESIONE ATTUALE AL 19%</a:t>
            </a:r>
          </a:p>
        </p:txBody>
      </p:sp>
    </p:spTree>
    <p:extLst>
      <p:ext uri="{BB962C8B-B14F-4D97-AF65-F5344CB8AC3E}">
        <p14:creationId xmlns:p14="http://schemas.microsoft.com/office/powerpoint/2010/main" val="209276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847C9-232B-4F05-BE8E-F78D089CE6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9961" y="392545"/>
            <a:ext cx="10810306" cy="7680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/>
              <a:t>Disponibilità agende campagna vaccinale 5-11 </a:t>
            </a:r>
            <a:br>
              <a:rPr lang="it-IT" sz="4400" dirty="0"/>
            </a:br>
            <a:r>
              <a:rPr lang="it-IT" sz="4400" dirty="0"/>
              <a:t> Azienda USL Bologna 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F82C0FD-5CAF-4B2F-9034-3D66C94FDCF7}"/>
              </a:ext>
            </a:extLst>
          </p:cNvPr>
          <p:cNvCxnSpPr>
            <a:cxnSpLocks/>
          </p:cNvCxnSpPr>
          <p:nvPr/>
        </p:nvCxnSpPr>
        <p:spPr>
          <a:xfrm flipV="1">
            <a:off x="969961" y="1328407"/>
            <a:ext cx="1025207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D074F56-1CD3-4ACF-A584-C7CA4BC0F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57043"/>
              </p:ext>
            </p:extLst>
          </p:nvPr>
        </p:nvGraphicFramePr>
        <p:xfrm>
          <a:off x="632036" y="1328407"/>
          <a:ext cx="5115960" cy="4957695"/>
        </p:xfrm>
        <a:graphic>
          <a:graphicData uri="http://schemas.openxmlformats.org/drawingml/2006/table">
            <a:tbl>
              <a:tblPr/>
              <a:tblGrid>
                <a:gridCol w="3055661">
                  <a:extLst>
                    <a:ext uri="{9D8B030D-6E8A-4147-A177-3AD203B41FA5}">
                      <a16:colId xmlns:a16="http://schemas.microsoft.com/office/drawing/2014/main" val="4185162712"/>
                    </a:ext>
                  </a:extLst>
                </a:gridCol>
                <a:gridCol w="498409">
                  <a:extLst>
                    <a:ext uri="{9D8B030D-6E8A-4147-A177-3AD203B41FA5}">
                      <a16:colId xmlns:a16="http://schemas.microsoft.com/office/drawing/2014/main" val="2112769696"/>
                    </a:ext>
                  </a:extLst>
                </a:gridCol>
                <a:gridCol w="755938">
                  <a:extLst>
                    <a:ext uri="{9D8B030D-6E8A-4147-A177-3AD203B41FA5}">
                      <a16:colId xmlns:a16="http://schemas.microsoft.com/office/drawing/2014/main" val="2942254773"/>
                    </a:ext>
                  </a:extLst>
                </a:gridCol>
                <a:gridCol w="805952">
                  <a:extLst>
                    <a:ext uri="{9D8B030D-6E8A-4147-A177-3AD203B41FA5}">
                      <a16:colId xmlns:a16="http://schemas.microsoft.com/office/drawing/2014/main" val="1178666753"/>
                    </a:ext>
                  </a:extLst>
                </a:gridCol>
              </a:tblGrid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SEDI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998051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APPENNINO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856606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 - GAGGIO MONTANO SILLA - SALA CIVICA A.GANDOLFI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434653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 - CASTIGLIONE - PALAZZETTO DELLO SPORT PALAPEPOLI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100398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- POL. SAN BENEDETTO VAL DI SAMBRO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186511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 - POL. VERGATO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408111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910474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- OSP. BELLARIA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401974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 - BOLOGNA HUB PADIGLIONE FIERA 33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436787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EST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959001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 - POL. BARICELLA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5234605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BD - OSP. DI BUDRIO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592820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CG - CASTELMAGGIORE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04786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PV - POL. PIEVE DI CENTO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556516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 - SAN PIETRO IN CASALE C/O PALESTRA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358930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OVEST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299258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 - HUB AZIENDALE BONFIGLIOLI CALDERARA DI RENO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868102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 - CASA DELLA SALUTE TERRE D'ACQUA CREVALCORE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658966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CQ - CONSULTORIO FAM. S. GIOVANNI PERSICETO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784654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 - CREVALCORE CENTRO CIVICO MONS.ENELIO FRANZONI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952307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GIOVANNI HUB ADULTI C/O MUESO DEL VAPORE VIA BIANCOLINA 4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573415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 - CASA DELLA SALUTE SALA BOLOGNESE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441430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RENO LAVINO SAMOGGIA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879250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BZ - POL. BAZZANO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742809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 - CASA DELLA SALUTE DI CASALECCHIO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796736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ZP - ZOLA PREDOSA (Casa della Salute)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958975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LAZZARO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753772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 - CASA DELLA SALUTE LOIANO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794972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- POL. PIANORO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225978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 - CASA DELLA SALUTE SAN LAZZARO DI SAVENA</a:t>
                      </a:r>
                    </a:p>
                  </a:txBody>
                  <a:tcPr marL="69658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643192"/>
                  </a:ext>
                </a:extLst>
              </a:tr>
              <a:tr h="121901">
                <a:tc>
                  <a:txBody>
                    <a:bodyPr/>
                    <a:lstStyle/>
                    <a:p>
                      <a:pPr algn="l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5523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5523</a:t>
                      </a:r>
                    </a:p>
                  </a:txBody>
                  <a:tcPr marL="5805" marR="5805" marT="58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996210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CD9ACA5-7280-4649-A67C-783ACDAEA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270985"/>
              </p:ext>
            </p:extLst>
          </p:nvPr>
        </p:nvGraphicFramePr>
        <p:xfrm>
          <a:off x="7274256" y="2347418"/>
          <a:ext cx="4425916" cy="4821544"/>
        </p:xfrm>
        <a:graphic>
          <a:graphicData uri="http://schemas.openxmlformats.org/drawingml/2006/table">
            <a:tbl>
              <a:tblPr/>
              <a:tblGrid>
                <a:gridCol w="1106479">
                  <a:extLst>
                    <a:ext uri="{9D8B030D-6E8A-4147-A177-3AD203B41FA5}">
                      <a16:colId xmlns:a16="http://schemas.microsoft.com/office/drawing/2014/main" val="3114292430"/>
                    </a:ext>
                  </a:extLst>
                </a:gridCol>
                <a:gridCol w="1106479">
                  <a:extLst>
                    <a:ext uri="{9D8B030D-6E8A-4147-A177-3AD203B41FA5}">
                      <a16:colId xmlns:a16="http://schemas.microsoft.com/office/drawing/2014/main" val="4020715441"/>
                    </a:ext>
                  </a:extLst>
                </a:gridCol>
                <a:gridCol w="1106479">
                  <a:extLst>
                    <a:ext uri="{9D8B030D-6E8A-4147-A177-3AD203B41FA5}">
                      <a16:colId xmlns:a16="http://schemas.microsoft.com/office/drawing/2014/main" val="1055623806"/>
                    </a:ext>
                  </a:extLst>
                </a:gridCol>
                <a:gridCol w="1106479">
                  <a:extLst>
                    <a:ext uri="{9D8B030D-6E8A-4147-A177-3AD203B41FA5}">
                      <a16:colId xmlns:a16="http://schemas.microsoft.com/office/drawing/2014/main" val="827757766"/>
                    </a:ext>
                  </a:extLst>
                </a:gridCol>
              </a:tblGrid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GIORNO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DISPONIBILI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PRENOTATI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LIBERI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99553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054809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98931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144451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364139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117668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674163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727177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844760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85462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729097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581317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511834"/>
                  </a:ext>
                </a:extLst>
              </a:tr>
              <a:tr h="15884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74836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663537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442231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554354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317556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95972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155434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57001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31/01/2022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876123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01/02/2022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075754"/>
                  </a:ext>
                </a:extLst>
              </a:tr>
              <a:tr h="2027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14220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8697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5523</a:t>
                      </a:r>
                    </a:p>
                  </a:txBody>
                  <a:tcPr marL="5177" marR="5177" marT="51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070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01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7C64D-7044-4DC1-A47E-93D5696E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Andamento prenotazioni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87F05B2-A8C3-442F-82AE-5FD552692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829598"/>
              </p:ext>
            </p:extLst>
          </p:nvPr>
        </p:nvGraphicFramePr>
        <p:xfrm>
          <a:off x="2548328" y="1846261"/>
          <a:ext cx="6569092" cy="4382152"/>
        </p:xfrm>
        <a:graphic>
          <a:graphicData uri="http://schemas.openxmlformats.org/drawingml/2006/table">
            <a:tbl>
              <a:tblPr firstRow="1" bandRow="1"/>
              <a:tblGrid>
                <a:gridCol w="981589">
                  <a:extLst>
                    <a:ext uri="{9D8B030D-6E8A-4147-A177-3AD203B41FA5}">
                      <a16:colId xmlns:a16="http://schemas.microsoft.com/office/drawing/2014/main" val="561137690"/>
                    </a:ext>
                  </a:extLst>
                </a:gridCol>
                <a:gridCol w="1220693">
                  <a:extLst>
                    <a:ext uri="{9D8B030D-6E8A-4147-A177-3AD203B41FA5}">
                      <a16:colId xmlns:a16="http://schemas.microsoft.com/office/drawing/2014/main" val="3562105300"/>
                    </a:ext>
                  </a:extLst>
                </a:gridCol>
                <a:gridCol w="1573058">
                  <a:extLst>
                    <a:ext uri="{9D8B030D-6E8A-4147-A177-3AD203B41FA5}">
                      <a16:colId xmlns:a16="http://schemas.microsoft.com/office/drawing/2014/main" val="1665177485"/>
                    </a:ext>
                  </a:extLst>
                </a:gridCol>
                <a:gridCol w="1648565">
                  <a:extLst>
                    <a:ext uri="{9D8B030D-6E8A-4147-A177-3AD203B41FA5}">
                      <a16:colId xmlns:a16="http://schemas.microsoft.com/office/drawing/2014/main" val="1983437000"/>
                    </a:ext>
                  </a:extLst>
                </a:gridCol>
                <a:gridCol w="1145187">
                  <a:extLst>
                    <a:ext uri="{9D8B030D-6E8A-4147-A177-3AD203B41FA5}">
                      <a16:colId xmlns:a16="http://schemas.microsoft.com/office/drawing/2014/main" val="3578021134"/>
                    </a:ext>
                  </a:extLst>
                </a:gridCol>
              </a:tblGrid>
              <a:tr h="71163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OVER 12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5-11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TERZE DOSI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401337"/>
                  </a:ext>
                </a:extLst>
              </a:tr>
              <a:tr h="25281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7.389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7.874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843762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59139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78268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2.734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890364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3462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12490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947177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213638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841729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180671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73813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612357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2.494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68644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13707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26929"/>
                  </a:ext>
                </a:extLst>
              </a:tr>
              <a:tr h="24345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22/12/2021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6.672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947776"/>
                  </a:ext>
                </a:extLst>
              </a:tr>
              <a:tr h="25281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10.356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72.817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87.671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052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802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6A9F08-59E8-40A7-A828-38A92961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PRODUZIONE ULTIMA SETTIMANA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39D801-518D-4B9E-8EC0-F8492002A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TOTALE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CEE23CE1-C9E9-4185-83B5-4F5DC1E5B7B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6503403"/>
              </p:ext>
            </p:extLst>
          </p:nvPr>
        </p:nvGraphicFramePr>
        <p:xfrm>
          <a:off x="194872" y="3215390"/>
          <a:ext cx="5840802" cy="1932273"/>
        </p:xfrm>
        <a:graphic>
          <a:graphicData uri="http://schemas.openxmlformats.org/drawingml/2006/table">
            <a:tbl>
              <a:tblPr/>
              <a:tblGrid>
                <a:gridCol w="872763">
                  <a:extLst>
                    <a:ext uri="{9D8B030D-6E8A-4147-A177-3AD203B41FA5}">
                      <a16:colId xmlns:a16="http://schemas.microsoft.com/office/drawing/2014/main" val="1723426888"/>
                    </a:ext>
                  </a:extLst>
                </a:gridCol>
                <a:gridCol w="1085359">
                  <a:extLst>
                    <a:ext uri="{9D8B030D-6E8A-4147-A177-3AD203B41FA5}">
                      <a16:colId xmlns:a16="http://schemas.microsoft.com/office/drawing/2014/main" val="3277979690"/>
                    </a:ext>
                  </a:extLst>
                </a:gridCol>
                <a:gridCol w="1398660">
                  <a:extLst>
                    <a:ext uri="{9D8B030D-6E8A-4147-A177-3AD203B41FA5}">
                      <a16:colId xmlns:a16="http://schemas.microsoft.com/office/drawing/2014/main" val="3846083782"/>
                    </a:ext>
                  </a:extLst>
                </a:gridCol>
                <a:gridCol w="1465796">
                  <a:extLst>
                    <a:ext uri="{9D8B030D-6E8A-4147-A177-3AD203B41FA5}">
                      <a16:colId xmlns:a16="http://schemas.microsoft.com/office/drawing/2014/main" val="1964453080"/>
                    </a:ext>
                  </a:extLst>
                </a:gridCol>
                <a:gridCol w="1018224">
                  <a:extLst>
                    <a:ext uri="{9D8B030D-6E8A-4147-A177-3AD203B41FA5}">
                      <a16:colId xmlns:a16="http://schemas.microsoft.com/office/drawing/2014/main" val="1205756299"/>
                    </a:ext>
                  </a:extLst>
                </a:gridCol>
              </a:tblGrid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DOSE 1</a:t>
                      </a:r>
                    </a:p>
                  </a:txBody>
                  <a:tcPr marL="7096" marR="7096" marT="7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DOSE 2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DOSE 3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68374"/>
                  </a:ext>
                </a:extLst>
              </a:tr>
              <a:tr h="21611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7.954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8.939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98959"/>
                  </a:ext>
                </a:extLst>
              </a:tr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7.553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8.650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206"/>
                  </a:ext>
                </a:extLst>
              </a:tr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7.675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8.785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373537"/>
                  </a:ext>
                </a:extLst>
              </a:tr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4.394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048256"/>
                  </a:ext>
                </a:extLst>
              </a:tr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7594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8722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4644"/>
                  </a:ext>
                </a:extLst>
              </a:tr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8.098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9.520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13660"/>
                  </a:ext>
                </a:extLst>
              </a:tr>
              <a:tr h="214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22/12/2021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7755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9020 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14459"/>
                  </a:ext>
                </a:extLst>
              </a:tr>
              <a:tr h="216111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51.023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58.734</a:t>
                      </a:r>
                    </a:p>
                  </a:txBody>
                  <a:tcPr marL="7096" marR="7096" marT="70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78116"/>
                  </a:ext>
                </a:extLst>
              </a:tr>
            </a:tbl>
          </a:graphicData>
        </a:graphic>
      </p:graphicFrame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084E9A2D-D21C-461C-AA41-D25F13A74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MMG</a:t>
            </a:r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49E554EA-5DEF-49AC-8344-0ED6C67D5F9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24318680"/>
              </p:ext>
            </p:extLst>
          </p:nvPr>
        </p:nvGraphicFramePr>
        <p:xfrm>
          <a:off x="6218238" y="3207895"/>
          <a:ext cx="5436614" cy="1932400"/>
        </p:xfrm>
        <a:graphic>
          <a:graphicData uri="http://schemas.openxmlformats.org/drawingml/2006/table">
            <a:tbl>
              <a:tblPr/>
              <a:tblGrid>
                <a:gridCol w="812367">
                  <a:extLst>
                    <a:ext uri="{9D8B030D-6E8A-4147-A177-3AD203B41FA5}">
                      <a16:colId xmlns:a16="http://schemas.microsoft.com/office/drawing/2014/main" val="4042841855"/>
                    </a:ext>
                  </a:extLst>
                </a:gridCol>
                <a:gridCol w="1010252">
                  <a:extLst>
                    <a:ext uri="{9D8B030D-6E8A-4147-A177-3AD203B41FA5}">
                      <a16:colId xmlns:a16="http://schemas.microsoft.com/office/drawing/2014/main" val="3505625622"/>
                    </a:ext>
                  </a:extLst>
                </a:gridCol>
                <a:gridCol w="1301872">
                  <a:extLst>
                    <a:ext uri="{9D8B030D-6E8A-4147-A177-3AD203B41FA5}">
                      <a16:colId xmlns:a16="http://schemas.microsoft.com/office/drawing/2014/main" val="2499597012"/>
                    </a:ext>
                  </a:extLst>
                </a:gridCol>
                <a:gridCol w="1364360">
                  <a:extLst>
                    <a:ext uri="{9D8B030D-6E8A-4147-A177-3AD203B41FA5}">
                      <a16:colId xmlns:a16="http://schemas.microsoft.com/office/drawing/2014/main" val="3167793678"/>
                    </a:ext>
                  </a:extLst>
                </a:gridCol>
                <a:gridCol w="947763">
                  <a:extLst>
                    <a:ext uri="{9D8B030D-6E8A-4147-A177-3AD203B41FA5}">
                      <a16:colId xmlns:a16="http://schemas.microsoft.com/office/drawing/2014/main" val="540818776"/>
                    </a:ext>
                  </a:extLst>
                </a:gridCol>
              </a:tblGrid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DOSE 1</a:t>
                      </a:r>
                    </a:p>
                  </a:txBody>
                  <a:tcPr marL="7094" marR="7094" marT="70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DOSE 2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DOSE 3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00514"/>
                  </a:ext>
                </a:extLst>
              </a:tr>
              <a:tr h="216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301268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844528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561814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40015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67300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493662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22/12/2021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113392"/>
                  </a:ext>
                </a:extLst>
              </a:tr>
              <a:tr h="216073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7.416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 </a:t>
                      </a:r>
                    </a:p>
                  </a:txBody>
                  <a:tcPr marL="7094" marR="7094" marT="70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4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1589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2864</TotalTime>
  <Words>793</Words>
  <Application>Microsoft Office PowerPoint</Application>
  <PresentationFormat>Widescreen</PresentationFormat>
  <Paragraphs>499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Retrospettivo</vt:lpstr>
      <vt:lpstr>Aggiornamento andamento campagna vaccinale anti-Covid 5-11 anni</vt:lpstr>
      <vt:lpstr>Adesione campagna vaccinale – Azienda USL Bologna </vt:lpstr>
      <vt:lpstr>Copertura con 3° dose</vt:lpstr>
      <vt:lpstr>Stato adesione campagna vaccinale 5-11   Azienda USL Bologna </vt:lpstr>
      <vt:lpstr>Disponibilità agende campagna vaccinale 5-11   Azienda USL Bologna </vt:lpstr>
      <vt:lpstr>Andamento prenotazioni</vt:lpstr>
      <vt:lpstr>PRODUZIONE ULTIMA SETTIMANA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Andamento campagna vaccinale</dc:title>
  <dc:creator>Marco</dc:creator>
  <cp:lastModifiedBy>Aporti Manuela</cp:lastModifiedBy>
  <cp:revision>114</cp:revision>
  <dcterms:created xsi:type="dcterms:W3CDTF">2021-05-21T09:23:51Z</dcterms:created>
  <dcterms:modified xsi:type="dcterms:W3CDTF">2021-12-23T15:54:16Z</dcterms:modified>
</cp:coreProperties>
</file>