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62" r:id="rId2"/>
    <p:sldId id="359" r:id="rId3"/>
    <p:sldId id="373" r:id="rId4"/>
    <p:sldId id="376" r:id="rId5"/>
    <p:sldId id="378" r:id="rId6"/>
    <p:sldId id="371" r:id="rId7"/>
    <p:sldId id="361" r:id="rId8"/>
    <p:sldId id="369" r:id="rId9"/>
    <p:sldId id="3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92857" autoAdjust="0"/>
  </p:normalViewPr>
  <p:slideViewPr>
    <p:cSldViewPr snapToGrid="0">
      <p:cViewPr varScale="1">
        <p:scale>
          <a:sx n="56" d="100"/>
          <a:sy n="56" d="100"/>
        </p:scale>
        <p:origin x="13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1CD8-65FF-45A7-8758-D7262ECDF650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709CD-FF3F-47AB-99B4-3787BBEBB3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70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68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14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9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16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06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06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9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6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16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4CA5E6-207A-4207-8667-4825A9C7005C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4A08B6-1C54-4EB4-8E04-95A7BB5F2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3" y="657385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>Aggiornamento andamento campagna vaccinale anti-</a:t>
            </a:r>
            <a:r>
              <a:rPr lang="it-IT" sz="6000" dirty="0" err="1"/>
              <a:t>Covid</a:t>
            </a:r>
            <a:endParaRPr lang="it-IT" sz="6000" cap="small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3309B2-2689-4D0E-905F-4D946E10C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Ausl bologna</a:t>
            </a:r>
          </a:p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 MARZO 2022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86DB14-48B4-485A-954D-E0BE10BAE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84242"/>
          <a:stretch/>
        </p:blipFill>
        <p:spPr>
          <a:xfrm>
            <a:off x="633999" y="1049785"/>
            <a:ext cx="4001315" cy="4228803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42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EC633B-3D33-4E83-A3EB-990884ACFFC6}"/>
              </a:ext>
            </a:extLst>
          </p:cNvPr>
          <p:cNvSpPr txBox="1"/>
          <p:nvPr/>
        </p:nvSpPr>
        <p:spPr>
          <a:xfrm>
            <a:off x="270230" y="516835"/>
            <a:ext cx="3494429" cy="5772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TARGET DA RAGGIUNGERE – PRIMA DOSE</a:t>
            </a: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Popolazione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vaccinata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non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prenotata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non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guarita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da covid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negli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ultimi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mesi</a:t>
            </a:r>
            <a:endParaRPr lang="en-US" sz="36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A51E403-B60A-4A05-B5AE-1C32DBF4E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09426"/>
              </p:ext>
            </p:extLst>
          </p:nvPr>
        </p:nvGraphicFramePr>
        <p:xfrm>
          <a:off x="4264942" y="252870"/>
          <a:ext cx="7645961" cy="60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521">
                  <a:extLst>
                    <a:ext uri="{9D8B030D-6E8A-4147-A177-3AD203B41FA5}">
                      <a16:colId xmlns:a16="http://schemas.microsoft.com/office/drawing/2014/main" val="1857880614"/>
                    </a:ext>
                  </a:extLst>
                </a:gridCol>
                <a:gridCol w="3256550">
                  <a:extLst>
                    <a:ext uri="{9D8B030D-6E8A-4147-A177-3AD203B41FA5}">
                      <a16:colId xmlns:a16="http://schemas.microsoft.com/office/drawing/2014/main" val="660292039"/>
                    </a:ext>
                  </a:extLst>
                </a:gridCol>
                <a:gridCol w="1406890">
                  <a:extLst>
                    <a:ext uri="{9D8B030D-6E8A-4147-A177-3AD203B41FA5}">
                      <a16:colId xmlns:a16="http://schemas.microsoft.com/office/drawing/2014/main" val="2396770924"/>
                    </a:ext>
                  </a:extLst>
                </a:gridCol>
              </a:tblGrid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FASCIA ETÀ</a:t>
                      </a: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Non vaccinati/</a:t>
                      </a:r>
                    </a:p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prenotati/guariti</a:t>
                      </a: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16595" marR="16595" marT="16595" marB="0" anchor="b"/>
                </a:tc>
                <a:extLst>
                  <a:ext uri="{0D108BD9-81ED-4DB2-BD59-A6C34878D82A}">
                    <a16:rowId xmlns:a16="http://schemas.microsoft.com/office/drawing/2014/main" val="123656330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>
                          <a:effectLst/>
                        </a:rPr>
                        <a:t>OVER 80</a:t>
                      </a:r>
                      <a:endParaRPr lang="it-IT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6475293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70-79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6499636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60-69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89236158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50-59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86463649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40-49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7284499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30-39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2977784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20-29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17829727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12-19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6707683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5-11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4961027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b="1" u="none" strike="noStrike">
                          <a:effectLst/>
                        </a:rPr>
                        <a:t>Totale complessivo</a:t>
                      </a:r>
                      <a:endParaRPr lang="it-IT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45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32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E15C2-925A-4C7D-94F1-1E036FC1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801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3200" b="1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TARGET DA RAGGIUNGERE – PRIMA DOSE</a:t>
            </a:r>
            <a:br>
              <a:rPr lang="en-US" sz="3200" b="1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Popolazione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non </a:t>
            </a:r>
            <a:r>
              <a:rPr lang="it-IT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vaccinata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, non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prenotata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e non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guarita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da covid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negli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ultimi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6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mesi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per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Distretto</a:t>
            </a:r>
            <a:endParaRPr lang="it-IT" sz="4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254AB54-E2D0-473B-A3C7-625592225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5661"/>
              </p:ext>
            </p:extLst>
          </p:nvPr>
        </p:nvGraphicFramePr>
        <p:xfrm>
          <a:off x="594360" y="1824195"/>
          <a:ext cx="11247121" cy="4405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110">
                  <a:extLst>
                    <a:ext uri="{9D8B030D-6E8A-4147-A177-3AD203B41FA5}">
                      <a16:colId xmlns:a16="http://schemas.microsoft.com/office/drawing/2014/main" val="3267518357"/>
                    </a:ext>
                  </a:extLst>
                </a:gridCol>
                <a:gridCol w="1405890">
                  <a:extLst>
                    <a:ext uri="{9D8B030D-6E8A-4147-A177-3AD203B41FA5}">
                      <a16:colId xmlns:a16="http://schemas.microsoft.com/office/drawing/2014/main" val="4104410322"/>
                    </a:ext>
                  </a:extLst>
                </a:gridCol>
                <a:gridCol w="1363058">
                  <a:extLst>
                    <a:ext uri="{9D8B030D-6E8A-4147-A177-3AD203B41FA5}">
                      <a16:colId xmlns:a16="http://schemas.microsoft.com/office/drawing/2014/main" val="2340801472"/>
                    </a:ext>
                  </a:extLst>
                </a:gridCol>
                <a:gridCol w="1138784">
                  <a:extLst>
                    <a:ext uri="{9D8B030D-6E8A-4147-A177-3AD203B41FA5}">
                      <a16:colId xmlns:a16="http://schemas.microsoft.com/office/drawing/2014/main" val="3109721787"/>
                    </a:ext>
                  </a:extLst>
                </a:gridCol>
                <a:gridCol w="1138784">
                  <a:extLst>
                    <a:ext uri="{9D8B030D-6E8A-4147-A177-3AD203B41FA5}">
                      <a16:colId xmlns:a16="http://schemas.microsoft.com/office/drawing/2014/main" val="365238642"/>
                    </a:ext>
                  </a:extLst>
                </a:gridCol>
                <a:gridCol w="1658259">
                  <a:extLst>
                    <a:ext uri="{9D8B030D-6E8A-4147-A177-3AD203B41FA5}">
                      <a16:colId xmlns:a16="http://schemas.microsoft.com/office/drawing/2014/main" val="2215682316"/>
                    </a:ext>
                  </a:extLst>
                </a:gridCol>
                <a:gridCol w="1165887">
                  <a:extLst>
                    <a:ext uri="{9D8B030D-6E8A-4147-A177-3AD203B41FA5}">
                      <a16:colId xmlns:a16="http://schemas.microsoft.com/office/drawing/2014/main" val="993171977"/>
                    </a:ext>
                  </a:extLst>
                </a:gridCol>
                <a:gridCol w="1353349">
                  <a:extLst>
                    <a:ext uri="{9D8B030D-6E8A-4147-A177-3AD203B41FA5}">
                      <a16:colId xmlns:a16="http://schemas.microsoft.com/office/drawing/2014/main" val="895143311"/>
                    </a:ext>
                  </a:extLst>
                </a:gridCol>
              </a:tblGrid>
              <a:tr h="932393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FASCIA ETÀ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APPENNINO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BOLOGNA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PIANURA EST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PIANURA OVEST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RENO LAVINO SAMOGGIA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SAVENA IDICE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Totale complessivo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extLst>
                  <a:ext uri="{0D108BD9-81ED-4DB2-BD59-A6C34878D82A}">
                    <a16:rowId xmlns:a16="http://schemas.microsoft.com/office/drawing/2014/main" val="1795174491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OVER 80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55102984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70_79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57519569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60_69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6116530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50_59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12859814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40_49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61147650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30_39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608413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20_29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48126590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12_19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5780955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05_11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16703669"/>
                  </a:ext>
                </a:extLst>
              </a:tr>
              <a:tr h="62443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u="none" strike="noStrike" dirty="0">
                          <a:effectLst/>
                        </a:rPr>
                        <a:t>Totale complessivo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114.716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2862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EB6545-8972-450C-B4F5-CFA5757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221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3100" b="1" cap="small" dirty="0" err="1">
                <a:latin typeface="+mn-lt"/>
              </a:rPr>
              <a:t>Persone</a:t>
            </a:r>
            <a:r>
              <a:rPr lang="en-US" sz="3100" b="1" cap="small" dirty="0">
                <a:latin typeface="+mn-lt"/>
              </a:rPr>
              <a:t> vaccinate con </a:t>
            </a:r>
            <a:r>
              <a:rPr lang="en-US" sz="3100" b="1" cap="small" dirty="0" err="1">
                <a:latin typeface="+mn-lt"/>
              </a:rPr>
              <a:t>ciclo</a:t>
            </a:r>
            <a:r>
              <a:rPr lang="en-US" sz="3100" b="1" cap="small" dirty="0">
                <a:latin typeface="+mn-lt"/>
              </a:rPr>
              <a:t> </a:t>
            </a:r>
            <a:r>
              <a:rPr lang="en-US" sz="3100" b="1" cap="small" dirty="0" err="1">
                <a:latin typeface="+mn-lt"/>
              </a:rPr>
              <a:t>primario</a:t>
            </a:r>
            <a:r>
              <a:rPr lang="en-US" sz="3100" b="1" cap="small" dirty="0">
                <a:latin typeface="+mn-lt"/>
              </a:rPr>
              <a:t> con green pass in </a:t>
            </a:r>
            <a:r>
              <a:rPr lang="en-US" sz="3100" b="1" cap="small" dirty="0" err="1">
                <a:latin typeface="+mn-lt"/>
              </a:rPr>
              <a:t>scadenza</a:t>
            </a:r>
            <a:br>
              <a:rPr lang="en-US" sz="3100" cap="small" dirty="0">
                <a:latin typeface="+mn-lt"/>
              </a:rPr>
            </a:br>
            <a:r>
              <a:rPr lang="en-US" sz="3000" cap="small" dirty="0">
                <a:latin typeface="+mn-lt"/>
              </a:rPr>
              <a:t>(</a:t>
            </a:r>
            <a:r>
              <a:rPr lang="it-IT" sz="3000" cap="small" dirty="0">
                <a:latin typeface="+mn-lt"/>
              </a:rPr>
              <a:t>soggetti per cui sono passati 6 mesi da ciclo primario -con/senza guarigioni intercorrenti-  senza prenotazione/erogazione 3° dose)</a:t>
            </a:r>
            <a:endParaRPr lang="it-IT" sz="3000" dirty="0">
              <a:latin typeface="+mn-lt"/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98F852B-9064-4CC1-9C1F-4246E41E1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418478"/>
              </p:ext>
            </p:extLst>
          </p:nvPr>
        </p:nvGraphicFramePr>
        <p:xfrm>
          <a:off x="379528" y="1697270"/>
          <a:ext cx="11701982" cy="451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277">
                  <a:extLst>
                    <a:ext uri="{9D8B030D-6E8A-4147-A177-3AD203B41FA5}">
                      <a16:colId xmlns:a16="http://schemas.microsoft.com/office/drawing/2014/main" val="862058281"/>
                    </a:ext>
                  </a:extLst>
                </a:gridCol>
                <a:gridCol w="1001596">
                  <a:extLst>
                    <a:ext uri="{9D8B030D-6E8A-4147-A177-3AD203B41FA5}">
                      <a16:colId xmlns:a16="http://schemas.microsoft.com/office/drawing/2014/main" val="478866566"/>
                    </a:ext>
                  </a:extLst>
                </a:gridCol>
                <a:gridCol w="1001596">
                  <a:extLst>
                    <a:ext uri="{9D8B030D-6E8A-4147-A177-3AD203B41FA5}">
                      <a16:colId xmlns:a16="http://schemas.microsoft.com/office/drawing/2014/main" val="2586769853"/>
                    </a:ext>
                  </a:extLst>
                </a:gridCol>
                <a:gridCol w="1001596">
                  <a:extLst>
                    <a:ext uri="{9D8B030D-6E8A-4147-A177-3AD203B41FA5}">
                      <a16:colId xmlns:a16="http://schemas.microsoft.com/office/drawing/2014/main" val="4084494625"/>
                    </a:ext>
                  </a:extLst>
                </a:gridCol>
                <a:gridCol w="1001596">
                  <a:extLst>
                    <a:ext uri="{9D8B030D-6E8A-4147-A177-3AD203B41FA5}">
                      <a16:colId xmlns:a16="http://schemas.microsoft.com/office/drawing/2014/main" val="2716354101"/>
                    </a:ext>
                  </a:extLst>
                </a:gridCol>
                <a:gridCol w="1001596">
                  <a:extLst>
                    <a:ext uri="{9D8B030D-6E8A-4147-A177-3AD203B41FA5}">
                      <a16:colId xmlns:a16="http://schemas.microsoft.com/office/drawing/2014/main" val="4211845675"/>
                    </a:ext>
                  </a:extLst>
                </a:gridCol>
                <a:gridCol w="1001596">
                  <a:extLst>
                    <a:ext uri="{9D8B030D-6E8A-4147-A177-3AD203B41FA5}">
                      <a16:colId xmlns:a16="http://schemas.microsoft.com/office/drawing/2014/main" val="1340049657"/>
                    </a:ext>
                  </a:extLst>
                </a:gridCol>
                <a:gridCol w="738339">
                  <a:extLst>
                    <a:ext uri="{9D8B030D-6E8A-4147-A177-3AD203B41FA5}">
                      <a16:colId xmlns:a16="http://schemas.microsoft.com/office/drawing/2014/main" val="297028749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4061725348"/>
                    </a:ext>
                  </a:extLst>
                </a:gridCol>
                <a:gridCol w="1758315">
                  <a:extLst>
                    <a:ext uri="{9D8B030D-6E8A-4147-A177-3AD203B41FA5}">
                      <a16:colId xmlns:a16="http://schemas.microsoft.com/office/drawing/2014/main" val="644952757"/>
                    </a:ext>
                  </a:extLst>
                </a:gridCol>
              </a:tblGrid>
              <a:tr h="259670"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mar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err="1">
                          <a:effectLst/>
                        </a:rPr>
                        <a:t>apr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err="1">
                          <a:effectLst/>
                        </a:rPr>
                        <a:t>mag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err="1">
                          <a:effectLst/>
                        </a:rPr>
                        <a:t>giu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err="1">
                          <a:effectLst/>
                        </a:rPr>
                        <a:t>lug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ago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set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TOTALE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Adesione al 70%</a:t>
                      </a:r>
                    </a:p>
                  </a:txBody>
                  <a:tcPr marL="10576" marR="10576" marT="10576" marB="0" anchor="ctr"/>
                </a:tc>
                <a:extLst>
                  <a:ext uri="{0D108BD9-81ED-4DB2-BD59-A6C34878D82A}">
                    <a16:rowId xmlns:a16="http://schemas.microsoft.com/office/drawing/2014/main" val="2600773141"/>
                  </a:ext>
                </a:extLst>
              </a:tr>
              <a:tr h="51757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FASCIA OVER_80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62334105"/>
                  </a:ext>
                </a:extLst>
              </a:tr>
              <a:tr h="37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70_79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60539544"/>
                  </a:ext>
                </a:extLst>
              </a:tr>
              <a:tr h="37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60_69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1355891"/>
                  </a:ext>
                </a:extLst>
              </a:tr>
              <a:tr h="37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50_59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95719880"/>
                  </a:ext>
                </a:extLst>
              </a:tr>
              <a:tr h="37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40_49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1547886"/>
                  </a:ext>
                </a:extLst>
              </a:tr>
              <a:tr h="37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30_39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13731503"/>
                  </a:ext>
                </a:extLst>
              </a:tr>
              <a:tr h="37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20_29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3832434"/>
                  </a:ext>
                </a:extLst>
              </a:tr>
              <a:tr h="37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12-19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91881992"/>
                  </a:ext>
                </a:extLst>
              </a:tr>
              <a:tr h="37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u="none" strike="noStrike" dirty="0">
                          <a:effectLst/>
                        </a:rPr>
                        <a:t>TOTALE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90.656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3767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4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E61256A-F2A9-4A05-9B10-4C9062B44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263507-3AEE-4000-B76D-C3E1320C3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1341421-D627-4B61-BA1D-2CFCDBE1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 err="1">
                <a:solidFill>
                  <a:srgbClr val="FFFFFF"/>
                </a:solidFill>
              </a:rPr>
              <a:t>Copertura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popolazione</a:t>
            </a:r>
            <a:r>
              <a:rPr lang="en-US" sz="4400" dirty="0">
                <a:solidFill>
                  <a:srgbClr val="FFFFFF"/>
                </a:solidFill>
              </a:rPr>
              <a:t> con 3° dose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FF26C9-F144-4874-B745-B27A21191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3B3D14-3239-4E93-9728-3E88DECA3A67}"/>
              </a:ext>
            </a:extLst>
          </p:cNvPr>
          <p:cNvGraphicFramePr>
            <a:graphicFrameLocks noGrp="1"/>
          </p:cNvGraphicFramePr>
          <p:nvPr/>
        </p:nvGraphicFramePr>
        <p:xfrm>
          <a:off x="1201438" y="330069"/>
          <a:ext cx="5627118" cy="608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465">
                  <a:extLst>
                    <a:ext uri="{9D8B030D-6E8A-4147-A177-3AD203B41FA5}">
                      <a16:colId xmlns:a16="http://schemas.microsoft.com/office/drawing/2014/main" val="2234633328"/>
                    </a:ext>
                  </a:extLst>
                </a:gridCol>
                <a:gridCol w="3940653">
                  <a:extLst>
                    <a:ext uri="{9D8B030D-6E8A-4147-A177-3AD203B41FA5}">
                      <a16:colId xmlns:a16="http://schemas.microsoft.com/office/drawing/2014/main" val="3273989777"/>
                    </a:ext>
                  </a:extLst>
                </a:gridCol>
              </a:tblGrid>
              <a:tr h="7966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FASCIA ETA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SOGGETTI CON TERZA DOSE SU SOGGETTI CON CICLO COMPLETO</a:t>
                      </a:r>
                    </a:p>
                  </a:txBody>
                  <a:tcPr marL="5659" marR="5659" marT="5659" marB="0" anchor="ctr"/>
                </a:tc>
                <a:extLst>
                  <a:ext uri="{0D108BD9-81ED-4DB2-BD59-A6C34878D82A}">
                    <a16:rowId xmlns:a16="http://schemas.microsoft.com/office/drawing/2014/main" val="102218853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E OLTRE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88675291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80-84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38088100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75-79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512251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70-74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2137497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65-69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24887468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60-64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19469573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55-59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3659703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50-54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89930783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45-49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14742736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40-44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11676020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35-39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1123711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30-34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20372271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25-29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79127620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20-24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87741999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15-19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3417820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8822661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u="none" strike="noStrike">
                          <a:effectLst/>
                        </a:rPr>
                        <a:t>TOTALE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58067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78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E42544-7E04-420B-BFF1-C91AD354F0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8165" y="1934122"/>
            <a:ext cx="2995613" cy="3614738"/>
          </a:xfrm>
        </p:spPr>
        <p:txBody>
          <a:bodyPr>
            <a:normAutofit/>
          </a:bodyPr>
          <a:lstStyle/>
          <a:p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Andamento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prenotazioni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ultimi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14 gg</a:t>
            </a:r>
            <a:b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it-IT" sz="2200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D0F718E-05D4-46C5-817E-64A53B69C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3950"/>
              </p:ext>
            </p:extLst>
          </p:nvPr>
        </p:nvGraphicFramePr>
        <p:xfrm>
          <a:off x="3417312" y="258713"/>
          <a:ext cx="7639381" cy="5314158"/>
        </p:xfrm>
        <a:graphic>
          <a:graphicData uri="http://schemas.openxmlformats.org/drawingml/2006/table">
            <a:tbl>
              <a:tblPr firstRow="1" bandRow="1"/>
              <a:tblGrid>
                <a:gridCol w="1466761">
                  <a:extLst>
                    <a:ext uri="{9D8B030D-6E8A-4147-A177-3AD203B41FA5}">
                      <a16:colId xmlns:a16="http://schemas.microsoft.com/office/drawing/2014/main" val="1700823741"/>
                    </a:ext>
                  </a:extLst>
                </a:gridCol>
                <a:gridCol w="1637883">
                  <a:extLst>
                    <a:ext uri="{9D8B030D-6E8A-4147-A177-3AD203B41FA5}">
                      <a16:colId xmlns:a16="http://schemas.microsoft.com/office/drawing/2014/main" val="1712617039"/>
                    </a:ext>
                  </a:extLst>
                </a:gridCol>
                <a:gridCol w="1515653">
                  <a:extLst>
                    <a:ext uri="{9D8B030D-6E8A-4147-A177-3AD203B41FA5}">
                      <a16:colId xmlns:a16="http://schemas.microsoft.com/office/drawing/2014/main" val="721024586"/>
                    </a:ext>
                  </a:extLst>
                </a:gridCol>
                <a:gridCol w="1515653">
                  <a:extLst>
                    <a:ext uri="{9D8B030D-6E8A-4147-A177-3AD203B41FA5}">
                      <a16:colId xmlns:a16="http://schemas.microsoft.com/office/drawing/2014/main" val="3294535050"/>
                    </a:ext>
                  </a:extLst>
                </a:gridCol>
                <a:gridCol w="1503431">
                  <a:extLst>
                    <a:ext uri="{9D8B030D-6E8A-4147-A177-3AD203B41FA5}">
                      <a16:colId xmlns:a16="http://schemas.microsoft.com/office/drawing/2014/main" val="429968070"/>
                    </a:ext>
                  </a:extLst>
                </a:gridCol>
              </a:tblGrid>
              <a:tr h="607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OVER 12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5-11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TERZE DOSI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34151"/>
                  </a:ext>
                </a:extLst>
              </a:tr>
              <a:tr h="319968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62116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5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2037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9523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1.081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19463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8440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603738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20069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084974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248025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76593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0630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48063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54251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95124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2339A39-D5B1-4504-A6C0-5D3F52558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31236"/>
              </p:ext>
            </p:extLst>
          </p:nvPr>
        </p:nvGraphicFramePr>
        <p:xfrm>
          <a:off x="168166" y="5686931"/>
          <a:ext cx="1088852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2178">
                  <a:extLst>
                    <a:ext uri="{9D8B030D-6E8A-4147-A177-3AD203B41FA5}">
                      <a16:colId xmlns:a16="http://schemas.microsoft.com/office/drawing/2014/main" val="3871708527"/>
                    </a:ext>
                  </a:extLst>
                </a:gridCol>
                <a:gridCol w="1669312">
                  <a:extLst>
                    <a:ext uri="{9D8B030D-6E8A-4147-A177-3AD203B41FA5}">
                      <a16:colId xmlns:a16="http://schemas.microsoft.com/office/drawing/2014/main" val="4128260735"/>
                    </a:ext>
                  </a:extLst>
                </a:gridCol>
                <a:gridCol w="1509823">
                  <a:extLst>
                    <a:ext uri="{9D8B030D-6E8A-4147-A177-3AD203B41FA5}">
                      <a16:colId xmlns:a16="http://schemas.microsoft.com/office/drawing/2014/main" val="500999029"/>
                    </a:ext>
                  </a:extLst>
                </a:gridCol>
                <a:gridCol w="1488558">
                  <a:extLst>
                    <a:ext uri="{9D8B030D-6E8A-4147-A177-3AD203B41FA5}">
                      <a16:colId xmlns:a16="http://schemas.microsoft.com/office/drawing/2014/main" val="1071655530"/>
                    </a:ext>
                  </a:extLst>
                </a:gridCol>
                <a:gridCol w="1508656">
                  <a:extLst>
                    <a:ext uri="{9D8B030D-6E8A-4147-A177-3AD203B41FA5}">
                      <a16:colId xmlns:a16="http://schemas.microsoft.com/office/drawing/2014/main" val="2547419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+mn-lt"/>
                        </a:rPr>
                        <a:t>CONFRONTO TOTALE PRENOTAZIONI PERIODO </a:t>
                      </a:r>
                    </a:p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+mn-lt"/>
                        </a:rPr>
                        <a:t>17/02/22-02/03/22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846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11.270</a:t>
                      </a:r>
                    </a:p>
                  </a:txBody>
                  <a:tcPr marL="8110" marR="8110" marT="811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12.345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4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23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8EAF-D18A-426C-970B-A71EC256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0640"/>
            <a:ext cx="10058400" cy="896532"/>
          </a:xfrm>
        </p:spPr>
        <p:txBody>
          <a:bodyPr/>
          <a:lstStyle/>
          <a:p>
            <a:pPr algn="ctr"/>
            <a:r>
              <a:rPr lang="it-IT" dirty="0"/>
              <a:t>Situazione agende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328A4-1EFC-44C2-80CA-9EE0E184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847" y="1987491"/>
            <a:ext cx="10058400" cy="4207569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 Nell’ultima settimana (10-16 marzo 2022) la campagna vaccinale si è sviluppata con </a:t>
            </a:r>
            <a:r>
              <a:rPr lang="it-IT" sz="2800" b="1" dirty="0"/>
              <a:t>media giornaliera di 1.182 vaccinazioni/die.</a:t>
            </a:r>
            <a:endParaRPr lang="it-IT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it-IT" sz="2800" b="1" dirty="0"/>
              <a:t>AGENDE 1-2-3 DOSI OVER 12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Agende configurate fino al 31 marzo 2022 (882 posti liberi su agende 1-2-3 dose, 9.080 posti liberi su agende 3° dose). </a:t>
            </a:r>
            <a:r>
              <a:rPr lang="it-IT" sz="2800" b="1" dirty="0"/>
              <a:t>Prima disponibilità per prima o terza dose: 19 marzo 2022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it-IT" sz="2800" b="1" dirty="0"/>
              <a:t>AGENDE PRIME DOSI 5-11ENNI</a:t>
            </a:r>
          </a:p>
          <a:p>
            <a:pPr algn="just">
              <a:spcBef>
                <a:spcPts val="600"/>
              </a:spcBef>
            </a:pPr>
            <a:r>
              <a:rPr lang="it-IT" sz="2800" dirty="0"/>
              <a:t>Gestite direttamente dalla Pediatria di comunità con sedute inserite all’interno dell’attività ordinaria vaccinale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it-IT" sz="2800" b="1" dirty="0"/>
              <a:t>PRIME DOSI NOVAVAX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 Dal 17/03 al 28/03 150 appuntamenti a disposizione per prime dosi presso Hub Casalecchio di cui 55 prenotazioni (36,6%%) al 16/03</a:t>
            </a:r>
          </a:p>
          <a:p>
            <a:pPr algn="just">
              <a:spcBef>
                <a:spcPts val="600"/>
              </a:spcBef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6449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8EAF-D18A-426C-970B-A71EC256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22654"/>
            <a:ext cx="10058400" cy="1005840"/>
          </a:xfrm>
        </p:spPr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328A4-1EFC-44C2-80CA-9EE0E184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7370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Inviati 3.209 sms a soggetti immunodepressi che avevano maturato i tempi per eseguire la terza o la quarta dose entro il 18 marzo: hanno prenotato 1.274 (39,7%)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it-IT" sz="2800" dirty="0">
                <a:sym typeface="Wingdings" panose="05000000000000000000" pitchFamily="2" charset="2"/>
              </a:rPr>
              <a:t> </a:t>
            </a:r>
            <a:r>
              <a:rPr lang="it-IT" sz="2800" dirty="0"/>
              <a:t> Si tratta di soggetti che erano stati segnalati direttamente dagli specialisti per la dose addizionale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it-IT" sz="2800" dirty="0">
                <a:sym typeface="Wingdings" panose="05000000000000000000" pitchFamily="2" charset="2"/>
              </a:rPr>
              <a:t>Possibili gli accessi diretti presso altre sedi con presentazione sms o senza sms, ma con presentazione documentazione clinica</a:t>
            </a:r>
            <a:endParaRPr lang="it-IT" sz="2800" dirty="0"/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 Ieri inviati altri 775 sms a persone che maturano i tempi tra il 19/03 e il 01/04 per prenotazione presso Ospedale Bellaria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101B4-2DC0-4153-8B36-ABCA36D5AC8B}"/>
              </a:ext>
            </a:extLst>
          </p:cNvPr>
          <p:cNvSpPr txBox="1"/>
          <p:nvPr/>
        </p:nvSpPr>
        <p:spPr>
          <a:xfrm>
            <a:off x="1337310" y="442644"/>
            <a:ext cx="9818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it-IT" sz="48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Quarta dose soggetti immunodepressi</a:t>
            </a:r>
          </a:p>
        </p:txBody>
      </p:sp>
    </p:spTree>
    <p:extLst>
      <p:ext uri="{BB962C8B-B14F-4D97-AF65-F5344CB8AC3E}">
        <p14:creationId xmlns:p14="http://schemas.microsoft.com/office/powerpoint/2010/main" val="37366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D3D5B-5486-402A-8340-DC509E69C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68630"/>
            <a:ext cx="10058400" cy="845820"/>
          </a:xfrm>
        </p:spPr>
        <p:txBody>
          <a:bodyPr/>
          <a:lstStyle/>
          <a:p>
            <a:pPr algn="ctr"/>
            <a:r>
              <a:rPr lang="it-IT" sz="48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Prossimi passi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30C501-E85C-4472-9E75-9F087C3F8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57400"/>
            <a:ext cx="10058400" cy="410337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</a:t>
            </a:r>
            <a:r>
              <a:rPr lang="it-IT" sz="2800" b="1" dirty="0"/>
              <a:t>Ultima seduta presso Hub Fiera: domenica 27 marzo</a:t>
            </a:r>
            <a:r>
              <a:rPr lang="it-IT" sz="2800" dirty="0"/>
              <a:t>. Dal 28/03 l’Hub sarà chiuso.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</a:t>
            </a:r>
            <a:r>
              <a:rPr lang="it-IT" sz="2800" b="1" dirty="0"/>
              <a:t>Hub Casalecchio rimarrà come Hub </a:t>
            </a:r>
            <a:r>
              <a:rPr lang="it-IT" sz="2800" b="1" dirty="0" err="1"/>
              <a:t>sovradistrettuale</a:t>
            </a:r>
            <a:r>
              <a:rPr lang="it-IT" sz="2800" b="1" dirty="0"/>
              <a:t> anche in aprile</a:t>
            </a:r>
            <a:r>
              <a:rPr lang="it-IT" sz="2800" dirty="0"/>
              <a:t>: prevediamo di mantenere lo schema di apertura da lunedì a mercoledì pomeriggio e da giovedì a sabato mattina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Per quanto riguarda l’apertura di sedute distrettuali valuteremo in base alla domanda piccole aperture spot</a:t>
            </a:r>
          </a:p>
        </p:txBody>
      </p:sp>
    </p:spTree>
    <p:extLst>
      <p:ext uri="{BB962C8B-B14F-4D97-AF65-F5344CB8AC3E}">
        <p14:creationId xmlns:p14="http://schemas.microsoft.com/office/powerpoint/2010/main" val="7812178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3897</TotalTime>
  <Words>794</Words>
  <Application>Microsoft Office PowerPoint</Application>
  <PresentationFormat>Widescreen</PresentationFormat>
  <Paragraphs>370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Retrospettivo</vt:lpstr>
      <vt:lpstr>Aggiornamento andamento campagna vaccinale anti-Covid</vt:lpstr>
      <vt:lpstr>Presentazione standard di PowerPoint</vt:lpstr>
      <vt:lpstr>TARGET DA RAGGIUNGERE – PRIMA DOSE Popolazione non vaccinata, non prenotata e non guarita da covid negli ultimi 6 mesi per Distretto</vt:lpstr>
      <vt:lpstr>Persone vaccinate con ciclo primario con green pass in scadenza (soggetti per cui sono passati 6 mesi da ciclo primario -con/senza guarigioni intercorrenti-  senza prenotazione/erogazione 3° dose)</vt:lpstr>
      <vt:lpstr>Copertura popolazione con 3° dose</vt:lpstr>
      <vt:lpstr>Presentazione standard di PowerPoint</vt:lpstr>
      <vt:lpstr>Situazione agende</vt:lpstr>
      <vt:lpstr> </vt:lpstr>
      <vt:lpstr>Prossimi passi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Andamento campagna vaccinale</dc:title>
  <dc:creator>Marco</dc:creator>
  <cp:lastModifiedBy>Avaldi Vera Maria</cp:lastModifiedBy>
  <cp:revision>142</cp:revision>
  <dcterms:created xsi:type="dcterms:W3CDTF">2021-05-21T09:23:51Z</dcterms:created>
  <dcterms:modified xsi:type="dcterms:W3CDTF">2022-03-17T12:59:25Z</dcterms:modified>
</cp:coreProperties>
</file>