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11"/>
  </p:notesMasterIdLst>
  <p:sldIdLst>
    <p:sldId id="262" r:id="rId2"/>
    <p:sldId id="359" r:id="rId3"/>
    <p:sldId id="373" r:id="rId4"/>
    <p:sldId id="376" r:id="rId5"/>
    <p:sldId id="378" r:id="rId6"/>
    <p:sldId id="371" r:id="rId7"/>
    <p:sldId id="361" r:id="rId8"/>
    <p:sldId id="369" r:id="rId9"/>
    <p:sldId id="37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D7B26C5-4107-4FEC-AEDC-1716B250A1EF}" styleName="Stile chi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Stile chiaro 2 - Color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EC20E35-A176-4012-BC5E-935CFFF8708E}" styleName="Stile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695" autoAdjust="0"/>
    <p:restoredTop sz="92857" autoAdjust="0"/>
  </p:normalViewPr>
  <p:slideViewPr>
    <p:cSldViewPr snapToGrid="0">
      <p:cViewPr varScale="1">
        <p:scale>
          <a:sx n="56" d="100"/>
          <a:sy n="56" d="100"/>
        </p:scale>
        <p:origin x="135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311CD8-65FF-45A7-8758-D7262ECDF650}" type="datetimeFigureOut">
              <a:rPr lang="it-IT" smtClean="0"/>
              <a:t>17/03/2022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1709CD-FF3F-47AB-99B4-3787BBEBB34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5703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CA5E6-207A-4207-8667-4825A9C7005C}" type="datetimeFigureOut">
              <a:rPr lang="it-IT" smtClean="0"/>
              <a:t>17/03/2022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1B14E-C078-4CAF-94C2-354209832CDB}" type="slidenum">
              <a:rPr lang="it-IT" smtClean="0"/>
              <a:t>‹N›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2680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CA5E6-207A-4207-8667-4825A9C7005C}" type="datetimeFigureOut">
              <a:rPr lang="it-IT" smtClean="0"/>
              <a:t>17/03/2022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1B14E-C078-4CAF-94C2-354209832C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1577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CA5E6-207A-4207-8667-4825A9C7005C}" type="datetimeFigureOut">
              <a:rPr lang="it-IT" smtClean="0"/>
              <a:t>17/03/2022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1B14E-C078-4CAF-94C2-354209832C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7149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CA5E6-207A-4207-8667-4825A9C7005C}" type="datetimeFigureOut">
              <a:rPr lang="it-IT" smtClean="0"/>
              <a:t>17/03/2022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1B14E-C078-4CAF-94C2-354209832C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7998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CA5E6-207A-4207-8667-4825A9C7005C}" type="datetimeFigureOut">
              <a:rPr lang="it-IT" smtClean="0"/>
              <a:t>17/03/2022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1B14E-C078-4CAF-94C2-354209832CDB}" type="slidenum">
              <a:rPr lang="it-IT" smtClean="0"/>
              <a:t>‹N›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5165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CA5E6-207A-4207-8667-4825A9C7005C}" type="datetimeFigureOut">
              <a:rPr lang="it-IT" smtClean="0"/>
              <a:t>17/03/2022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1B14E-C078-4CAF-94C2-354209832C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1062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CA5E6-207A-4207-8667-4825A9C7005C}" type="datetimeFigureOut">
              <a:rPr lang="it-IT" smtClean="0"/>
              <a:t>17/03/2022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1B14E-C078-4CAF-94C2-354209832C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5060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CA5E6-207A-4207-8667-4825A9C7005C}" type="datetimeFigureOut">
              <a:rPr lang="it-IT" smtClean="0"/>
              <a:t>17/03/2022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1B14E-C078-4CAF-94C2-354209832C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0940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CA5E6-207A-4207-8667-4825A9C7005C}" type="datetimeFigureOut">
              <a:rPr lang="it-IT" smtClean="0"/>
              <a:t>17/03/2022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1B14E-C078-4CAF-94C2-354209832C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7584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94CA5E6-207A-4207-8667-4825A9C7005C}" type="datetimeFigureOut">
              <a:rPr lang="it-IT" smtClean="0"/>
              <a:t>17/03/2022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3E1B14E-C078-4CAF-94C2-354209832C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2262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CA5E6-207A-4207-8667-4825A9C7005C}" type="datetimeFigureOut">
              <a:rPr lang="it-IT" smtClean="0"/>
              <a:t>17/03/2022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1B14E-C078-4CAF-94C2-354209832C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8167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94CA5E6-207A-4207-8667-4825A9C7005C}" type="datetimeFigureOut">
              <a:rPr lang="it-IT" smtClean="0"/>
              <a:t>17/03/2022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3E1B14E-C078-4CAF-94C2-354209832CDB}" type="slidenum">
              <a:rPr lang="it-IT" smtClean="0"/>
              <a:t>‹N›</a:t>
            </a:fld>
            <a:endParaRPr lang="it-IT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5399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6" name="Rectangle 55">
            <a:extLst>
              <a:ext uri="{FF2B5EF4-FFF2-40B4-BE49-F238E27FC236}">
                <a16:creationId xmlns:a16="http://schemas.microsoft.com/office/drawing/2014/main" id="{9EF96A8B-E86D-4F3A-AA75-7B1E089160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BB4A08B6-1C54-4EB4-8E04-95A7BB5F2F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89753" y="657385"/>
            <a:ext cx="6253317" cy="3686015"/>
          </a:xfrm>
        </p:spPr>
        <p:txBody>
          <a:bodyPr>
            <a:normAutofit/>
          </a:bodyPr>
          <a:lstStyle/>
          <a:p>
            <a:pPr algn="ctr"/>
            <a:r>
              <a:rPr lang="it-IT" sz="6000" dirty="0"/>
              <a:t>Aggiornamento andamento campagna vaccinale anti-</a:t>
            </a:r>
            <a:r>
              <a:rPr lang="it-IT" sz="6000" dirty="0" err="1"/>
              <a:t>Covid</a:t>
            </a:r>
            <a:endParaRPr lang="it-IT" sz="6000" cap="small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B3309B2-2689-4D0E-905F-4D946E10C0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89753" y="4455621"/>
            <a:ext cx="6269347" cy="1238616"/>
          </a:xfrm>
        </p:spPr>
        <p:txBody>
          <a:bodyPr>
            <a:normAutofit/>
          </a:bodyPr>
          <a:lstStyle/>
          <a:p>
            <a:pPr algn="ctr"/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Ausl bologna</a:t>
            </a:r>
          </a:p>
          <a:p>
            <a:pPr algn="ctr"/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17 MARZO 2022</a:t>
            </a: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8486DB14-48B4-485A-954D-E0BE10BAECB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r="84242"/>
          <a:stretch/>
        </p:blipFill>
        <p:spPr>
          <a:xfrm>
            <a:off x="633999" y="1049785"/>
            <a:ext cx="4001315" cy="4228803"/>
          </a:xfrm>
          <a:prstGeom prst="rect">
            <a:avLst/>
          </a:prstGeom>
        </p:spPr>
      </p:pic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D5F5B333-A567-4994-B69F-B3D6FFA109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47071" y="4343400"/>
            <a:ext cx="5636107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>
            <a:extLst>
              <a:ext uri="{FF2B5EF4-FFF2-40B4-BE49-F238E27FC236}">
                <a16:creationId xmlns:a16="http://schemas.microsoft.com/office/drawing/2014/main" id="{ED78922C-0FA6-4876-B387-09E6D18A98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6E822080-05A0-4490-8404-A5C900C2C8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7426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83529AFD-5A84-4419-9390-0E9584F35D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1FFD9C4-5E6D-4E44-8CCD-24EF7B6FF1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F6EC633B-3D33-4E83-A3EB-990884ACFFC6}"/>
              </a:ext>
            </a:extLst>
          </p:cNvPr>
          <p:cNvSpPr txBox="1"/>
          <p:nvPr/>
        </p:nvSpPr>
        <p:spPr>
          <a:xfrm>
            <a:off x="270230" y="516835"/>
            <a:ext cx="3494429" cy="5772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spc="-5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TARGET DA RAGGIUNGERE – PRIMA DOSE</a:t>
            </a:r>
          </a:p>
          <a:p>
            <a:pPr algn="ctr" defTabSz="914400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spc="-5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Popolazione</a:t>
            </a:r>
            <a:r>
              <a:rPr lang="en-US" sz="3600" spc="-5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spc="-5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mai</a:t>
            </a:r>
            <a:r>
              <a:rPr lang="en-US" sz="3600" spc="-5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spc="-5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vaccinata</a:t>
            </a:r>
            <a:r>
              <a:rPr lang="en-US" sz="3600" spc="-5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, non </a:t>
            </a:r>
            <a:r>
              <a:rPr lang="en-US" sz="3600" spc="-5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prenotata</a:t>
            </a:r>
            <a:r>
              <a:rPr lang="en-US" sz="3600" spc="-5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e non </a:t>
            </a:r>
            <a:r>
              <a:rPr lang="en-US" sz="3600" spc="-5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guarita</a:t>
            </a:r>
            <a:r>
              <a:rPr lang="en-US" sz="3600" spc="-5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da covid </a:t>
            </a:r>
            <a:r>
              <a:rPr lang="en-US" sz="3600" spc="-5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negli</a:t>
            </a:r>
            <a:r>
              <a:rPr lang="en-US" sz="3600" spc="-5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spc="-5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ultimi</a:t>
            </a:r>
            <a:r>
              <a:rPr lang="en-US" sz="3600" spc="-5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6 </a:t>
            </a:r>
            <a:r>
              <a:rPr lang="en-US" sz="3600" spc="-5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mesi</a:t>
            </a:r>
            <a:endParaRPr lang="en-US" sz="3600" spc="-5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B3B2DB5-1B01-4A7A-B79B-E180757E61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6" name="Segnaposto contenuto 5">
            <a:extLst>
              <a:ext uri="{FF2B5EF4-FFF2-40B4-BE49-F238E27FC236}">
                <a16:creationId xmlns:a16="http://schemas.microsoft.com/office/drawing/2014/main" id="{DA51E403-B60A-4A05-B5AE-1C32DBF4E5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509426"/>
              </p:ext>
            </p:extLst>
          </p:nvPr>
        </p:nvGraphicFramePr>
        <p:xfrm>
          <a:off x="4264942" y="252870"/>
          <a:ext cx="7645961" cy="60368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2521">
                  <a:extLst>
                    <a:ext uri="{9D8B030D-6E8A-4147-A177-3AD203B41FA5}">
                      <a16:colId xmlns:a16="http://schemas.microsoft.com/office/drawing/2014/main" val="1857880614"/>
                    </a:ext>
                  </a:extLst>
                </a:gridCol>
                <a:gridCol w="3256550">
                  <a:extLst>
                    <a:ext uri="{9D8B030D-6E8A-4147-A177-3AD203B41FA5}">
                      <a16:colId xmlns:a16="http://schemas.microsoft.com/office/drawing/2014/main" val="660292039"/>
                    </a:ext>
                  </a:extLst>
                </a:gridCol>
                <a:gridCol w="1406890">
                  <a:extLst>
                    <a:ext uri="{9D8B030D-6E8A-4147-A177-3AD203B41FA5}">
                      <a16:colId xmlns:a16="http://schemas.microsoft.com/office/drawing/2014/main" val="2396770924"/>
                    </a:ext>
                  </a:extLst>
                </a:gridCol>
              </a:tblGrid>
              <a:tr h="513629">
                <a:tc>
                  <a:txBody>
                    <a:bodyPr/>
                    <a:lstStyle/>
                    <a:p>
                      <a:pPr algn="l" fontAlgn="b"/>
                      <a:r>
                        <a:rPr lang="it-IT" sz="29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FASCIA ETÀ</a:t>
                      </a:r>
                    </a:p>
                  </a:txBody>
                  <a:tcPr marL="16595" marR="16595" marT="1659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9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Non vaccinati/</a:t>
                      </a:r>
                    </a:p>
                    <a:p>
                      <a:pPr algn="ctr" fontAlgn="b"/>
                      <a:r>
                        <a:rPr lang="it-IT" sz="29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prenotati/guariti</a:t>
                      </a:r>
                    </a:p>
                  </a:txBody>
                  <a:tcPr marL="16595" marR="16595" marT="1659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9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16595" marR="16595" marT="16595" marB="0" anchor="b"/>
                </a:tc>
                <a:extLst>
                  <a:ext uri="{0D108BD9-81ED-4DB2-BD59-A6C34878D82A}">
                    <a16:rowId xmlns:a16="http://schemas.microsoft.com/office/drawing/2014/main" val="123656330"/>
                  </a:ext>
                </a:extLst>
              </a:tr>
              <a:tr h="513629">
                <a:tc>
                  <a:txBody>
                    <a:bodyPr/>
                    <a:lstStyle/>
                    <a:p>
                      <a:pPr algn="l" fontAlgn="b"/>
                      <a:r>
                        <a:rPr lang="it-IT" sz="2900" u="none" strike="noStrike">
                          <a:effectLst/>
                        </a:rPr>
                        <a:t>OVER 80</a:t>
                      </a:r>
                      <a:endParaRPr lang="it-IT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595" marR="16595" marT="1659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5.048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506475293"/>
                  </a:ext>
                </a:extLst>
              </a:tr>
              <a:tr h="513629">
                <a:tc>
                  <a:txBody>
                    <a:bodyPr/>
                    <a:lstStyle/>
                    <a:p>
                      <a:pPr algn="l" fontAlgn="b"/>
                      <a:r>
                        <a:rPr lang="it-IT" sz="2900" u="none" strike="noStrike" dirty="0">
                          <a:effectLst/>
                        </a:rPr>
                        <a:t>70-79</a:t>
                      </a:r>
                      <a:endParaRPr lang="it-IT" sz="2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595" marR="16595" marT="1659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6.432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316499636"/>
                  </a:ext>
                </a:extLst>
              </a:tr>
              <a:tr h="513629">
                <a:tc>
                  <a:txBody>
                    <a:bodyPr/>
                    <a:lstStyle/>
                    <a:p>
                      <a:pPr algn="l" fontAlgn="b"/>
                      <a:r>
                        <a:rPr lang="it-IT" sz="2900" u="none" strike="noStrike" dirty="0">
                          <a:effectLst/>
                        </a:rPr>
                        <a:t>60-69</a:t>
                      </a:r>
                      <a:endParaRPr lang="it-IT" sz="2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595" marR="16595" marT="1659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11.311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989236158"/>
                  </a:ext>
                </a:extLst>
              </a:tr>
              <a:tr h="513629">
                <a:tc>
                  <a:txBody>
                    <a:bodyPr/>
                    <a:lstStyle/>
                    <a:p>
                      <a:pPr algn="l" fontAlgn="b"/>
                      <a:r>
                        <a:rPr lang="it-IT" sz="2900" u="none" strike="noStrike" dirty="0">
                          <a:effectLst/>
                        </a:rPr>
                        <a:t>50-59</a:t>
                      </a:r>
                      <a:endParaRPr lang="it-IT" sz="2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595" marR="16595" marT="1659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14.460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486463649"/>
                  </a:ext>
                </a:extLst>
              </a:tr>
              <a:tr h="513629">
                <a:tc>
                  <a:txBody>
                    <a:bodyPr/>
                    <a:lstStyle/>
                    <a:p>
                      <a:pPr algn="l" fontAlgn="b"/>
                      <a:r>
                        <a:rPr lang="it-IT" sz="2900" u="none" strike="noStrike" dirty="0">
                          <a:effectLst/>
                        </a:rPr>
                        <a:t>40-49</a:t>
                      </a:r>
                      <a:endParaRPr lang="it-IT" sz="2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595" marR="16595" marT="1659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17.625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417284499"/>
                  </a:ext>
                </a:extLst>
              </a:tr>
              <a:tr h="513629">
                <a:tc>
                  <a:txBody>
                    <a:bodyPr/>
                    <a:lstStyle/>
                    <a:p>
                      <a:pPr algn="l" fontAlgn="b"/>
                      <a:r>
                        <a:rPr lang="it-IT" sz="2900" u="none" strike="noStrike" dirty="0">
                          <a:effectLst/>
                        </a:rPr>
                        <a:t>30-39</a:t>
                      </a:r>
                      <a:endParaRPr lang="it-IT" sz="2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595" marR="16595" marT="1659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18.337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542977784"/>
                  </a:ext>
                </a:extLst>
              </a:tr>
              <a:tr h="513629">
                <a:tc>
                  <a:txBody>
                    <a:bodyPr/>
                    <a:lstStyle/>
                    <a:p>
                      <a:pPr algn="l" fontAlgn="b"/>
                      <a:r>
                        <a:rPr lang="it-IT" sz="2900" u="none" strike="noStrike" dirty="0">
                          <a:effectLst/>
                        </a:rPr>
                        <a:t>20-29</a:t>
                      </a:r>
                      <a:endParaRPr lang="it-IT" sz="2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595" marR="16595" marT="1659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10.973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417829727"/>
                  </a:ext>
                </a:extLst>
              </a:tr>
              <a:tr h="513629">
                <a:tc>
                  <a:txBody>
                    <a:bodyPr/>
                    <a:lstStyle/>
                    <a:p>
                      <a:pPr algn="l" fontAlgn="b"/>
                      <a:r>
                        <a:rPr lang="it-IT" sz="2900" u="none" strike="noStrike" dirty="0">
                          <a:effectLst/>
                        </a:rPr>
                        <a:t>12-19</a:t>
                      </a:r>
                      <a:endParaRPr lang="it-IT" sz="2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595" marR="16595" marT="1659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836707683"/>
                  </a:ext>
                </a:extLst>
              </a:tr>
              <a:tr h="513629">
                <a:tc>
                  <a:txBody>
                    <a:bodyPr/>
                    <a:lstStyle/>
                    <a:p>
                      <a:pPr algn="l" fontAlgn="b"/>
                      <a:r>
                        <a:rPr lang="it-IT" sz="2900" u="none" strike="noStrike" dirty="0">
                          <a:effectLst/>
                        </a:rPr>
                        <a:t>5-11</a:t>
                      </a:r>
                      <a:endParaRPr lang="it-IT" sz="2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595" marR="16595" marT="1659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22.530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314961027"/>
                  </a:ext>
                </a:extLst>
              </a:tr>
              <a:tr h="513629">
                <a:tc>
                  <a:txBody>
                    <a:bodyPr/>
                    <a:lstStyle/>
                    <a:p>
                      <a:pPr algn="l" fontAlgn="b"/>
                      <a:r>
                        <a:rPr lang="it-IT" sz="2900" b="1" u="none" strike="noStrike">
                          <a:effectLst/>
                        </a:rPr>
                        <a:t>Totale complessivo</a:t>
                      </a:r>
                      <a:endParaRPr lang="it-IT" sz="2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595" marR="16595" marT="1659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114.716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4745342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0326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FAE15C2-925A-4C7D-94F1-1E036FC112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48018"/>
            <a:ext cx="10058400" cy="1450757"/>
          </a:xfrm>
        </p:spPr>
        <p:txBody>
          <a:bodyPr>
            <a:noAutofit/>
          </a:bodyPr>
          <a:lstStyle/>
          <a:p>
            <a:pPr algn="ctr"/>
            <a:r>
              <a:rPr lang="en-US" sz="3200" b="1" spc="-50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TARGET DA RAGGIUNGERE – PRIMA DOSE</a:t>
            </a:r>
            <a:br>
              <a:rPr lang="en-US" sz="3200" b="1" spc="-50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</a:br>
            <a:r>
              <a:rPr lang="en-US" sz="3600" spc="-50" dirty="0" err="1">
                <a:solidFill>
                  <a:schemeClr val="tx1"/>
                </a:solidFill>
                <a:latin typeface="+mn-lt"/>
                <a:ea typeface="+mj-ea"/>
                <a:cs typeface="+mj-cs"/>
              </a:rPr>
              <a:t>Popolazione</a:t>
            </a:r>
            <a:r>
              <a:rPr lang="en-US" sz="3600" spc="-50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 non </a:t>
            </a:r>
            <a:r>
              <a:rPr lang="it-IT" sz="3600" spc="-50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vaccinata</a:t>
            </a:r>
            <a:r>
              <a:rPr lang="en-US" sz="3600" spc="-50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, non </a:t>
            </a:r>
            <a:r>
              <a:rPr lang="en-US" sz="3600" spc="-50" dirty="0" err="1">
                <a:solidFill>
                  <a:schemeClr val="tx1"/>
                </a:solidFill>
                <a:latin typeface="+mn-lt"/>
                <a:ea typeface="+mj-ea"/>
                <a:cs typeface="+mj-cs"/>
              </a:rPr>
              <a:t>prenotata</a:t>
            </a:r>
            <a:r>
              <a:rPr lang="en-US" sz="3600" spc="-50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 e non </a:t>
            </a:r>
            <a:r>
              <a:rPr lang="en-US" sz="3600" spc="-50" dirty="0" err="1">
                <a:solidFill>
                  <a:schemeClr val="tx1"/>
                </a:solidFill>
                <a:latin typeface="+mn-lt"/>
                <a:ea typeface="+mj-ea"/>
                <a:cs typeface="+mj-cs"/>
              </a:rPr>
              <a:t>guarita</a:t>
            </a:r>
            <a:r>
              <a:rPr lang="en-US" sz="3600" spc="-50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 da covid </a:t>
            </a:r>
            <a:r>
              <a:rPr lang="en-US" sz="3600" spc="-50" dirty="0" err="1">
                <a:solidFill>
                  <a:schemeClr val="tx1"/>
                </a:solidFill>
                <a:latin typeface="+mn-lt"/>
                <a:ea typeface="+mj-ea"/>
                <a:cs typeface="+mj-cs"/>
              </a:rPr>
              <a:t>negli</a:t>
            </a:r>
            <a:r>
              <a:rPr lang="en-US" sz="3600" spc="-50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 </a:t>
            </a:r>
            <a:r>
              <a:rPr lang="en-US" sz="3600" spc="-50" dirty="0" err="1">
                <a:solidFill>
                  <a:schemeClr val="tx1"/>
                </a:solidFill>
                <a:latin typeface="+mn-lt"/>
                <a:ea typeface="+mj-ea"/>
                <a:cs typeface="+mj-cs"/>
              </a:rPr>
              <a:t>ultimi</a:t>
            </a:r>
            <a:r>
              <a:rPr lang="en-US" sz="3600" spc="-50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 6 </a:t>
            </a:r>
            <a:r>
              <a:rPr lang="en-US" sz="3600" spc="-50" dirty="0" err="1">
                <a:solidFill>
                  <a:schemeClr val="tx1"/>
                </a:solidFill>
                <a:latin typeface="+mn-lt"/>
                <a:ea typeface="+mj-ea"/>
                <a:cs typeface="+mj-cs"/>
              </a:rPr>
              <a:t>mesi</a:t>
            </a:r>
            <a:r>
              <a:rPr lang="en-US" sz="3600" dirty="0">
                <a:solidFill>
                  <a:schemeClr val="tx1"/>
                </a:solidFill>
                <a:latin typeface="+mn-lt"/>
              </a:rPr>
              <a:t> per </a:t>
            </a:r>
            <a:r>
              <a:rPr lang="en-US" sz="3600" dirty="0" err="1">
                <a:solidFill>
                  <a:schemeClr val="tx1"/>
                </a:solidFill>
                <a:latin typeface="+mn-lt"/>
              </a:rPr>
              <a:t>Distretto</a:t>
            </a:r>
            <a:endParaRPr lang="it-IT" sz="4000" dirty="0">
              <a:solidFill>
                <a:schemeClr val="tx1"/>
              </a:solidFill>
              <a:latin typeface="+mn-lt"/>
            </a:endParaRP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2254AB54-E2D0-473B-A3C7-6255922253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85661"/>
              </p:ext>
            </p:extLst>
          </p:nvPr>
        </p:nvGraphicFramePr>
        <p:xfrm>
          <a:off x="594360" y="1824195"/>
          <a:ext cx="11247121" cy="44051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3110">
                  <a:extLst>
                    <a:ext uri="{9D8B030D-6E8A-4147-A177-3AD203B41FA5}">
                      <a16:colId xmlns:a16="http://schemas.microsoft.com/office/drawing/2014/main" val="3267518357"/>
                    </a:ext>
                  </a:extLst>
                </a:gridCol>
                <a:gridCol w="1405890">
                  <a:extLst>
                    <a:ext uri="{9D8B030D-6E8A-4147-A177-3AD203B41FA5}">
                      <a16:colId xmlns:a16="http://schemas.microsoft.com/office/drawing/2014/main" val="4104410322"/>
                    </a:ext>
                  </a:extLst>
                </a:gridCol>
                <a:gridCol w="1363058">
                  <a:extLst>
                    <a:ext uri="{9D8B030D-6E8A-4147-A177-3AD203B41FA5}">
                      <a16:colId xmlns:a16="http://schemas.microsoft.com/office/drawing/2014/main" val="2340801472"/>
                    </a:ext>
                  </a:extLst>
                </a:gridCol>
                <a:gridCol w="1138784">
                  <a:extLst>
                    <a:ext uri="{9D8B030D-6E8A-4147-A177-3AD203B41FA5}">
                      <a16:colId xmlns:a16="http://schemas.microsoft.com/office/drawing/2014/main" val="3109721787"/>
                    </a:ext>
                  </a:extLst>
                </a:gridCol>
                <a:gridCol w="1138784">
                  <a:extLst>
                    <a:ext uri="{9D8B030D-6E8A-4147-A177-3AD203B41FA5}">
                      <a16:colId xmlns:a16="http://schemas.microsoft.com/office/drawing/2014/main" val="365238642"/>
                    </a:ext>
                  </a:extLst>
                </a:gridCol>
                <a:gridCol w="1658259">
                  <a:extLst>
                    <a:ext uri="{9D8B030D-6E8A-4147-A177-3AD203B41FA5}">
                      <a16:colId xmlns:a16="http://schemas.microsoft.com/office/drawing/2014/main" val="2215682316"/>
                    </a:ext>
                  </a:extLst>
                </a:gridCol>
                <a:gridCol w="1165887">
                  <a:extLst>
                    <a:ext uri="{9D8B030D-6E8A-4147-A177-3AD203B41FA5}">
                      <a16:colId xmlns:a16="http://schemas.microsoft.com/office/drawing/2014/main" val="993171977"/>
                    </a:ext>
                  </a:extLst>
                </a:gridCol>
                <a:gridCol w="1353349">
                  <a:extLst>
                    <a:ext uri="{9D8B030D-6E8A-4147-A177-3AD203B41FA5}">
                      <a16:colId xmlns:a16="http://schemas.microsoft.com/office/drawing/2014/main" val="895143311"/>
                    </a:ext>
                  </a:extLst>
                </a:gridCol>
              </a:tblGrid>
              <a:tr h="932393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u="none" strike="noStrike" dirty="0">
                          <a:effectLst/>
                        </a:rPr>
                        <a:t>FASCIA ETÀ</a:t>
                      </a:r>
                      <a:endParaRPr lang="it-IT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7" marR="8437" marT="843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>
                          <a:effectLst/>
                        </a:rPr>
                        <a:t>APPENNINO</a:t>
                      </a:r>
                      <a:endParaRPr lang="it-IT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7" marR="8437" marT="843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>
                          <a:effectLst/>
                        </a:rPr>
                        <a:t>BOLOGNA</a:t>
                      </a:r>
                      <a:endParaRPr lang="it-IT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7" marR="8437" marT="843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>
                          <a:effectLst/>
                        </a:rPr>
                        <a:t>PIANURA EST</a:t>
                      </a:r>
                      <a:endParaRPr lang="it-IT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7" marR="8437" marT="843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>
                          <a:effectLst/>
                        </a:rPr>
                        <a:t>PIANURA OVEST</a:t>
                      </a:r>
                      <a:endParaRPr lang="it-IT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7" marR="8437" marT="843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>
                          <a:effectLst/>
                        </a:rPr>
                        <a:t>RENO LAVINO SAMOGGIA</a:t>
                      </a:r>
                      <a:endParaRPr lang="it-IT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7" marR="8437" marT="843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>
                          <a:effectLst/>
                        </a:rPr>
                        <a:t>SAVENA IDICE</a:t>
                      </a:r>
                      <a:endParaRPr lang="it-IT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7" marR="8437" marT="843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>
                          <a:effectLst/>
                        </a:rPr>
                        <a:t>Totale complessivo</a:t>
                      </a:r>
                      <a:endParaRPr lang="it-IT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7" marR="8437" marT="8437" marB="0" anchor="ctr"/>
                </a:tc>
                <a:extLst>
                  <a:ext uri="{0D108BD9-81ED-4DB2-BD59-A6C34878D82A}">
                    <a16:rowId xmlns:a16="http://schemas.microsoft.com/office/drawing/2014/main" val="1795174491"/>
                  </a:ext>
                </a:extLst>
              </a:tr>
              <a:tr h="316481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u="none" strike="noStrike">
                          <a:effectLst/>
                        </a:rPr>
                        <a:t>OVER 80</a:t>
                      </a:r>
                      <a:endParaRPr lang="it-IT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7" marR="8437" marT="84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5.048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355102984"/>
                  </a:ext>
                </a:extLst>
              </a:tr>
              <a:tr h="316481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u="none" strike="noStrike">
                          <a:effectLst/>
                        </a:rPr>
                        <a:t>70_79</a:t>
                      </a:r>
                      <a:endParaRPr lang="it-IT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7" marR="8437" marT="84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6.432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957519569"/>
                  </a:ext>
                </a:extLst>
              </a:tr>
              <a:tr h="316481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u="none" strike="noStrike">
                          <a:effectLst/>
                        </a:rPr>
                        <a:t>60_69</a:t>
                      </a:r>
                      <a:endParaRPr lang="it-IT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7" marR="8437" marT="84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6.457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11.311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161165307"/>
                  </a:ext>
                </a:extLst>
              </a:tr>
              <a:tr h="316481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u="none" strike="noStrike">
                          <a:effectLst/>
                        </a:rPr>
                        <a:t>50_59</a:t>
                      </a:r>
                      <a:endParaRPr lang="it-IT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7" marR="8437" marT="84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8.737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14.460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112859814"/>
                  </a:ext>
                </a:extLst>
              </a:tr>
              <a:tr h="316481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u="none" strike="noStrike">
                          <a:effectLst/>
                        </a:rPr>
                        <a:t>40_49</a:t>
                      </a:r>
                      <a:endParaRPr lang="it-IT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7" marR="8437" marT="84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11.334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17.625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661147650"/>
                  </a:ext>
                </a:extLst>
              </a:tr>
              <a:tr h="316481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u="none" strike="noStrike">
                          <a:effectLst/>
                        </a:rPr>
                        <a:t>30_39</a:t>
                      </a:r>
                      <a:endParaRPr lang="it-IT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7" marR="8437" marT="84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12.837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18.337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026084137"/>
                  </a:ext>
                </a:extLst>
              </a:tr>
              <a:tr h="316481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u="none" strike="noStrike">
                          <a:effectLst/>
                        </a:rPr>
                        <a:t>20_29</a:t>
                      </a:r>
                      <a:endParaRPr lang="it-IT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7" marR="8437" marT="84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7.448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10.973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948126590"/>
                  </a:ext>
                </a:extLst>
              </a:tr>
              <a:tr h="316481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u="none" strike="noStrike">
                          <a:effectLst/>
                        </a:rPr>
                        <a:t>12_19</a:t>
                      </a:r>
                      <a:endParaRPr lang="it-IT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7" marR="8437" marT="84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4.221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757809557"/>
                  </a:ext>
                </a:extLst>
              </a:tr>
              <a:tr h="316481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u="none" strike="noStrike">
                          <a:effectLst/>
                        </a:rPr>
                        <a:t>05_11</a:t>
                      </a:r>
                      <a:endParaRPr lang="it-IT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7" marR="8437" marT="84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10.064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4.220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2.917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22.530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616703669"/>
                  </a:ext>
                </a:extLst>
              </a:tr>
              <a:tr h="624437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1" u="none" strike="noStrike" dirty="0">
                          <a:effectLst/>
                        </a:rPr>
                        <a:t>Totale complessivo</a:t>
                      </a:r>
                      <a:endParaRPr lang="it-IT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7" marR="8437" marT="843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6.388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67.945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14.692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7.327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10.898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7.466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114.716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3286234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609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CEB6545-8972-450C-B4F5-CFA57572E1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32213"/>
            <a:ext cx="10058400" cy="1450757"/>
          </a:xfrm>
        </p:spPr>
        <p:txBody>
          <a:bodyPr>
            <a:normAutofit/>
          </a:bodyPr>
          <a:lstStyle/>
          <a:p>
            <a:pPr algn="ctr"/>
            <a:r>
              <a:rPr lang="en-US" sz="3100" b="1" cap="small" dirty="0" err="1">
                <a:latin typeface="+mn-lt"/>
              </a:rPr>
              <a:t>Persone</a:t>
            </a:r>
            <a:r>
              <a:rPr lang="en-US" sz="3100" b="1" cap="small" dirty="0">
                <a:latin typeface="+mn-lt"/>
              </a:rPr>
              <a:t> vaccinate con </a:t>
            </a:r>
            <a:r>
              <a:rPr lang="en-US" sz="3100" b="1" cap="small" dirty="0" err="1">
                <a:latin typeface="+mn-lt"/>
              </a:rPr>
              <a:t>ciclo</a:t>
            </a:r>
            <a:r>
              <a:rPr lang="en-US" sz="3100" b="1" cap="small" dirty="0">
                <a:latin typeface="+mn-lt"/>
              </a:rPr>
              <a:t> </a:t>
            </a:r>
            <a:r>
              <a:rPr lang="en-US" sz="3100" b="1" cap="small" dirty="0" err="1">
                <a:latin typeface="+mn-lt"/>
              </a:rPr>
              <a:t>primario</a:t>
            </a:r>
            <a:r>
              <a:rPr lang="en-US" sz="3100" b="1" cap="small" dirty="0">
                <a:latin typeface="+mn-lt"/>
              </a:rPr>
              <a:t> con green pass in </a:t>
            </a:r>
            <a:r>
              <a:rPr lang="en-US" sz="3100" b="1" cap="small" dirty="0" err="1">
                <a:latin typeface="+mn-lt"/>
              </a:rPr>
              <a:t>scadenza</a:t>
            </a:r>
            <a:br>
              <a:rPr lang="en-US" sz="3100" cap="small" dirty="0">
                <a:latin typeface="+mn-lt"/>
              </a:rPr>
            </a:br>
            <a:r>
              <a:rPr lang="en-US" sz="3000" cap="small" dirty="0">
                <a:latin typeface="+mn-lt"/>
              </a:rPr>
              <a:t>(</a:t>
            </a:r>
            <a:r>
              <a:rPr lang="it-IT" sz="3000" cap="small" dirty="0">
                <a:latin typeface="+mn-lt"/>
              </a:rPr>
              <a:t>soggetti per cui sono passati 6 mesi da ciclo primario -con/senza guarigioni intercorrenti-  senza prenotazione/erogazione 3° dose)</a:t>
            </a:r>
            <a:endParaRPr lang="it-IT" sz="3000" dirty="0">
              <a:latin typeface="+mn-lt"/>
            </a:endParaRPr>
          </a:p>
        </p:txBody>
      </p:sp>
      <p:graphicFrame>
        <p:nvGraphicFramePr>
          <p:cNvPr id="5" name="Segnaposto contenuto 4">
            <a:extLst>
              <a:ext uri="{FF2B5EF4-FFF2-40B4-BE49-F238E27FC236}">
                <a16:creationId xmlns:a16="http://schemas.microsoft.com/office/drawing/2014/main" id="{E98F852B-9064-4CC1-9C1F-4246E41E1C0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9418478"/>
              </p:ext>
            </p:extLst>
          </p:nvPr>
        </p:nvGraphicFramePr>
        <p:xfrm>
          <a:off x="379528" y="1697270"/>
          <a:ext cx="11701982" cy="451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2277">
                  <a:extLst>
                    <a:ext uri="{9D8B030D-6E8A-4147-A177-3AD203B41FA5}">
                      <a16:colId xmlns:a16="http://schemas.microsoft.com/office/drawing/2014/main" val="862058281"/>
                    </a:ext>
                  </a:extLst>
                </a:gridCol>
                <a:gridCol w="1001596">
                  <a:extLst>
                    <a:ext uri="{9D8B030D-6E8A-4147-A177-3AD203B41FA5}">
                      <a16:colId xmlns:a16="http://schemas.microsoft.com/office/drawing/2014/main" val="478866566"/>
                    </a:ext>
                  </a:extLst>
                </a:gridCol>
                <a:gridCol w="1001596">
                  <a:extLst>
                    <a:ext uri="{9D8B030D-6E8A-4147-A177-3AD203B41FA5}">
                      <a16:colId xmlns:a16="http://schemas.microsoft.com/office/drawing/2014/main" val="2586769853"/>
                    </a:ext>
                  </a:extLst>
                </a:gridCol>
                <a:gridCol w="1001596">
                  <a:extLst>
                    <a:ext uri="{9D8B030D-6E8A-4147-A177-3AD203B41FA5}">
                      <a16:colId xmlns:a16="http://schemas.microsoft.com/office/drawing/2014/main" val="4084494625"/>
                    </a:ext>
                  </a:extLst>
                </a:gridCol>
                <a:gridCol w="1001596">
                  <a:extLst>
                    <a:ext uri="{9D8B030D-6E8A-4147-A177-3AD203B41FA5}">
                      <a16:colId xmlns:a16="http://schemas.microsoft.com/office/drawing/2014/main" val="2716354101"/>
                    </a:ext>
                  </a:extLst>
                </a:gridCol>
                <a:gridCol w="1001596">
                  <a:extLst>
                    <a:ext uri="{9D8B030D-6E8A-4147-A177-3AD203B41FA5}">
                      <a16:colId xmlns:a16="http://schemas.microsoft.com/office/drawing/2014/main" val="4211845675"/>
                    </a:ext>
                  </a:extLst>
                </a:gridCol>
                <a:gridCol w="1001596">
                  <a:extLst>
                    <a:ext uri="{9D8B030D-6E8A-4147-A177-3AD203B41FA5}">
                      <a16:colId xmlns:a16="http://schemas.microsoft.com/office/drawing/2014/main" val="1340049657"/>
                    </a:ext>
                  </a:extLst>
                </a:gridCol>
                <a:gridCol w="738339">
                  <a:extLst>
                    <a:ext uri="{9D8B030D-6E8A-4147-A177-3AD203B41FA5}">
                      <a16:colId xmlns:a16="http://schemas.microsoft.com/office/drawing/2014/main" val="297028749"/>
                    </a:ext>
                  </a:extLst>
                </a:gridCol>
                <a:gridCol w="1133475">
                  <a:extLst>
                    <a:ext uri="{9D8B030D-6E8A-4147-A177-3AD203B41FA5}">
                      <a16:colId xmlns:a16="http://schemas.microsoft.com/office/drawing/2014/main" val="4061725348"/>
                    </a:ext>
                  </a:extLst>
                </a:gridCol>
                <a:gridCol w="1758315">
                  <a:extLst>
                    <a:ext uri="{9D8B030D-6E8A-4147-A177-3AD203B41FA5}">
                      <a16:colId xmlns:a16="http://schemas.microsoft.com/office/drawing/2014/main" val="644952757"/>
                    </a:ext>
                  </a:extLst>
                </a:gridCol>
              </a:tblGrid>
              <a:tr h="259670">
                <a:tc>
                  <a:txBody>
                    <a:bodyPr/>
                    <a:lstStyle/>
                    <a:p>
                      <a:pPr algn="l" fontAlgn="b"/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76" marR="10576" marT="1057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 dirty="0">
                          <a:effectLst/>
                        </a:rPr>
                        <a:t>mar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76" marR="10576" marT="1057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 dirty="0" err="1">
                          <a:effectLst/>
                        </a:rPr>
                        <a:t>apr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76" marR="10576" marT="1057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 dirty="0" err="1">
                          <a:effectLst/>
                        </a:rPr>
                        <a:t>mag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76" marR="10576" marT="1057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 dirty="0" err="1">
                          <a:effectLst/>
                        </a:rPr>
                        <a:t>giu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76" marR="10576" marT="1057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 dirty="0" err="1">
                          <a:effectLst/>
                        </a:rPr>
                        <a:t>lug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76" marR="10576" marT="1057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 dirty="0">
                          <a:effectLst/>
                        </a:rPr>
                        <a:t>ago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76" marR="10576" marT="1057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 dirty="0">
                          <a:effectLst/>
                        </a:rPr>
                        <a:t>set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76" marR="10576" marT="1057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 dirty="0">
                          <a:effectLst/>
                        </a:rPr>
                        <a:t>TOTALE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76" marR="10576" marT="1057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Adesione al 70%</a:t>
                      </a:r>
                    </a:p>
                  </a:txBody>
                  <a:tcPr marL="10576" marR="10576" marT="10576" marB="0" anchor="ctr"/>
                </a:tc>
                <a:extLst>
                  <a:ext uri="{0D108BD9-81ED-4DB2-BD59-A6C34878D82A}">
                    <a16:rowId xmlns:a16="http://schemas.microsoft.com/office/drawing/2014/main" val="2600773141"/>
                  </a:ext>
                </a:extLst>
              </a:tr>
              <a:tr h="517570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u="none" strike="noStrike" dirty="0">
                          <a:effectLst/>
                        </a:rPr>
                        <a:t>FASCIA OVER_80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76" marR="10576" marT="1057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3.865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562334105"/>
                  </a:ext>
                </a:extLst>
              </a:tr>
              <a:tr h="378576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u="none" strike="noStrike">
                          <a:effectLst/>
                        </a:rPr>
                        <a:t>FASCIA 70_79</a:t>
                      </a:r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76" marR="10576" marT="1057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6.426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4.498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460539544"/>
                  </a:ext>
                </a:extLst>
              </a:tr>
              <a:tr h="378576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u="none" strike="noStrike">
                          <a:effectLst/>
                        </a:rPr>
                        <a:t>FASCIA 60_69</a:t>
                      </a:r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76" marR="10576" marT="1057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11.478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8.035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961355891"/>
                  </a:ext>
                </a:extLst>
              </a:tr>
              <a:tr h="378576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u="none" strike="noStrike">
                          <a:effectLst/>
                        </a:rPr>
                        <a:t>FASCIA 50_59</a:t>
                      </a:r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76" marR="10576" marT="1057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5.489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4.638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19.358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13.551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4195719880"/>
                  </a:ext>
                </a:extLst>
              </a:tr>
              <a:tr h="378576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u="none" strike="noStrike">
                          <a:effectLst/>
                        </a:rPr>
                        <a:t>FASCIA 40_49</a:t>
                      </a:r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76" marR="10576" marT="1057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7.338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4.722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22.346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15.642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81547886"/>
                  </a:ext>
                </a:extLst>
              </a:tr>
              <a:tr h="378576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u="none" strike="noStrike">
                          <a:effectLst/>
                        </a:rPr>
                        <a:t>FASCIA 30_39</a:t>
                      </a:r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76" marR="10576" marT="1057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9.708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4.784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4.721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24.612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17.228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613731503"/>
                  </a:ext>
                </a:extLst>
              </a:tr>
              <a:tr h="378576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u="none" strike="noStrike">
                          <a:effectLst/>
                        </a:rPr>
                        <a:t>FASCIA 20_29</a:t>
                      </a:r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76" marR="10576" marT="1057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9.446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4.237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23.612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16.528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13832434"/>
                  </a:ext>
                </a:extLst>
              </a:tr>
              <a:tr h="378576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u="none" strike="noStrike">
                          <a:effectLst/>
                        </a:rPr>
                        <a:t>FASCIA 12-19</a:t>
                      </a:r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76" marR="10576" marT="1057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6.491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16.155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11.309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091881992"/>
                  </a:ext>
                </a:extLst>
              </a:tr>
              <a:tr h="378576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b="1" u="none" strike="noStrike" dirty="0">
                          <a:effectLst/>
                        </a:rPr>
                        <a:t>TOTALE</a:t>
                      </a:r>
                      <a:endParaRPr lang="it-IT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76" marR="10576" marT="1057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43.182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19.913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11.970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12.791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29.966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10.994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129.509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90.656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8937676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644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9D068DB-E7E7-4102-9402-EAA049E13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6C8906C-CCD9-4F71-B3DD-BC1331E1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A0D6F13-628B-4FC4-AD48-A2B64677D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4E61256A-F2A9-4A05-9B10-4C9062B44A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B263507-3AEE-4000-B76D-C3E1320C39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7613486" y="0"/>
            <a:ext cx="458473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41341421-D627-4B61-BA1D-2CFCDBE1D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96885" y="640080"/>
            <a:ext cx="3659246" cy="292608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400" dirty="0" err="1">
                <a:solidFill>
                  <a:srgbClr val="FFFFFF"/>
                </a:solidFill>
              </a:rPr>
              <a:t>Copertura</a:t>
            </a:r>
            <a:r>
              <a:rPr lang="en-US" sz="4400" dirty="0">
                <a:solidFill>
                  <a:srgbClr val="FFFFFF"/>
                </a:solidFill>
              </a:rPr>
              <a:t> </a:t>
            </a:r>
            <a:r>
              <a:rPr lang="en-US" sz="4400" dirty="0" err="1">
                <a:solidFill>
                  <a:srgbClr val="FFFFFF"/>
                </a:solidFill>
              </a:rPr>
              <a:t>popolazione</a:t>
            </a:r>
            <a:r>
              <a:rPr lang="en-US" sz="4400" dirty="0">
                <a:solidFill>
                  <a:srgbClr val="FFFFFF"/>
                </a:solidFill>
              </a:rPr>
              <a:t> con 3° dose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5FF26C9-F144-4874-B745-B27A211917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56906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FD3B3D14-3239-4E93-9728-3E88DECA3A67}"/>
              </a:ext>
            </a:extLst>
          </p:cNvPr>
          <p:cNvGraphicFramePr>
            <a:graphicFrameLocks noGrp="1"/>
          </p:cNvGraphicFramePr>
          <p:nvPr/>
        </p:nvGraphicFramePr>
        <p:xfrm>
          <a:off x="1201438" y="330069"/>
          <a:ext cx="5627118" cy="60861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6465">
                  <a:extLst>
                    <a:ext uri="{9D8B030D-6E8A-4147-A177-3AD203B41FA5}">
                      <a16:colId xmlns:a16="http://schemas.microsoft.com/office/drawing/2014/main" val="2234633328"/>
                    </a:ext>
                  </a:extLst>
                </a:gridCol>
                <a:gridCol w="3940653">
                  <a:extLst>
                    <a:ext uri="{9D8B030D-6E8A-4147-A177-3AD203B41FA5}">
                      <a16:colId xmlns:a16="http://schemas.microsoft.com/office/drawing/2014/main" val="3273989777"/>
                    </a:ext>
                  </a:extLst>
                </a:gridCol>
              </a:tblGrid>
              <a:tr h="79660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20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FASCIA ETA</a:t>
                      </a:r>
                    </a:p>
                  </a:txBody>
                  <a:tcPr marL="5659" marR="5659" marT="565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20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 SOGGETTI CON TERZA DOSE SU SOGGETTI CON CICLO COMPLETO</a:t>
                      </a:r>
                    </a:p>
                  </a:txBody>
                  <a:tcPr marL="5659" marR="5659" marT="5659" marB="0" anchor="ctr"/>
                </a:tc>
                <a:extLst>
                  <a:ext uri="{0D108BD9-81ED-4DB2-BD59-A6C34878D82A}">
                    <a16:rowId xmlns:a16="http://schemas.microsoft.com/office/drawing/2014/main" val="1022188532"/>
                  </a:ext>
                </a:extLst>
              </a:tr>
              <a:tr h="29186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20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85 E OLTRE</a:t>
                      </a:r>
                    </a:p>
                  </a:txBody>
                  <a:tcPr marL="5659" marR="5659" marT="565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91%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488675291"/>
                  </a:ext>
                </a:extLst>
              </a:tr>
              <a:tr h="29186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20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80-84</a:t>
                      </a:r>
                    </a:p>
                  </a:txBody>
                  <a:tcPr marL="5659" marR="5659" marT="565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93%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538088100"/>
                  </a:ext>
                </a:extLst>
              </a:tr>
              <a:tr h="29186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20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75-79</a:t>
                      </a:r>
                    </a:p>
                  </a:txBody>
                  <a:tcPr marL="5659" marR="5659" marT="565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89%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25122512"/>
                  </a:ext>
                </a:extLst>
              </a:tr>
              <a:tr h="29186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20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70-74</a:t>
                      </a:r>
                    </a:p>
                  </a:txBody>
                  <a:tcPr marL="5659" marR="5659" marT="565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85%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782137497"/>
                  </a:ext>
                </a:extLst>
              </a:tr>
              <a:tr h="29186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20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65-69</a:t>
                      </a:r>
                    </a:p>
                  </a:txBody>
                  <a:tcPr marL="5659" marR="5659" marT="565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79%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524887468"/>
                  </a:ext>
                </a:extLst>
              </a:tr>
              <a:tr h="29186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20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60-64</a:t>
                      </a:r>
                    </a:p>
                  </a:txBody>
                  <a:tcPr marL="5659" marR="5659" marT="565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79%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019469573"/>
                  </a:ext>
                </a:extLst>
              </a:tr>
              <a:tr h="29186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20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55-59</a:t>
                      </a:r>
                    </a:p>
                  </a:txBody>
                  <a:tcPr marL="5659" marR="5659" marT="565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82%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836597032"/>
                  </a:ext>
                </a:extLst>
              </a:tr>
              <a:tr h="29186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20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50-54</a:t>
                      </a:r>
                    </a:p>
                  </a:txBody>
                  <a:tcPr marL="5659" marR="5659" marT="565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689930783"/>
                  </a:ext>
                </a:extLst>
              </a:tr>
              <a:tr h="29186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2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45-49</a:t>
                      </a:r>
                    </a:p>
                  </a:txBody>
                  <a:tcPr marL="5659" marR="5659" marT="565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914742736"/>
                  </a:ext>
                </a:extLst>
              </a:tr>
              <a:tr h="29186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20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40-44</a:t>
                      </a:r>
                    </a:p>
                  </a:txBody>
                  <a:tcPr marL="5659" marR="5659" marT="565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4011676020"/>
                  </a:ext>
                </a:extLst>
              </a:tr>
              <a:tr h="29186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20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35-39</a:t>
                      </a:r>
                    </a:p>
                  </a:txBody>
                  <a:tcPr marL="5659" marR="5659" marT="565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64%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211237112"/>
                  </a:ext>
                </a:extLst>
              </a:tr>
              <a:tr h="29186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20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30-34</a:t>
                      </a:r>
                    </a:p>
                  </a:txBody>
                  <a:tcPr marL="5659" marR="5659" marT="565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820372271"/>
                  </a:ext>
                </a:extLst>
              </a:tr>
              <a:tr h="29186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20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25-29</a:t>
                      </a:r>
                    </a:p>
                  </a:txBody>
                  <a:tcPr marL="5659" marR="5659" marT="565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379127620"/>
                  </a:ext>
                </a:extLst>
              </a:tr>
              <a:tr h="29186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20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20-24</a:t>
                      </a:r>
                    </a:p>
                  </a:txBody>
                  <a:tcPr marL="5659" marR="5659" marT="565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56%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4087741999"/>
                  </a:ext>
                </a:extLst>
              </a:tr>
              <a:tr h="29186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20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15-19</a:t>
                      </a:r>
                    </a:p>
                  </a:txBody>
                  <a:tcPr marL="5659" marR="5659" marT="565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56%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203417820"/>
                  </a:ext>
                </a:extLst>
              </a:tr>
              <a:tr h="29186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20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12-14</a:t>
                      </a:r>
                    </a:p>
                  </a:txBody>
                  <a:tcPr marL="5659" marR="5659" marT="565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988226612"/>
                  </a:ext>
                </a:extLst>
              </a:tr>
              <a:tr h="291861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1" u="none" strike="noStrike">
                          <a:effectLst/>
                        </a:rPr>
                        <a:t>TOTALE</a:t>
                      </a:r>
                      <a:endParaRPr lang="it-IT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9" marR="5659" marT="565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74%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1580679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5787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9E42544-7E04-420B-BFF1-C91AD354F04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68165" y="1934122"/>
            <a:ext cx="2995613" cy="3614738"/>
          </a:xfrm>
        </p:spPr>
        <p:txBody>
          <a:bodyPr>
            <a:normAutofit/>
          </a:bodyPr>
          <a:lstStyle/>
          <a:p>
            <a:r>
              <a:rPr lang="en-US" sz="4400" cap="small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Andamento</a:t>
            </a:r>
            <a:r>
              <a:rPr lang="en-US" sz="4400" cap="small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4400" cap="small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prenotazioni</a:t>
            </a:r>
            <a:r>
              <a:rPr lang="en-US" sz="4400" cap="small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4400" cap="small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ultimi</a:t>
            </a:r>
            <a:r>
              <a:rPr lang="en-US" sz="4400" cap="small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14 gg</a:t>
            </a:r>
            <a:br>
              <a:rPr lang="en-US" sz="4400" cap="small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sz="4400" cap="small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it-IT" sz="2200" dirty="0"/>
          </a:p>
        </p:txBody>
      </p:sp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2D0F718E-05D4-46C5-817E-64A53B69C3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983950"/>
              </p:ext>
            </p:extLst>
          </p:nvPr>
        </p:nvGraphicFramePr>
        <p:xfrm>
          <a:off x="3417312" y="258713"/>
          <a:ext cx="7639381" cy="5314158"/>
        </p:xfrm>
        <a:graphic>
          <a:graphicData uri="http://schemas.openxmlformats.org/drawingml/2006/table">
            <a:tbl>
              <a:tblPr firstRow="1" bandRow="1"/>
              <a:tblGrid>
                <a:gridCol w="1466761">
                  <a:extLst>
                    <a:ext uri="{9D8B030D-6E8A-4147-A177-3AD203B41FA5}">
                      <a16:colId xmlns:a16="http://schemas.microsoft.com/office/drawing/2014/main" val="1700823741"/>
                    </a:ext>
                  </a:extLst>
                </a:gridCol>
                <a:gridCol w="1637883">
                  <a:extLst>
                    <a:ext uri="{9D8B030D-6E8A-4147-A177-3AD203B41FA5}">
                      <a16:colId xmlns:a16="http://schemas.microsoft.com/office/drawing/2014/main" val="1712617039"/>
                    </a:ext>
                  </a:extLst>
                </a:gridCol>
                <a:gridCol w="1515653">
                  <a:extLst>
                    <a:ext uri="{9D8B030D-6E8A-4147-A177-3AD203B41FA5}">
                      <a16:colId xmlns:a16="http://schemas.microsoft.com/office/drawing/2014/main" val="721024586"/>
                    </a:ext>
                  </a:extLst>
                </a:gridCol>
                <a:gridCol w="1515653">
                  <a:extLst>
                    <a:ext uri="{9D8B030D-6E8A-4147-A177-3AD203B41FA5}">
                      <a16:colId xmlns:a16="http://schemas.microsoft.com/office/drawing/2014/main" val="3294535050"/>
                    </a:ext>
                  </a:extLst>
                </a:gridCol>
                <a:gridCol w="1503431">
                  <a:extLst>
                    <a:ext uri="{9D8B030D-6E8A-4147-A177-3AD203B41FA5}">
                      <a16:colId xmlns:a16="http://schemas.microsoft.com/office/drawing/2014/main" val="429968070"/>
                    </a:ext>
                  </a:extLst>
                </a:gridCol>
              </a:tblGrid>
              <a:tr h="607940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8110" marR="8110" marT="81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PRENOTAZIONI PRIME DOSI OVER 12</a:t>
                      </a:r>
                    </a:p>
                  </a:txBody>
                  <a:tcPr marL="8110" marR="8110" marT="81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PRENOTAZIONI PRIME DOSI 5-11</a:t>
                      </a:r>
                    </a:p>
                  </a:txBody>
                  <a:tcPr marL="8110" marR="8110" marT="81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PRENOTAZIONI TERZE DOSI</a:t>
                      </a:r>
                    </a:p>
                  </a:txBody>
                  <a:tcPr marL="8110" marR="8110" marT="81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TOTALE</a:t>
                      </a:r>
                    </a:p>
                  </a:txBody>
                  <a:tcPr marL="8110" marR="8110" marT="81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481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8034151"/>
                  </a:ext>
                </a:extLst>
              </a:tr>
              <a:tr h="319968">
                <a:tc>
                  <a:txBody>
                    <a:bodyPr/>
                    <a:lstStyle/>
                    <a:p>
                      <a:pPr algn="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03/03/2022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786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2962116"/>
                  </a:ext>
                </a:extLst>
              </a:tr>
              <a:tr h="309303">
                <a:tc>
                  <a:txBody>
                    <a:bodyPr/>
                    <a:lstStyle/>
                    <a:p>
                      <a:pPr algn="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04/03/2022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676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715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47652"/>
                  </a:ext>
                </a:extLst>
              </a:tr>
              <a:tr h="309303">
                <a:tc>
                  <a:txBody>
                    <a:bodyPr/>
                    <a:lstStyle/>
                    <a:p>
                      <a:pPr algn="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05/03/2022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464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487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220377"/>
                  </a:ext>
                </a:extLst>
              </a:tr>
              <a:tr h="309303">
                <a:tc>
                  <a:txBody>
                    <a:bodyPr/>
                    <a:lstStyle/>
                    <a:p>
                      <a:pPr algn="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06/03/2022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249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9895237"/>
                  </a:ext>
                </a:extLst>
              </a:tr>
              <a:tr h="309303">
                <a:tc>
                  <a:txBody>
                    <a:bodyPr/>
                    <a:lstStyle/>
                    <a:p>
                      <a:pPr algn="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07/03/2022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1.081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1.136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5194632"/>
                  </a:ext>
                </a:extLst>
              </a:tr>
              <a:tr h="309303">
                <a:tc>
                  <a:txBody>
                    <a:bodyPr/>
                    <a:lstStyle/>
                    <a:p>
                      <a:pPr algn="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08/03/2022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897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938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8684407"/>
                  </a:ext>
                </a:extLst>
              </a:tr>
              <a:tr h="309303">
                <a:tc>
                  <a:txBody>
                    <a:bodyPr/>
                    <a:lstStyle/>
                    <a:p>
                      <a:pPr algn="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09/03/2022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944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1.006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3603738"/>
                  </a:ext>
                </a:extLst>
              </a:tr>
              <a:tr h="309303">
                <a:tc>
                  <a:txBody>
                    <a:bodyPr/>
                    <a:lstStyle/>
                    <a:p>
                      <a:pPr algn="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10/03/2022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792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836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9620069"/>
                  </a:ext>
                </a:extLst>
              </a:tr>
              <a:tr h="309303">
                <a:tc>
                  <a:txBody>
                    <a:bodyPr/>
                    <a:lstStyle/>
                    <a:p>
                      <a:pPr algn="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11/03/2022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705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767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4084974"/>
                  </a:ext>
                </a:extLst>
              </a:tr>
              <a:tr h="309303">
                <a:tc>
                  <a:txBody>
                    <a:bodyPr/>
                    <a:lstStyle/>
                    <a:p>
                      <a:pPr algn="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12/03/2022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492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248025"/>
                  </a:ext>
                </a:extLst>
              </a:tr>
              <a:tr h="309303">
                <a:tc>
                  <a:txBody>
                    <a:bodyPr/>
                    <a:lstStyle/>
                    <a:p>
                      <a:pPr algn="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13/03/2022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9476593"/>
                  </a:ext>
                </a:extLst>
              </a:tr>
              <a:tr h="309303">
                <a:tc>
                  <a:txBody>
                    <a:bodyPr/>
                    <a:lstStyle/>
                    <a:p>
                      <a:pPr algn="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14/03/2022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987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1.045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3906302"/>
                  </a:ext>
                </a:extLst>
              </a:tr>
              <a:tr h="309303">
                <a:tc>
                  <a:txBody>
                    <a:bodyPr/>
                    <a:lstStyle/>
                    <a:p>
                      <a:pPr algn="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15/03/2022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831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3148063"/>
                  </a:ext>
                </a:extLst>
              </a:tr>
              <a:tr h="309303">
                <a:tc>
                  <a:txBody>
                    <a:bodyPr/>
                    <a:lstStyle/>
                    <a:p>
                      <a:pPr algn="r" fontAlgn="ctr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16/03/2022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742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777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0254251"/>
                  </a:ext>
                </a:extLst>
              </a:tr>
              <a:tr h="341300"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TOTALE</a:t>
                      </a:r>
                    </a:p>
                  </a:txBody>
                  <a:tcPr marL="8110" marR="8110" marT="81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444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9.795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10.371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2695124"/>
                  </a:ext>
                </a:extLst>
              </a:tr>
            </a:tbl>
          </a:graphicData>
        </a:graphic>
      </p:graphicFrame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12339A39-D5B1-4504-A6C0-5D3F525585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5331236"/>
              </p:ext>
            </p:extLst>
          </p:nvPr>
        </p:nvGraphicFramePr>
        <p:xfrm>
          <a:off x="168166" y="5686931"/>
          <a:ext cx="10888527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12178">
                  <a:extLst>
                    <a:ext uri="{9D8B030D-6E8A-4147-A177-3AD203B41FA5}">
                      <a16:colId xmlns:a16="http://schemas.microsoft.com/office/drawing/2014/main" val="3871708527"/>
                    </a:ext>
                  </a:extLst>
                </a:gridCol>
                <a:gridCol w="1669312">
                  <a:extLst>
                    <a:ext uri="{9D8B030D-6E8A-4147-A177-3AD203B41FA5}">
                      <a16:colId xmlns:a16="http://schemas.microsoft.com/office/drawing/2014/main" val="4128260735"/>
                    </a:ext>
                  </a:extLst>
                </a:gridCol>
                <a:gridCol w="1509823">
                  <a:extLst>
                    <a:ext uri="{9D8B030D-6E8A-4147-A177-3AD203B41FA5}">
                      <a16:colId xmlns:a16="http://schemas.microsoft.com/office/drawing/2014/main" val="500999029"/>
                    </a:ext>
                  </a:extLst>
                </a:gridCol>
                <a:gridCol w="1488558">
                  <a:extLst>
                    <a:ext uri="{9D8B030D-6E8A-4147-A177-3AD203B41FA5}">
                      <a16:colId xmlns:a16="http://schemas.microsoft.com/office/drawing/2014/main" val="1071655530"/>
                    </a:ext>
                  </a:extLst>
                </a:gridCol>
                <a:gridCol w="1508656">
                  <a:extLst>
                    <a:ext uri="{9D8B030D-6E8A-4147-A177-3AD203B41FA5}">
                      <a16:colId xmlns:a16="http://schemas.microsoft.com/office/drawing/2014/main" val="25474190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chemeClr val="tx1"/>
                          </a:solidFill>
                          <a:latin typeface="+mn-lt"/>
                        </a:rPr>
                        <a:t>CONFRONTO TOTALE PRENOTAZIONI PERIODO </a:t>
                      </a:r>
                    </a:p>
                    <a:p>
                      <a:pPr algn="ctr"/>
                      <a:r>
                        <a:rPr lang="it-IT" dirty="0">
                          <a:solidFill>
                            <a:schemeClr val="tx1"/>
                          </a:solidFill>
                          <a:latin typeface="+mn-lt"/>
                        </a:rPr>
                        <a:t>17/02/22-02/03/22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846</a:t>
                      </a:r>
                    </a:p>
                  </a:txBody>
                  <a:tcPr marL="6350" marR="6350" marT="635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229</a:t>
                      </a:r>
                    </a:p>
                  </a:txBody>
                  <a:tcPr marL="6350" marR="6350" marT="635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11.270</a:t>
                      </a:r>
                    </a:p>
                  </a:txBody>
                  <a:tcPr marL="8110" marR="8110" marT="811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12.345</a:t>
                      </a:r>
                    </a:p>
                  </a:txBody>
                  <a:tcPr marL="6350" marR="6350" marT="635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02461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6230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9028EAF-D18A-426C-970B-A71EC25621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540640"/>
            <a:ext cx="10058400" cy="896532"/>
          </a:xfrm>
        </p:spPr>
        <p:txBody>
          <a:bodyPr/>
          <a:lstStyle/>
          <a:p>
            <a:pPr algn="ctr"/>
            <a:r>
              <a:rPr lang="it-IT" dirty="0"/>
              <a:t>Situazione agende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C9328A4-1EFC-44C2-80CA-9EE0E184DE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0847" y="1987491"/>
            <a:ext cx="10058400" cy="4207569"/>
          </a:xfrm>
        </p:spPr>
        <p:txBody>
          <a:bodyPr>
            <a:normAutofit fontScale="92500" lnSpcReduction="20000"/>
          </a:bodyPr>
          <a:lstStyle/>
          <a:p>
            <a:pPr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it-IT" sz="2800" dirty="0"/>
              <a:t> Nell’ultima settimana (10-16 marzo 2022) la campagna vaccinale si è sviluppata con </a:t>
            </a:r>
            <a:r>
              <a:rPr lang="it-IT" sz="2800" b="1" dirty="0"/>
              <a:t>media giornaliera di 1.182 vaccinazioni/die.</a:t>
            </a:r>
            <a:endParaRPr lang="it-IT" sz="2800" dirty="0"/>
          </a:p>
          <a:p>
            <a:pPr marL="0" indent="0" algn="ctr">
              <a:spcBef>
                <a:spcPts val="600"/>
              </a:spcBef>
              <a:buNone/>
            </a:pPr>
            <a:r>
              <a:rPr lang="it-IT" sz="2800" b="1" dirty="0"/>
              <a:t>AGENDE 1-2-3 DOSI OVER 12 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it-IT" sz="2800" dirty="0"/>
              <a:t>Agende configurate fino al 31 marzo 2022 (882 posti liberi su agende 1-2-3 dose, 9.080 posti liberi su agende 3° dose). </a:t>
            </a:r>
            <a:r>
              <a:rPr lang="it-IT" sz="2800" b="1" dirty="0"/>
              <a:t>Prima disponibilità per prima o terza dose: 19 marzo 2022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it-IT" sz="2800" b="1" dirty="0"/>
              <a:t>AGENDE PRIME DOSI 5-11ENNI</a:t>
            </a:r>
          </a:p>
          <a:p>
            <a:pPr algn="just">
              <a:spcBef>
                <a:spcPts val="600"/>
              </a:spcBef>
            </a:pPr>
            <a:r>
              <a:rPr lang="it-IT" sz="2800" dirty="0"/>
              <a:t>Gestite direttamente dalla Pediatria di comunità con sedute inserite all’interno dell’attività ordinaria vaccinale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it-IT" sz="2800" b="1" dirty="0"/>
              <a:t>PRIME DOSI NOVAVAX</a:t>
            </a:r>
          </a:p>
          <a:p>
            <a:pPr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it-IT" sz="2800" dirty="0"/>
              <a:t> Dal 17/03 al 28/03 150 appuntamenti a disposizione per prime dosi presso Hub Casalecchio di cui 55 prenotazioni (36,6%%) al 16/03</a:t>
            </a:r>
          </a:p>
          <a:p>
            <a:pPr algn="just">
              <a:spcBef>
                <a:spcPts val="600"/>
              </a:spcBef>
            </a:pP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16644907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9028EAF-D18A-426C-970B-A71EC25621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522654"/>
            <a:ext cx="10058400" cy="1005840"/>
          </a:xfrm>
        </p:spPr>
        <p:txBody>
          <a:bodyPr>
            <a:normAutofit fontScale="90000"/>
          </a:bodyPr>
          <a:lstStyle/>
          <a:p>
            <a:pPr algn="ctr"/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C9328A4-1EFC-44C2-80CA-9EE0E184DE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17370"/>
            <a:ext cx="10058400" cy="4023360"/>
          </a:xfrm>
        </p:spPr>
        <p:txBody>
          <a:bodyPr>
            <a:normAutofit/>
          </a:bodyPr>
          <a:lstStyle/>
          <a:p>
            <a:pPr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it-IT" sz="2800" dirty="0"/>
              <a:t>Inviati 3.209 sms a soggetti immunodepressi che avevano maturato i tempi per eseguire la terza o la quarta dose entro il 18 marzo: hanno prenotato 1.274 (39,7%)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à"/>
            </a:pPr>
            <a:r>
              <a:rPr lang="it-IT" sz="2800" dirty="0">
                <a:sym typeface="Wingdings" panose="05000000000000000000" pitchFamily="2" charset="2"/>
              </a:rPr>
              <a:t> </a:t>
            </a:r>
            <a:r>
              <a:rPr lang="it-IT" sz="2800" dirty="0"/>
              <a:t> Si tratta di soggetti che erano stati segnalati direttamente dagli specialisti per la dose addizionale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à"/>
            </a:pPr>
            <a:r>
              <a:rPr lang="it-IT" sz="2800" dirty="0">
                <a:sym typeface="Wingdings" panose="05000000000000000000" pitchFamily="2" charset="2"/>
              </a:rPr>
              <a:t>Possibili gli accessi diretti presso altre sedi con presentazione sms o senza sms, ma con presentazione documentazione clinica</a:t>
            </a:r>
            <a:endParaRPr lang="it-IT" sz="2800" dirty="0"/>
          </a:p>
          <a:p>
            <a:pPr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it-IT" sz="2800" dirty="0"/>
              <a:t> Ieri inviati altri 775 sms a persone che maturano i tempi tra il 19/03 e il 01/04 per prenotazione presso Ospedale Bellaria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9B3101B4-2DC0-4153-8B36-ABCA36D5AC8B}"/>
              </a:ext>
            </a:extLst>
          </p:cNvPr>
          <p:cNvSpPr txBox="1"/>
          <p:nvPr/>
        </p:nvSpPr>
        <p:spPr>
          <a:xfrm>
            <a:off x="1337310" y="442644"/>
            <a:ext cx="98183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spcBef>
                <a:spcPts val="600"/>
              </a:spcBef>
              <a:buNone/>
            </a:pPr>
            <a:r>
              <a:rPr lang="it-IT" sz="4800" spc="-50" dirty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/>
                <a:ea typeface="+mj-ea"/>
                <a:cs typeface="+mj-cs"/>
              </a:rPr>
              <a:t>Quarta dose soggetti immunodepressi</a:t>
            </a:r>
          </a:p>
        </p:txBody>
      </p:sp>
    </p:spTree>
    <p:extLst>
      <p:ext uri="{BB962C8B-B14F-4D97-AF65-F5344CB8AC3E}">
        <p14:creationId xmlns:p14="http://schemas.microsoft.com/office/powerpoint/2010/main" val="3736638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ED3D5B-5486-402A-8340-DC509E69CB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468630"/>
            <a:ext cx="10058400" cy="845820"/>
          </a:xfrm>
        </p:spPr>
        <p:txBody>
          <a:bodyPr/>
          <a:lstStyle/>
          <a:p>
            <a:pPr algn="ctr"/>
            <a:r>
              <a:rPr lang="it-IT" sz="4800" spc="-50" dirty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/>
                <a:ea typeface="+mj-ea"/>
                <a:cs typeface="+mj-cs"/>
              </a:rPr>
              <a:t>Prossimi passi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430C501-E85C-4472-9E75-9F087C3F80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057400"/>
            <a:ext cx="10058400" cy="4103370"/>
          </a:xfrm>
        </p:spPr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it-IT" sz="2800" dirty="0"/>
              <a:t> </a:t>
            </a:r>
            <a:r>
              <a:rPr lang="it-IT" sz="2800" b="1" dirty="0"/>
              <a:t>Ultima seduta presso Hub Fiera: domenica 27 marzo</a:t>
            </a:r>
            <a:r>
              <a:rPr lang="it-IT" sz="2800" dirty="0"/>
              <a:t>. Dal 28/03 l’Hub sarà chiuso.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it-IT" sz="2800" dirty="0"/>
              <a:t> </a:t>
            </a:r>
            <a:r>
              <a:rPr lang="it-IT" sz="2800" b="1" dirty="0"/>
              <a:t>Hub Casalecchio rimarrà come Hub </a:t>
            </a:r>
            <a:r>
              <a:rPr lang="it-IT" sz="2800" b="1" dirty="0" err="1"/>
              <a:t>sovradistrettuale</a:t>
            </a:r>
            <a:r>
              <a:rPr lang="it-IT" sz="2800" b="1" dirty="0"/>
              <a:t> anche in aprile</a:t>
            </a:r>
            <a:r>
              <a:rPr lang="it-IT" sz="2800" dirty="0"/>
              <a:t>: prevediamo di mantenere lo schema di apertura da lunedì a mercoledì pomeriggio e da giovedì a sabato mattina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it-IT" sz="2800" dirty="0"/>
              <a:t> Per quanto riguarda l’apertura di sedute distrettuali valuteremo in base alla domanda piccole aperture spot</a:t>
            </a:r>
          </a:p>
        </p:txBody>
      </p:sp>
    </p:spTree>
    <p:extLst>
      <p:ext uri="{BB962C8B-B14F-4D97-AF65-F5344CB8AC3E}">
        <p14:creationId xmlns:p14="http://schemas.microsoft.com/office/powerpoint/2010/main" val="78121783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ttivo">
  <a:themeElements>
    <a:clrScheme name="Retrospettiv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ttiv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ttiv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3897</TotalTime>
  <Words>794</Words>
  <Application>Microsoft Office PowerPoint</Application>
  <PresentationFormat>Widescreen</PresentationFormat>
  <Paragraphs>370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Retrospettivo</vt:lpstr>
      <vt:lpstr>Aggiornamento andamento campagna vaccinale anti-Covid</vt:lpstr>
      <vt:lpstr>Presentazione standard di PowerPoint</vt:lpstr>
      <vt:lpstr>TARGET DA RAGGIUNGERE – PRIMA DOSE Popolazione non vaccinata, non prenotata e non guarita da covid negli ultimi 6 mesi per Distretto</vt:lpstr>
      <vt:lpstr>Persone vaccinate con ciclo primario con green pass in scadenza (soggetti per cui sono passati 6 mesi da ciclo primario -con/senza guarigioni intercorrenti-  senza prenotazione/erogazione 3° dose)</vt:lpstr>
      <vt:lpstr>Copertura popolazione con 3° dose</vt:lpstr>
      <vt:lpstr>Presentazione standard di PowerPoint</vt:lpstr>
      <vt:lpstr>Situazione agende</vt:lpstr>
      <vt:lpstr> </vt:lpstr>
      <vt:lpstr>Prossimi passi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Andamento campagna vaccinale</dc:title>
  <dc:creator>Marco</dc:creator>
  <cp:lastModifiedBy>Avaldi Vera Maria</cp:lastModifiedBy>
  <cp:revision>142</cp:revision>
  <dcterms:created xsi:type="dcterms:W3CDTF">2021-05-21T09:23:51Z</dcterms:created>
  <dcterms:modified xsi:type="dcterms:W3CDTF">2022-03-17T12:59:25Z</dcterms:modified>
</cp:coreProperties>
</file>