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62" r:id="rId3"/>
    <p:sldId id="261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1539" autoAdjust="0"/>
  </p:normalViewPr>
  <p:slideViewPr>
    <p:cSldViewPr snapToGrid="0">
      <p:cViewPr varScale="1">
        <p:scale>
          <a:sx n="101" d="100"/>
          <a:sy n="101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1087B7-0C09-47A7-9127-9490DCECC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5462CED-FB3C-4CAD-B589-8CB59AB007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751082-C298-4B27-B975-4C547C7CB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76A-A453-4142-98C2-F5F7D029EC55}" type="datetimeFigureOut">
              <a:rPr lang="it-IT" smtClean="0"/>
              <a:t>02/02/2022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4D7192-B2C4-4901-A913-186CA841E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6A5DF1-9F15-4859-94D2-FE0051428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EE37-349E-41E3-BA38-49607DEE0B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8001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BB6089-914F-4301-9C02-E93AA549E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A1233AA-E92A-4ECD-A338-31C8883C2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56B425-0521-40B8-B2E5-9DFD5B6EF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76A-A453-4142-98C2-F5F7D029EC55}" type="datetimeFigureOut">
              <a:rPr lang="it-IT" smtClean="0"/>
              <a:t>02/02/2022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6FD6B2-1DE7-4EEB-83D1-F510E3157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0B1D84-8707-47A6-9908-57FD99542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EE37-349E-41E3-BA38-49607DEE0B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329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D5D9D46-B7C7-4CBF-B66B-46F68D1335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0A70C11-E285-4E22-9AA3-DCFB7CAEB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092B0A-885D-4E8B-89B1-9DBB1AE95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76A-A453-4142-98C2-F5F7D029EC55}" type="datetimeFigureOut">
              <a:rPr lang="it-IT" smtClean="0"/>
              <a:t>02/02/2022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B395DA-0563-4CEF-BFF1-F1444526F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7CCD3C-4B00-4DFB-8731-83DA6C7C0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EE37-349E-41E3-BA38-49607DEE0B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30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3A5CE3-08E5-4843-9352-D5E82DAA1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C58B4C-7F6E-4ACB-BF5A-EA33F248C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8D1133-82F7-4D01-BFC1-5F6D9F455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76A-A453-4142-98C2-F5F7D029EC55}" type="datetimeFigureOut">
              <a:rPr lang="it-IT" smtClean="0"/>
              <a:t>02/02/2022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82DE0A-CEB6-4407-8CA0-B5C8D58C6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0214B5-3A45-452D-9C5C-4B79AA333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EE37-349E-41E3-BA38-49607DEE0B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9033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FF9947-C7D7-44F2-8540-1E669C0FC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91C6215-9532-42A8-8F4F-A13852DF7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B856CD-539A-4FAF-A69A-B2EAA92F3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76A-A453-4142-98C2-F5F7D029EC55}" type="datetimeFigureOut">
              <a:rPr lang="it-IT" smtClean="0"/>
              <a:t>02/02/2022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472834-D658-4C42-964A-F8F9DA35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5C7973-DA31-44DD-993F-0AA6F46E5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EE37-349E-41E3-BA38-49607DEE0B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495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3D3D7A-04A3-49E4-B2C1-718CE0DCE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99A8FC-D156-41C5-8047-BE27897F2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9D6796-E92D-4C31-BCE4-67EB3D487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5261D7-1FBE-45A5-8B0F-866882AE3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76A-A453-4142-98C2-F5F7D029EC55}" type="datetimeFigureOut">
              <a:rPr lang="it-IT" smtClean="0"/>
              <a:t>02/02/2022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BF067F9-D464-4AF3-88B9-9E2B14631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7E7643C-5664-4CCF-BAF0-D3EDAAF76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EE37-349E-41E3-BA38-49607DEE0B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480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D8150A-CC5B-48E0-92A2-6F5D4607D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5150AB9-2CF9-4620-ADD6-893A3EB6B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C4EE475-DE90-4314-BC01-E715FCD0C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75D08AF-0FE4-4911-8112-A0D0B8B393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70F2F6D-3622-43E0-84D7-D95117B6F0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077B0D6-52EA-43B0-AADF-0D90A7DC1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76A-A453-4142-98C2-F5F7D029EC55}" type="datetimeFigureOut">
              <a:rPr lang="it-IT" smtClean="0"/>
              <a:t>02/02/2022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7B0FD44-09E9-4989-8760-AB862D91C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60347C6-8A0E-4CF2-89F5-48DCA289D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EE37-349E-41E3-BA38-49607DEE0B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697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D0F4B1-D0E4-4875-95BD-0E8931166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788117D-20EF-400E-AFC7-51ABBF735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76A-A453-4142-98C2-F5F7D029EC55}" type="datetimeFigureOut">
              <a:rPr lang="it-IT" smtClean="0"/>
              <a:t>02/02/2022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9BD9BD2-E5F3-4CD4-830F-D06D903F3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7D56F80-DA63-4E34-8413-4F0947D75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EE37-349E-41E3-BA38-49607DEE0B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219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7D93517-4A31-4FBB-BD6B-B675273C8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76A-A453-4142-98C2-F5F7D029EC55}" type="datetimeFigureOut">
              <a:rPr lang="it-IT" smtClean="0"/>
              <a:t>02/02/2022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2FAC715-1002-4C61-ABFB-567711B91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BEE027A-1F05-4678-80C7-C699843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EE37-349E-41E3-BA38-49607DEE0B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3170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4D499-CE2F-4248-9C27-3C50E8138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B41314-2F47-4898-B863-FF8F9C85C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ABECBF1-AEA5-4539-AFC1-A560D505E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4141DFB-4B12-49AD-98ED-F6E57DCB7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76A-A453-4142-98C2-F5F7D029EC55}" type="datetimeFigureOut">
              <a:rPr lang="it-IT" smtClean="0"/>
              <a:t>02/02/2022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0993AC6-9223-42FF-9F26-28BDF601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9DE3302-1E46-4DB4-9ECC-42A588F52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EE37-349E-41E3-BA38-49607DEE0B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0878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E0E6C1-D349-4506-9581-B1B51A2D3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E795FE8-CBE5-432E-8B59-C195A38B6A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5D2A789-A539-413C-9314-2C0F87199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1F1104-C71F-4E04-9F41-B3EB1FF92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76A-A453-4142-98C2-F5F7D029EC55}" type="datetimeFigureOut">
              <a:rPr lang="it-IT" smtClean="0"/>
              <a:t>02/02/2022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3A6FC8-8CAD-44CE-A264-F93A71085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A2ADF22-F60E-4068-8DD3-6BF0BFA7A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EE37-349E-41E3-BA38-49607DEE0B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998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659EF15-C353-4FF6-8949-73C7E0F51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7F1B5B2-D837-456D-8575-6F9675092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BC2E81-FAE8-43D0-B24D-73F67CA67C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4976A-A453-4142-98C2-F5F7D029EC55}" type="datetimeFigureOut">
              <a:rPr lang="it-IT" smtClean="0"/>
              <a:t>02/02/2022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45FCE5-E87F-4C47-8CA4-DE38E8205E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F23E7B-9DAE-4F89-A583-FA29BF836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AEE37-349E-41E3-BA38-49607DEE0B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803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8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C296AF3-2F36-4601-B8D6-906818A1E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521" y="759329"/>
            <a:ext cx="3275717" cy="215662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Organizzazione e </a:t>
            </a:r>
            <a:br>
              <a:rPr lang="it-IT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it-IT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obiettivi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67CAC9-AF47-4D68-90DF-274128FD1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1879" y="1543747"/>
            <a:ext cx="7170546" cy="4978786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marL="0" indent="0">
              <a:buNone/>
            </a:pPr>
            <a:r>
              <a:rPr lang="it-IT" sz="2400" dirty="0">
                <a:effectLst/>
              </a:rPr>
              <a:t>L’équipe di II livello:</a:t>
            </a:r>
          </a:p>
          <a:p>
            <a:pPr marL="0" indent="0">
              <a:buNone/>
            </a:pPr>
            <a:r>
              <a:rPr lang="it-IT" sz="2400" dirty="0">
                <a:effectLst/>
              </a:rPr>
              <a:t>- è inserita nel Dipartimento di Salute Mentale dell’Azienda USL di Bologna e interviene nella dimensione dell'aiuto clinico, sociale ed educativo al minore di età e alla sua famiglia, proponendosi al contempo la finalità di individuare e attivare una rete sinergica e coordinata di azioni tra servizi, enti e istituzioni volte alla prevenzione, al contrasto e alla cura delle forme di maltrattamento all'infanzia.</a:t>
            </a:r>
          </a:p>
          <a:p>
            <a:pPr marL="0" indent="0">
              <a:buNone/>
            </a:pPr>
            <a:r>
              <a:rPr lang="it-IT" sz="2400" dirty="0">
                <a:effectLst/>
              </a:rPr>
              <a:t>- sostiene e coadiuva i servizi di primo livello nella gestione dei casi traumatici complessi con un approccio trauma orientato, lavorando sui processi di resilienza invece che sulla sola patologia, prendendo in esame tutti i servizi correlati al minore e la famiglia (Servizio Sociale, Neuropsichiatria Infanzia e Adolescenza, Scuola, Servizi Educativi, Strutture comunitarie, Pediatri, …)</a:t>
            </a:r>
          </a:p>
          <a:p>
            <a:pPr marL="0"/>
            <a:endParaRPr lang="it-IT" sz="1100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32509967-A7A0-433A-B451-75AE0EFFA8D0}"/>
              </a:ext>
            </a:extLst>
          </p:cNvPr>
          <p:cNvSpPr txBox="1">
            <a:spLocks/>
          </p:cNvSpPr>
          <p:nvPr/>
        </p:nvSpPr>
        <p:spPr>
          <a:xfrm>
            <a:off x="4600775" y="98039"/>
            <a:ext cx="7411781" cy="11102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it-IT" sz="3600" b="1" dirty="0">
                <a:latin typeface="+mn-lt"/>
                <a:ea typeface="+mn-ea"/>
                <a:cs typeface="+mn-cs"/>
              </a:rPr>
              <a:t>Equipe di secondo livello "Il Faro" </a:t>
            </a:r>
          </a:p>
          <a:p>
            <a:pPr>
              <a:lnSpc>
                <a:spcPct val="110000"/>
              </a:lnSpc>
            </a:pPr>
            <a:r>
              <a:rPr lang="it-IT" sz="3600" b="1" dirty="0">
                <a:latin typeface="+mn-lt"/>
                <a:ea typeface="+mn-ea"/>
                <a:cs typeface="+mn-cs"/>
              </a:rPr>
              <a:t>Ambito metropolitano di Bologna</a:t>
            </a:r>
            <a:endParaRPr lang="it-IT" sz="28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7464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8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C296AF3-2F36-4601-B8D6-906818A1E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521" y="759329"/>
            <a:ext cx="3275717" cy="28315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Principali ambiti </a:t>
            </a:r>
            <a:br>
              <a:rPr lang="it-IT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it-IT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 </a:t>
            </a:r>
            <a:br>
              <a:rPr lang="it-IT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it-IT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intervento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67CAC9-AF47-4D68-90DF-274128FD1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644" y="1543747"/>
            <a:ext cx="7411781" cy="5110044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it-IT" sz="2400" dirty="0">
                <a:effectLst/>
              </a:rPr>
              <a:t>presa in carico integrata di bambini/adolescenti vittime di precoci e gravi forme di abuso/maltrattamento con evidenze cliniche di funzionamento traumatico e delle loro famiglie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400" dirty="0">
                <a:effectLst/>
              </a:rPr>
              <a:t>consulenza rivolta ad operatori di Servizi Sociali, Sanitari, Ospedalieri, Educativi e Scolastici e alle Équipe integrate sui casi di sospetto/conclamato abuso e maltrattamento a danno di minori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400" dirty="0">
                <a:effectLst/>
              </a:rPr>
              <a:t>formazione agli operatori, con eventuali progetti di supervisione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400" dirty="0">
                <a:effectLst/>
              </a:rPr>
              <a:t>sensibilizzazione di istituzioni/cittadini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400" dirty="0">
                <a:effectLst/>
              </a:rPr>
              <a:t>interventi di prevenzione nelle scuole primarie e secondarie nell’area metropolitana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400" dirty="0">
                <a:effectLst/>
              </a:rPr>
              <a:t>spazio attrezzato per l'ascolto del minore in ambito giudiziario</a:t>
            </a:r>
          </a:p>
          <a:p>
            <a:pPr marL="0"/>
            <a:endParaRPr lang="it-IT" sz="1100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32509967-A7A0-433A-B451-75AE0EFFA8D0}"/>
              </a:ext>
            </a:extLst>
          </p:cNvPr>
          <p:cNvSpPr txBox="1">
            <a:spLocks/>
          </p:cNvSpPr>
          <p:nvPr/>
        </p:nvSpPr>
        <p:spPr>
          <a:xfrm>
            <a:off x="4600775" y="89909"/>
            <a:ext cx="7411781" cy="11102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it-IT" sz="3600" b="1" dirty="0">
                <a:latin typeface="+mn-lt"/>
                <a:ea typeface="+mn-ea"/>
                <a:cs typeface="+mn-cs"/>
              </a:rPr>
              <a:t>Equipe di secondo livello "Il Faro" </a:t>
            </a:r>
          </a:p>
          <a:p>
            <a:pPr>
              <a:lnSpc>
                <a:spcPct val="110000"/>
              </a:lnSpc>
            </a:pPr>
            <a:r>
              <a:rPr lang="it-IT" sz="3600" b="1" dirty="0">
                <a:latin typeface="+mn-lt"/>
                <a:ea typeface="+mn-ea"/>
                <a:cs typeface="+mn-cs"/>
              </a:rPr>
              <a:t>Ambito metropolitano di Bologna</a:t>
            </a:r>
            <a:endParaRPr lang="it-IT" sz="28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6224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8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C296AF3-2F36-4601-B8D6-906818A1E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521" y="759329"/>
            <a:ext cx="3275717" cy="395554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sz="4000" b="1" dirty="0">
                <a:solidFill>
                  <a:srgbClr val="FFFFFF"/>
                </a:solidFill>
              </a:rPr>
              <a:t>P</a:t>
            </a:r>
            <a:r>
              <a:rPr lang="it-IT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ersonale </a:t>
            </a:r>
            <a:br>
              <a:rPr lang="it-IT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it-IT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 </a:t>
            </a:r>
            <a:br>
              <a:rPr lang="it-IT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it-IT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ripartizione costi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32509967-A7A0-433A-B451-75AE0EFFA8D0}"/>
              </a:ext>
            </a:extLst>
          </p:cNvPr>
          <p:cNvSpPr txBox="1">
            <a:spLocks/>
          </p:cNvSpPr>
          <p:nvPr/>
        </p:nvSpPr>
        <p:spPr>
          <a:xfrm>
            <a:off x="4600775" y="118484"/>
            <a:ext cx="7411781" cy="11102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it-IT" sz="3600" b="1" dirty="0">
                <a:latin typeface="+mn-lt"/>
                <a:ea typeface="+mn-ea"/>
                <a:cs typeface="+mn-cs"/>
              </a:rPr>
              <a:t>Equipe di secondo livello "Il Faro" </a:t>
            </a:r>
          </a:p>
          <a:p>
            <a:pPr>
              <a:lnSpc>
                <a:spcPct val="110000"/>
              </a:lnSpc>
            </a:pPr>
            <a:r>
              <a:rPr lang="it-IT" sz="3600" b="1" dirty="0">
                <a:latin typeface="+mn-lt"/>
                <a:ea typeface="+mn-ea"/>
                <a:cs typeface="+mn-cs"/>
              </a:rPr>
              <a:t>Ambito metropolitano di Bologna</a:t>
            </a:r>
            <a:endParaRPr lang="it-IT" sz="2800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5" name="Tabella 14">
            <a:extLst>
              <a:ext uri="{FF2B5EF4-FFF2-40B4-BE49-F238E27FC236}">
                <a16:creationId xmlns:a16="http://schemas.microsoft.com/office/drawing/2014/main" id="{7E1905EC-1756-4178-A06A-C88C3DD190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346123"/>
              </p:ext>
            </p:extLst>
          </p:nvPr>
        </p:nvGraphicFramePr>
        <p:xfrm>
          <a:off x="4562675" y="1533239"/>
          <a:ext cx="7411781" cy="4688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5378">
                  <a:extLst>
                    <a:ext uri="{9D8B030D-6E8A-4147-A177-3AD203B41FA5}">
                      <a16:colId xmlns:a16="http://schemas.microsoft.com/office/drawing/2014/main" val="117455288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977996616"/>
                    </a:ext>
                  </a:extLst>
                </a:gridCol>
                <a:gridCol w="3416203">
                  <a:extLst>
                    <a:ext uri="{9D8B030D-6E8A-4147-A177-3AD203B41FA5}">
                      <a16:colId xmlns:a16="http://schemas.microsoft.com/office/drawing/2014/main" val="24644861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-1270" algn="ctr">
                        <a:lnSpc>
                          <a:spcPct val="115000"/>
                        </a:lnSpc>
                        <a:tabLst>
                          <a:tab pos="-990600" algn="l"/>
                          <a:tab pos="2069465" algn="r"/>
                          <a:tab pos="3531870" algn="r"/>
                        </a:tabLst>
                      </a:pPr>
                      <a:r>
                        <a:rPr lang="it-IT" sz="1600" b="1" dirty="0">
                          <a:effectLst/>
                        </a:rPr>
                        <a:t>FIGURA PROFESSIONALE</a:t>
                      </a:r>
                      <a:endParaRPr lang="it-IT" sz="16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1270" algn="ctr">
                        <a:lnSpc>
                          <a:spcPct val="115000"/>
                        </a:lnSpc>
                      </a:pPr>
                      <a:r>
                        <a:rPr lang="it-IT" sz="1600" b="1" dirty="0">
                          <a:effectLst/>
                        </a:rPr>
                        <a:t>ORE</a:t>
                      </a:r>
                      <a:endParaRPr lang="it-IT" sz="16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1270" algn="ctr">
                        <a:lnSpc>
                          <a:spcPct val="115000"/>
                        </a:lnSpc>
                      </a:pPr>
                      <a:r>
                        <a:rPr lang="it-IT" sz="1600" b="1" dirty="0">
                          <a:effectLst/>
                        </a:rPr>
                        <a:t>ENTE FINANZIATORE </a:t>
                      </a:r>
                    </a:p>
                    <a:p>
                      <a:pPr indent="-1270" algn="ctr">
                        <a:lnSpc>
                          <a:spcPct val="115000"/>
                        </a:lnSpc>
                      </a:pPr>
                      <a:r>
                        <a:rPr lang="it-IT" sz="1600" b="1" dirty="0">
                          <a:effectLst/>
                        </a:rPr>
                        <a:t>E QUOTA % RIPARTIZIONE DEL COSTO </a:t>
                      </a:r>
                      <a:endParaRPr lang="it-IT" sz="16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6910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  <a:tabLst>
                          <a:tab pos="-990600" algn="l"/>
                          <a:tab pos="2069465" algn="r"/>
                          <a:tab pos="3531870" algn="r"/>
                        </a:tabLst>
                      </a:pPr>
                      <a:r>
                        <a:rPr lang="it-IT" sz="1600" b="1" dirty="0">
                          <a:effectLst/>
                        </a:rPr>
                        <a:t>PSICOLOGO/A</a:t>
                      </a:r>
                      <a:endParaRPr lang="it-IT" sz="11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</a:pPr>
                      <a:r>
                        <a:rPr lang="it-IT" sz="1600" b="1" dirty="0">
                          <a:effectLst/>
                        </a:rPr>
                        <a:t>1 x 38 ore/sett.</a:t>
                      </a:r>
                    </a:p>
                    <a:p>
                      <a:pPr indent="-1270">
                        <a:lnSpc>
                          <a:spcPct val="100000"/>
                        </a:lnSpc>
                      </a:pPr>
                      <a:r>
                        <a:rPr lang="it-IT" sz="1600" b="1" dirty="0">
                          <a:effectLst/>
                        </a:rPr>
                        <a:t>1 x 30 ore/sett.</a:t>
                      </a:r>
                      <a:endParaRPr lang="it-IT" sz="16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</a:pPr>
                      <a:r>
                        <a:rPr lang="it-IT" sz="1600" b="1" dirty="0">
                          <a:effectLst/>
                        </a:rPr>
                        <a:t>Azienda USL di Bologna </a:t>
                      </a:r>
                      <a:endParaRPr lang="it-IT" sz="11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90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  <a:tabLst>
                          <a:tab pos="-990600" algn="l"/>
                          <a:tab pos="2069465" algn="r"/>
                          <a:tab pos="3531870" algn="r"/>
                        </a:tabLst>
                      </a:pPr>
                      <a:r>
                        <a:rPr lang="it-IT" sz="1600" b="1" dirty="0">
                          <a:effectLst/>
                        </a:rPr>
                        <a:t>ASSISTENTE SOCIALE</a:t>
                      </a:r>
                      <a:endParaRPr lang="it-IT" sz="1100" b="1" dirty="0">
                        <a:effectLst/>
                      </a:endParaRPr>
                    </a:p>
                    <a:p>
                      <a:pPr indent="-1270">
                        <a:lnSpc>
                          <a:spcPct val="100000"/>
                        </a:lnSpc>
                        <a:tabLst>
                          <a:tab pos="-990600" algn="l"/>
                          <a:tab pos="2069465" algn="r"/>
                          <a:tab pos="3531870" algn="r"/>
                        </a:tabLst>
                      </a:pPr>
                      <a:r>
                        <a:rPr lang="it-IT" sz="1400" b="1" dirty="0">
                          <a:effectLst/>
                        </a:rPr>
                        <a:t>Spesa ripartita sulla base della popolazione &lt;18 anni</a:t>
                      </a:r>
                      <a:endParaRPr lang="it-IT" sz="11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</a:pPr>
                      <a:r>
                        <a:rPr lang="it-IT" sz="1600" b="1" dirty="0">
                          <a:effectLst/>
                        </a:rPr>
                        <a:t>36 ore/sett.</a:t>
                      </a:r>
                      <a:endParaRPr lang="it-IT" sz="16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  <a:tabLst>
                          <a:tab pos="2515870" algn="r"/>
                        </a:tabLst>
                      </a:pPr>
                      <a:r>
                        <a:rPr lang="it-IT" sz="1600" b="1" dirty="0">
                          <a:effectLst/>
                        </a:rPr>
                        <a:t>Unione Appennino Bolognese - 5,0%</a:t>
                      </a:r>
                      <a:endParaRPr lang="it-IT" sz="1100" b="1" dirty="0">
                        <a:effectLst/>
                      </a:endParaRPr>
                    </a:p>
                    <a:p>
                      <a:pPr indent="-1270">
                        <a:lnSpc>
                          <a:spcPct val="100000"/>
                        </a:lnSpc>
                        <a:tabLst>
                          <a:tab pos="2515870" algn="r"/>
                        </a:tabLst>
                      </a:pPr>
                      <a:r>
                        <a:rPr lang="it-IT" sz="1600" b="1" dirty="0">
                          <a:effectLst/>
                        </a:rPr>
                        <a:t>Comune /ASP Bologna - 35,5%</a:t>
                      </a:r>
                      <a:endParaRPr lang="it-IT" sz="1100" b="1" dirty="0">
                        <a:effectLst/>
                      </a:endParaRPr>
                    </a:p>
                    <a:p>
                      <a:pPr indent="-1270">
                        <a:lnSpc>
                          <a:spcPct val="100000"/>
                        </a:lnSpc>
                        <a:tabLst>
                          <a:tab pos="2515870" algn="r"/>
                        </a:tabLst>
                      </a:pPr>
                      <a:r>
                        <a:rPr lang="it-IT" sz="1600" b="1" dirty="0">
                          <a:effectLst/>
                        </a:rPr>
                        <a:t>Unione Reno Galliera - 17,4%</a:t>
                      </a:r>
                      <a:endParaRPr lang="it-IT" sz="1100" b="1" dirty="0">
                        <a:effectLst/>
                      </a:endParaRPr>
                    </a:p>
                    <a:p>
                      <a:pPr indent="-1270">
                        <a:lnSpc>
                          <a:spcPct val="100000"/>
                        </a:lnSpc>
                        <a:tabLst>
                          <a:tab pos="2515870" algn="r"/>
                        </a:tabLst>
                      </a:pPr>
                      <a:r>
                        <a:rPr lang="it-IT" sz="1600" b="1" dirty="0">
                          <a:effectLst/>
                        </a:rPr>
                        <a:t>ASP Seneca - 9,1%</a:t>
                      </a:r>
                      <a:endParaRPr lang="it-IT" sz="1100" b="1" dirty="0">
                        <a:effectLst/>
                      </a:endParaRPr>
                    </a:p>
                    <a:p>
                      <a:pPr indent="-1270">
                        <a:lnSpc>
                          <a:spcPct val="100000"/>
                        </a:lnSpc>
                        <a:tabLst>
                          <a:tab pos="2515870" algn="r"/>
                        </a:tabLst>
                      </a:pPr>
                      <a:r>
                        <a:rPr lang="it-IT" sz="1600" b="1" dirty="0">
                          <a:effectLst/>
                        </a:rPr>
                        <a:t>ASC Insieme - 11,5%</a:t>
                      </a:r>
                      <a:endParaRPr lang="it-IT" sz="1100" b="1" dirty="0">
                        <a:effectLst/>
                      </a:endParaRPr>
                    </a:p>
                    <a:p>
                      <a:pPr indent="-1270">
                        <a:lnSpc>
                          <a:spcPct val="100000"/>
                        </a:lnSpc>
                        <a:tabLst>
                          <a:tab pos="2515870" algn="r"/>
                        </a:tabLst>
                      </a:pPr>
                      <a:r>
                        <a:rPr lang="it-IT" sz="1600" b="1" dirty="0">
                          <a:effectLst/>
                        </a:rPr>
                        <a:t>Comune di S. Lazzaro - 7,7%</a:t>
                      </a:r>
                      <a:endParaRPr lang="it-IT" sz="1100" b="1" dirty="0">
                        <a:effectLst/>
                      </a:endParaRPr>
                    </a:p>
                    <a:p>
                      <a:pPr indent="-1270">
                        <a:lnSpc>
                          <a:spcPct val="100000"/>
                        </a:lnSpc>
                        <a:tabLst>
                          <a:tab pos="2515870" algn="r"/>
                        </a:tabLst>
                      </a:pPr>
                      <a:r>
                        <a:rPr lang="it-IT" sz="1600" b="1" dirty="0">
                          <a:effectLst/>
                        </a:rPr>
                        <a:t>ASP Circondario Imolese - 13,8%</a:t>
                      </a:r>
                      <a:endParaRPr lang="it-IT" sz="11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284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  <a:tabLst>
                          <a:tab pos="-990600" algn="l"/>
                          <a:tab pos="2069465" algn="r"/>
                          <a:tab pos="3531870" algn="r"/>
                        </a:tabLst>
                      </a:pPr>
                      <a:r>
                        <a:rPr lang="it-IT" sz="1600" b="1">
                          <a:effectLst/>
                        </a:rPr>
                        <a:t>NEUROPSICHIATRA</a:t>
                      </a:r>
                      <a:endParaRPr lang="it-IT" sz="1100" b="1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</a:pPr>
                      <a:r>
                        <a:rPr lang="it-IT" sz="1600" b="1" dirty="0">
                          <a:effectLst/>
                        </a:rPr>
                        <a:t>11 ore/sett.</a:t>
                      </a:r>
                      <a:endParaRPr lang="it-IT" sz="16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</a:pPr>
                      <a:r>
                        <a:rPr lang="it-IT" sz="1600" b="1" dirty="0">
                          <a:effectLst/>
                        </a:rPr>
                        <a:t>Azienda di Imola </a:t>
                      </a:r>
                      <a:endParaRPr lang="it-IT" sz="11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3586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  <a:tabLst>
                          <a:tab pos="-990600" algn="l"/>
                          <a:tab pos="2069465" algn="r"/>
                          <a:tab pos="3531870" algn="r"/>
                        </a:tabLst>
                      </a:pPr>
                      <a:r>
                        <a:rPr lang="it-IT" sz="1600" b="1">
                          <a:effectLst/>
                        </a:rPr>
                        <a:t>EDUCATORE/TRICE</a:t>
                      </a:r>
                      <a:endParaRPr lang="it-IT" sz="1100" b="1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</a:pPr>
                      <a:r>
                        <a:rPr lang="it-IT" sz="1600" b="1" dirty="0">
                          <a:effectLst/>
                        </a:rPr>
                        <a:t>10 ore/sett.</a:t>
                      </a:r>
                      <a:endParaRPr lang="it-IT" sz="16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  <a:tabLst>
                          <a:tab pos="2515870" algn="r"/>
                        </a:tabLst>
                      </a:pPr>
                      <a:r>
                        <a:rPr lang="it-IT" sz="1600" b="1" dirty="0">
                          <a:effectLst/>
                        </a:rPr>
                        <a:t>Azienda USL di Bologna</a:t>
                      </a:r>
                      <a:endParaRPr lang="it-IT" sz="11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30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  <a:tabLst>
                          <a:tab pos="-990600" algn="l"/>
                          <a:tab pos="2069465" algn="r"/>
                          <a:tab pos="3531870" algn="r"/>
                        </a:tabLst>
                      </a:pPr>
                      <a:r>
                        <a:rPr lang="it-IT" sz="1600" b="1">
                          <a:effectLst/>
                        </a:rPr>
                        <a:t>PEDIATRA</a:t>
                      </a:r>
                      <a:endParaRPr lang="it-IT" sz="1100" b="1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</a:pPr>
                      <a:r>
                        <a:rPr lang="it-IT" sz="1600" b="1" dirty="0">
                          <a:effectLst/>
                        </a:rPr>
                        <a:t>Su richiesta (max 6 ore/sett.)</a:t>
                      </a:r>
                      <a:endParaRPr lang="it-IT" sz="16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</a:pPr>
                      <a:r>
                        <a:rPr lang="it-IT" sz="1600" b="1" dirty="0">
                          <a:effectLst/>
                        </a:rPr>
                        <a:t>Azienda USL di Bologna</a:t>
                      </a:r>
                      <a:endParaRPr lang="it-IT" sz="11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2738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  <a:tabLst>
                          <a:tab pos="-990600" algn="l"/>
                          <a:tab pos="2069465" algn="r"/>
                          <a:tab pos="3531870" algn="r"/>
                        </a:tabLst>
                      </a:pPr>
                      <a:r>
                        <a:rPr lang="it-IT" sz="1600" b="1">
                          <a:effectLst/>
                        </a:rPr>
                        <a:t>GINECOLOGO/A</a:t>
                      </a:r>
                      <a:endParaRPr lang="it-IT" sz="1100" b="1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</a:pPr>
                      <a:r>
                        <a:rPr lang="it-IT" sz="1600" b="1" dirty="0">
                          <a:effectLst/>
                        </a:rPr>
                        <a:t>Su richiesta</a:t>
                      </a:r>
                      <a:endParaRPr lang="it-IT" sz="16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</a:pPr>
                      <a:r>
                        <a:rPr lang="it-IT" sz="1600" b="1" dirty="0">
                          <a:effectLst/>
                        </a:rPr>
                        <a:t>Azienda USL di Bologna</a:t>
                      </a:r>
                      <a:endParaRPr lang="it-IT" sz="11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80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  <a:tabLst>
                          <a:tab pos="-990600" algn="l"/>
                          <a:tab pos="2069465" algn="r"/>
                          <a:tab pos="3531870" algn="r"/>
                        </a:tabLst>
                      </a:pPr>
                      <a:r>
                        <a:rPr lang="it-IT" sz="1600" b="1" dirty="0">
                          <a:effectLst/>
                        </a:rPr>
                        <a:t>ESPERTO/CONSULENTE GIURIDICO (Ufficio Tutele Metropolitano)</a:t>
                      </a:r>
                      <a:endParaRPr lang="it-IT" sz="11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  <a:tabLst>
                          <a:tab pos="2610485" algn="r"/>
                        </a:tabLst>
                      </a:pPr>
                      <a:r>
                        <a:rPr lang="it-IT" sz="1600" b="1" dirty="0">
                          <a:effectLst/>
                        </a:rPr>
                        <a:t>Su richiesta (max 16 ore/mese)</a:t>
                      </a:r>
                      <a:endParaRPr lang="it-IT" sz="16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  <a:tabLst>
                          <a:tab pos="2515870" algn="r"/>
                        </a:tabLst>
                      </a:pPr>
                      <a:r>
                        <a:rPr lang="it-IT" sz="1600" b="1" dirty="0">
                          <a:effectLst/>
                        </a:rPr>
                        <a:t>Enti Locali (ripartizione definita nell’Accordo Ufficio Tutele Metropolitano).</a:t>
                      </a:r>
                      <a:endParaRPr lang="it-IT" sz="11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760" marR="669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482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020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445</Words>
  <Application>Microsoft Office PowerPoint</Application>
  <PresentationFormat>Widescreen</PresentationFormat>
  <Paragraphs>51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Tema di Office</vt:lpstr>
      <vt:lpstr>Organizzazione e  obiettivi</vt:lpstr>
      <vt:lpstr>Principali ambiti  di  intervento</vt:lpstr>
      <vt:lpstr>Personale  e  ripartizione costi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Principali ambiti di intervento dell’équipe di II livello:</dc:title>
  <dc:creator>Lupi Gerardo</dc:creator>
  <cp:lastModifiedBy>Lupi Gerardo</cp:lastModifiedBy>
  <cp:revision>9</cp:revision>
  <dcterms:created xsi:type="dcterms:W3CDTF">2022-02-02T13:29:30Z</dcterms:created>
  <dcterms:modified xsi:type="dcterms:W3CDTF">2022-02-02T15:56:41Z</dcterms:modified>
</cp:coreProperties>
</file>