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2"/>
  </p:notesMasterIdLst>
  <p:sldIdLst>
    <p:sldId id="501" r:id="rId2"/>
    <p:sldId id="532" r:id="rId3"/>
    <p:sldId id="534" r:id="rId4"/>
    <p:sldId id="562" r:id="rId5"/>
    <p:sldId id="563" r:id="rId6"/>
    <p:sldId id="535" r:id="rId7"/>
    <p:sldId id="561" r:id="rId8"/>
    <p:sldId id="537" r:id="rId9"/>
    <p:sldId id="547" r:id="rId10"/>
    <p:sldId id="542" r:id="rId11"/>
  </p:sldIdLst>
  <p:sldSz cx="9144000" cy="6858000" type="screen4x3"/>
  <p:notesSz cx="6797675" cy="98742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9242"/>
    <a:srgbClr val="009959"/>
    <a:srgbClr val="00642D"/>
    <a:srgbClr val="00823B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Stile con tema 1 - Color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9667" autoAdjust="0"/>
  </p:normalViewPr>
  <p:slideViewPr>
    <p:cSldViewPr>
      <p:cViewPr varScale="1">
        <p:scale>
          <a:sx n="116" d="100"/>
          <a:sy n="116" d="100"/>
        </p:scale>
        <p:origin x="138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371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371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716AD571-554F-4084-A2FB-A885A0094194}" type="datetimeFigureOut">
              <a:rPr lang="it-IT" smtClean="0"/>
              <a:pPr/>
              <a:t>16/11/2021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8826"/>
            <a:ext cx="2945659" cy="49371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8826"/>
            <a:ext cx="2945659" cy="49371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DE06946F-AE6F-4212-AF9E-8473352A1BD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9186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Da CE ministeriale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9100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Valore da CE regionale (personale </a:t>
            </a:r>
            <a:r>
              <a:rPr lang="it-IT" dirty="0" err="1" smtClean="0"/>
              <a:t>dipendente+accantonamenti</a:t>
            </a:r>
            <a:r>
              <a:rPr lang="it-IT" baseline="0" dirty="0" smtClean="0"/>
              <a:t> per rinnovi personale dipendente</a:t>
            </a:r>
            <a:r>
              <a:rPr lang="it-IT" dirty="0" smtClean="0"/>
              <a:t> + </a:t>
            </a:r>
            <a:r>
              <a:rPr lang="it-IT" dirty="0" err="1" smtClean="0"/>
              <a:t>cococo</a:t>
            </a:r>
            <a:r>
              <a:rPr lang="it-IT" dirty="0" smtClean="0"/>
              <a:t> e borsisti  non finanziati</a:t>
            </a:r>
            <a:r>
              <a:rPr lang="it-IT" baseline="0" dirty="0" smtClean="0"/>
              <a:t> + </a:t>
            </a:r>
            <a:r>
              <a:rPr lang="it-IT" baseline="0" dirty="0" err="1" smtClean="0"/>
              <a:t>simil-ALP</a:t>
            </a:r>
            <a:r>
              <a:rPr lang="it-IT" baseline="0" dirty="0" smtClean="0"/>
              <a:t> + </a:t>
            </a:r>
            <a:r>
              <a:rPr lang="it-IT" baseline="0" dirty="0" err="1" smtClean="0"/>
              <a:t>interninali</a:t>
            </a:r>
            <a:r>
              <a:rPr lang="it-IT" baseline="0" dirty="0" smtClean="0"/>
              <a:t> 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5595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6352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0488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6946F-AE6F-4212-AF9E-8473352A1BDE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5192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5B35D-6F87-40CD-A719-CD1FD30D946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48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0BF12-0DC7-4737-BEB2-7F2E7FE5466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012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972300" y="1600203"/>
            <a:ext cx="2171700" cy="45259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2" y="1600203"/>
            <a:ext cx="6374423" cy="452596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06C12-1752-4751-9BF5-BF8DAE11925A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848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492375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E3812-FA3D-4A8A-B00F-56BCA321AFF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633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1600203"/>
            <a:ext cx="86868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FB3BA-4D19-4D1C-8B67-866FA58BDDF1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24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AE709-9335-4402-AA97-2C6653601EB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551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E2C4F-38BC-45AF-AD2C-FF2F36490B5D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5617A-9572-4115-AA8B-693E6B1C4C49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2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569D0-BE58-4EAF-9B78-7B4A75C4AA98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20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20465D-E547-4CE2-9207-AE276A94F519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563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7E2F57-C457-4324-BCD1-B5ACF5D3D43C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2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319C0-A4DD-4F1F-968F-A3D005E74C65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61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B283F-534C-4964-8028-CDB17B6458D1}" type="slidenum">
              <a:rPr lang="it-IT">
                <a:solidFill>
                  <a:srgbClr val="000000"/>
                </a:solidFill>
              </a:rPr>
              <a:pPr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988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4923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3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mtClean="0">
                <a:solidFill>
                  <a:srgbClr val="000000"/>
                </a:solidFill>
              </a:rPr>
              <a:t>16/07/2015</a:t>
            </a:r>
            <a:endParaRPr lang="it-IT">
              <a:solidFill>
                <a:srgbClr val="000000"/>
              </a:solidFill>
            </a:endParaRPr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F30D23-49D1-407D-8EC0-4BBBC05643BE}" type="slidenum">
              <a:rPr lang="it-I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063870" y="3"/>
            <a:ext cx="8094785" cy="10525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21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E2F57-C457-4324-BCD1-B5ACF5D3D43C}" type="slidenum">
              <a:rPr lang="it-IT" sz="1000" smtClean="0"/>
              <a:pPr/>
              <a:t>1</a:t>
            </a:fld>
            <a:endParaRPr lang="it-IT" sz="1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788024" y="338914"/>
            <a:ext cx="4680520" cy="236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kumimoji="1" lang="it-IT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Azienda USL di </a:t>
            </a:r>
            <a:r>
              <a:rPr kumimoji="1" lang="it-IT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Imola</a:t>
            </a:r>
            <a:endParaRPr kumimoji="1" lang="it-IT" sz="2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  <p:pic>
        <p:nvPicPr>
          <p:cNvPr id="6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1547664" y="1916832"/>
            <a:ext cx="7272808" cy="329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kumimoji="1" lang="it-IT" sz="44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BILANCIO ECONOMICO PREVENTIVO 2021</a:t>
            </a:r>
            <a:endParaRPr kumimoji="1" lang="it-IT" sz="28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  <a:p>
            <a:pPr algn="ctr">
              <a:defRPr/>
            </a:pPr>
            <a:r>
              <a:rPr kumimoji="1" lang="it-IT" sz="40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         </a:t>
            </a:r>
            <a:r>
              <a:rPr kumimoji="1" lang="it-IT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/>
            </a:r>
            <a:br>
              <a:rPr kumimoji="1" lang="it-IT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</a:br>
            <a:r>
              <a:rPr kumimoji="1" lang="it-IT" sz="4400" b="1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AUSL IMOLA</a:t>
            </a:r>
            <a:endParaRPr kumimoji="1" lang="it-IT" sz="4400" b="1" dirty="0">
              <a:solidFill>
                <a:srgbClr val="3399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58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847881" y="6267673"/>
            <a:ext cx="2133600" cy="476250"/>
          </a:xfrm>
        </p:spPr>
        <p:txBody>
          <a:bodyPr/>
          <a:lstStyle/>
          <a:p>
            <a:pPr>
              <a:defRPr/>
            </a:pPr>
            <a:fld id="{D07E2F57-C457-4324-BCD1-B5ACF5D3D43C}" type="slidenum">
              <a:rPr lang="it-IT" sz="1000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it-IT" sz="1000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946075" y="222895"/>
            <a:ext cx="403244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Investimenti da realizzare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1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(valori in migliaia di euro)</a:t>
            </a:r>
          </a:p>
        </p:txBody>
      </p:sp>
      <p:pic>
        <p:nvPicPr>
          <p:cNvPr id="7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ttangolo 7"/>
          <p:cNvSpPr/>
          <p:nvPr/>
        </p:nvSpPr>
        <p:spPr>
          <a:xfrm>
            <a:off x="1148505" y="3851792"/>
            <a:ext cx="7906845" cy="321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200" dirty="0" smtClean="0"/>
              <a:t>Nell’ambito del Piano Investimenti 2021 sono compresi gli acquisti di Tecnologie Biomediche con contributi derivanti da donazioni che comprendono anche la sostituzione </a:t>
            </a:r>
            <a:r>
              <a:rPr lang="it-IT" sz="1200" dirty="0"/>
              <a:t>di </a:t>
            </a:r>
            <a:r>
              <a:rPr lang="it-IT" sz="1200" dirty="0" smtClean="0"/>
              <a:t>una TAC </a:t>
            </a:r>
            <a:r>
              <a:rPr lang="it-IT" sz="1200" dirty="0"/>
              <a:t>(64 strati</a:t>
            </a:r>
            <a:r>
              <a:rPr lang="it-IT" sz="1200" dirty="0" smtClean="0"/>
              <a:t>) per un importo pari a 450 mila euro.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it-IT" sz="1200" dirty="0"/>
              <a:t>C</a:t>
            </a:r>
            <a:r>
              <a:rPr lang="it-IT" sz="1200" dirty="0" smtClean="0"/>
              <a:t>on DGR </a:t>
            </a:r>
            <a:r>
              <a:rPr lang="it-IT" sz="1200" dirty="0"/>
              <a:t>1806 del 7/12/2020 </a:t>
            </a:r>
            <a:r>
              <a:rPr lang="it-IT" sz="1200" dirty="0" smtClean="0"/>
              <a:t>relativa al </a:t>
            </a:r>
            <a:r>
              <a:rPr lang="it-IT" sz="1200" dirty="0"/>
              <a:t>Piano di Riorganizzazione della Rete Ospedaliera, sono stati avviati e si concluderanno nel 2021 i lavori di adeguamento strutturale dell’Ospedale di Imola per posti letto di semintensiva e per spazi adeguati all’emergenza Covid 19 finanziati mediante ex art. 2 D.L. 34/2020, per complessivi € 1.380.654,00, che consistono nella realizzazione di:</a:t>
            </a:r>
          </a:p>
          <a:p>
            <a:pPr marL="171450" indent="-171450" algn="just">
              <a:lnSpc>
                <a:spcPct val="150000"/>
              </a:lnSpc>
              <a:buClr>
                <a:srgbClr val="009959"/>
              </a:buClr>
              <a:buFont typeface="Wingdings" panose="05000000000000000000" pitchFamily="2" charset="2"/>
              <a:buChar char="§"/>
            </a:pPr>
            <a:r>
              <a:rPr lang="it-IT" sz="1200" dirty="0" smtClean="0"/>
              <a:t>Intervento </a:t>
            </a:r>
            <a:r>
              <a:rPr lang="it-IT" sz="1200" dirty="0"/>
              <a:t>n. 60 Realizzazione di 4 </a:t>
            </a:r>
            <a:r>
              <a:rPr lang="it-IT" sz="1200" dirty="0" err="1"/>
              <a:t>ppll</a:t>
            </a:r>
            <a:r>
              <a:rPr lang="it-IT" sz="1200" dirty="0"/>
              <a:t> TSI/UTIC Ospedale di Imola, con quadro economico di € 298.900,00.</a:t>
            </a:r>
          </a:p>
          <a:p>
            <a:pPr marL="171450" indent="-171450" algn="just">
              <a:lnSpc>
                <a:spcPct val="150000"/>
              </a:lnSpc>
              <a:buClr>
                <a:srgbClr val="009959"/>
              </a:buClr>
              <a:buFont typeface="Wingdings" panose="05000000000000000000" pitchFamily="2" charset="2"/>
              <a:buChar char="§"/>
            </a:pPr>
            <a:r>
              <a:rPr lang="it-IT" sz="1200" dirty="0" smtClean="0"/>
              <a:t>Intervento </a:t>
            </a:r>
            <a:r>
              <a:rPr lang="it-IT" sz="1200" dirty="0"/>
              <a:t>n. 61 Realizzazione di 4 </a:t>
            </a:r>
            <a:r>
              <a:rPr lang="it-IT" sz="1200" dirty="0" err="1"/>
              <a:t>ppll</a:t>
            </a:r>
            <a:r>
              <a:rPr lang="it-IT" sz="1200" dirty="0"/>
              <a:t> TSI/Medicina d'urgenza, Ospedale di Imola con quadro economico di € 475.800,00.</a:t>
            </a:r>
          </a:p>
          <a:p>
            <a:pPr marL="171450" indent="-171450" algn="just">
              <a:lnSpc>
                <a:spcPct val="150000"/>
              </a:lnSpc>
              <a:buClr>
                <a:srgbClr val="009959"/>
              </a:buClr>
              <a:buFont typeface="Wingdings" panose="05000000000000000000" pitchFamily="2" charset="2"/>
              <a:buChar char="§"/>
            </a:pPr>
            <a:r>
              <a:rPr lang="it-IT" sz="1200" dirty="0" smtClean="0"/>
              <a:t>Intervento </a:t>
            </a:r>
            <a:r>
              <a:rPr lang="it-IT" sz="1200" dirty="0"/>
              <a:t>n. 62 Adeguamento PS Ospedale di Imola, con quadro economico di € 605.954,00.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1954" y="1579851"/>
            <a:ext cx="4124198" cy="180020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2366" y="1127355"/>
            <a:ext cx="3594130" cy="278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20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egnaposto numero diapositiva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AEBD7A-B2D0-47BC-B0B9-DD4034D5917F}" type="slidenum">
              <a:rPr lang="it-IT" sz="1000" smtClean="0">
                <a:solidFill>
                  <a:schemeClr val="tx2"/>
                </a:solidFill>
              </a:rPr>
              <a:pPr eaLnBrk="1" hangingPunct="1"/>
              <a:t>2</a:t>
            </a:fld>
            <a:endParaRPr lang="it-IT" sz="1000" dirty="0" smtClean="0">
              <a:solidFill>
                <a:schemeClr val="tx2"/>
              </a:solidFill>
            </a:endParaRPr>
          </a:p>
        </p:txBody>
      </p:sp>
      <p:sp>
        <p:nvSpPr>
          <p:cNvPr id="6" name="CasellaDiTesto 2"/>
          <p:cNvSpPr txBox="1">
            <a:spLocks noChangeArrowheads="1"/>
          </p:cNvSpPr>
          <p:nvPr/>
        </p:nvSpPr>
        <p:spPr bwMode="auto">
          <a:xfrm>
            <a:off x="4355976" y="226574"/>
            <a:ext cx="46085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dirty="0" smtClean="0">
                <a:solidFill>
                  <a:schemeClr val="bg1"/>
                </a:solidFill>
              </a:rPr>
              <a:t>Livello di Finanziamento 2021</a:t>
            </a:r>
            <a:endParaRPr lang="it-IT" dirty="0">
              <a:solidFill>
                <a:schemeClr val="bg1"/>
              </a:solidFill>
            </a:endParaRPr>
          </a:p>
        </p:txBody>
      </p:sp>
      <p:pic>
        <p:nvPicPr>
          <p:cNvPr id="7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871302"/>
            <a:ext cx="7328476" cy="313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064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4572000" y="248293"/>
            <a:ext cx="41764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sz="1600" dirty="0" smtClean="0"/>
              <a:t>Bilancio economico anni 2020-2021</a:t>
            </a:r>
          </a:p>
          <a:p>
            <a:r>
              <a:rPr lang="it-IT" sz="1600" i="1" dirty="0" smtClean="0"/>
              <a:t>(valori in migliaia di euro) </a:t>
            </a:r>
            <a:endParaRPr lang="it-IT" sz="1600" i="1" dirty="0" smtClean="0">
              <a:solidFill>
                <a:srgbClr val="FF0000"/>
              </a:solidFill>
            </a:endParaRPr>
          </a:p>
        </p:txBody>
      </p:sp>
      <p:sp>
        <p:nvSpPr>
          <p:cNvPr id="7" name="Segnaposto numero diapositiva 3"/>
          <p:cNvSpPr>
            <a:spLocks noGrp="1"/>
          </p:cNvSpPr>
          <p:nvPr>
            <p:ph type="sldNum" sz="quarter" idx="12"/>
          </p:nvPr>
        </p:nvSpPr>
        <p:spPr bwMode="auto">
          <a:xfrm>
            <a:off x="6804248" y="630932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sz="1000" dirty="0" smtClean="0">
                <a:solidFill>
                  <a:schemeClr val="tx2"/>
                </a:solidFill>
              </a:rPr>
              <a:t>3</a:t>
            </a:r>
          </a:p>
        </p:txBody>
      </p:sp>
      <p:pic>
        <p:nvPicPr>
          <p:cNvPr id="8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-75414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2793" y="1124744"/>
            <a:ext cx="4963543" cy="566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55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E2F57-C457-4324-BCD1-B5ACF5D3D43C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259632" y="1275442"/>
            <a:ext cx="7632848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it-IT" sz="1200" dirty="0" smtClean="0"/>
              <a:t>I principali </a:t>
            </a:r>
            <a:r>
              <a:rPr lang="it-IT" sz="1200" dirty="0"/>
              <a:t>fattori che incidono </a:t>
            </a:r>
            <a:r>
              <a:rPr lang="it-IT" sz="1200" dirty="0" smtClean="0"/>
              <a:t>sul risultato di esercizio del Bilancio economico di previsione (-12,024 milioni di euro) sono </a:t>
            </a:r>
            <a:r>
              <a:rPr lang="it-IT" sz="1200" dirty="0"/>
              <a:t>i seguenti:</a:t>
            </a:r>
          </a:p>
          <a:p>
            <a:pPr marL="536575" indent="-171450">
              <a:lnSpc>
                <a:spcPct val="150000"/>
              </a:lnSpc>
              <a:spcBef>
                <a:spcPts val="600"/>
              </a:spcBef>
              <a:buClr>
                <a:srgbClr val="00823B"/>
              </a:buClr>
              <a:buFont typeface="Wingdings" panose="05000000000000000000" pitchFamily="2" charset="2"/>
              <a:buChar char="§"/>
            </a:pPr>
            <a:r>
              <a:rPr lang="it-IT" sz="1200" b="1" dirty="0" smtClean="0"/>
              <a:t>Incremento </a:t>
            </a:r>
            <a:r>
              <a:rPr lang="it-IT" sz="1200" b="1" dirty="0"/>
              <a:t>costi COVID diretti 				4.241.000</a:t>
            </a:r>
          </a:p>
          <a:p>
            <a:pPr marL="536575" indent="-171450">
              <a:lnSpc>
                <a:spcPct val="150000"/>
              </a:lnSpc>
              <a:spcBef>
                <a:spcPts val="600"/>
              </a:spcBef>
              <a:buClr>
                <a:srgbClr val="00823B"/>
              </a:buClr>
              <a:buFont typeface="Wingdings" panose="05000000000000000000" pitchFamily="2" charset="2"/>
              <a:buChar char="§"/>
            </a:pPr>
            <a:r>
              <a:rPr lang="it-IT" sz="1200" b="1" dirty="0" smtClean="0"/>
              <a:t>Mobilità </a:t>
            </a:r>
            <a:r>
              <a:rPr lang="it-IT" sz="1200" b="1" dirty="0"/>
              <a:t>passiva per centralizzazione su Bologna di pazienti COVID	</a:t>
            </a:r>
            <a:r>
              <a:rPr lang="it-IT" sz="1200" b="1" dirty="0" smtClean="0"/>
              <a:t>                     3.330.000</a:t>
            </a:r>
            <a:endParaRPr lang="it-IT" sz="1200" b="1" dirty="0"/>
          </a:p>
          <a:p>
            <a:pPr marL="536575" indent="-171450">
              <a:lnSpc>
                <a:spcPct val="150000"/>
              </a:lnSpc>
              <a:spcBef>
                <a:spcPts val="600"/>
              </a:spcBef>
              <a:buClr>
                <a:srgbClr val="00823B"/>
              </a:buClr>
              <a:buFont typeface="Wingdings" panose="05000000000000000000" pitchFamily="2" charset="2"/>
              <a:buChar char="§"/>
            </a:pPr>
            <a:r>
              <a:rPr lang="it-IT" sz="1200" b="1" dirty="0" smtClean="0"/>
              <a:t>Aumento </a:t>
            </a:r>
            <a:r>
              <a:rPr lang="it-IT" sz="1200" b="1" dirty="0"/>
              <a:t>saldo passivo </a:t>
            </a:r>
            <a:r>
              <a:rPr lang="it-IT" sz="1200" b="1" dirty="0" smtClean="0"/>
              <a:t>mobilità</a:t>
            </a:r>
            <a:r>
              <a:rPr lang="it-IT" sz="1200" b="1" dirty="0"/>
              <a:t>				1.330.000</a:t>
            </a:r>
          </a:p>
          <a:p>
            <a:pPr marL="536575" indent="-171450">
              <a:lnSpc>
                <a:spcPct val="150000"/>
              </a:lnSpc>
              <a:spcBef>
                <a:spcPts val="600"/>
              </a:spcBef>
              <a:buClr>
                <a:srgbClr val="00823B"/>
              </a:buClr>
              <a:buFont typeface="Wingdings" panose="05000000000000000000" pitchFamily="2" charset="2"/>
              <a:buChar char="§"/>
            </a:pPr>
            <a:r>
              <a:rPr lang="it-IT" sz="1200" b="1" dirty="0" smtClean="0"/>
              <a:t>Beni </a:t>
            </a:r>
            <a:r>
              <a:rPr lang="it-IT" sz="1200" b="1" dirty="0"/>
              <a:t>sanitari e non sanitari 		</a:t>
            </a:r>
            <a:r>
              <a:rPr lang="it-IT" sz="1200" b="1" dirty="0" smtClean="0"/>
              <a:t>                                                                1.600.000</a:t>
            </a:r>
            <a:endParaRPr lang="it-IT" sz="1200" b="1" dirty="0"/>
          </a:p>
          <a:p>
            <a:pPr marL="536575" indent="-171450">
              <a:lnSpc>
                <a:spcPct val="150000"/>
              </a:lnSpc>
              <a:spcBef>
                <a:spcPts val="600"/>
              </a:spcBef>
              <a:buClr>
                <a:srgbClr val="00823B"/>
              </a:buClr>
              <a:buFont typeface="Wingdings" panose="05000000000000000000" pitchFamily="2" charset="2"/>
              <a:buChar char="§"/>
            </a:pPr>
            <a:r>
              <a:rPr lang="it-IT" sz="1200" b="1" dirty="0" smtClean="0"/>
              <a:t>Servizi </a:t>
            </a:r>
            <a:r>
              <a:rPr lang="it-IT" sz="1200" b="1" dirty="0"/>
              <a:t>tecnici e utenze				   </a:t>
            </a:r>
            <a:r>
              <a:rPr lang="it-IT" sz="1200" b="1" dirty="0" smtClean="0"/>
              <a:t>                     536.000</a:t>
            </a:r>
            <a:endParaRPr lang="it-IT" sz="1200" b="1" dirty="0"/>
          </a:p>
          <a:p>
            <a:pPr marL="536575" indent="-171450">
              <a:lnSpc>
                <a:spcPct val="150000"/>
              </a:lnSpc>
              <a:spcBef>
                <a:spcPts val="600"/>
              </a:spcBef>
              <a:buClr>
                <a:srgbClr val="00823B"/>
              </a:buClr>
              <a:buFont typeface="Wingdings" panose="05000000000000000000" pitchFamily="2" charset="2"/>
              <a:buChar char="§"/>
            </a:pPr>
            <a:r>
              <a:rPr lang="it-IT" sz="1200" b="1" dirty="0" smtClean="0"/>
              <a:t>Manutenzioni</a:t>
            </a:r>
            <a:r>
              <a:rPr lang="it-IT" sz="1200" b="1" dirty="0"/>
              <a:t>					   </a:t>
            </a:r>
            <a:r>
              <a:rPr lang="it-IT" sz="1200" b="1" dirty="0" smtClean="0"/>
              <a:t>                     532.000</a:t>
            </a:r>
            <a:endParaRPr lang="it-IT" sz="1200" b="1" dirty="0"/>
          </a:p>
          <a:p>
            <a:pPr marL="536575" indent="-171450">
              <a:lnSpc>
                <a:spcPct val="150000"/>
              </a:lnSpc>
              <a:spcBef>
                <a:spcPts val="600"/>
              </a:spcBef>
              <a:buClr>
                <a:srgbClr val="00823B"/>
              </a:buClr>
              <a:buFont typeface="Wingdings" panose="05000000000000000000" pitchFamily="2" charset="2"/>
              <a:buChar char="§"/>
            </a:pPr>
            <a:r>
              <a:rPr lang="it-IT" sz="1200" b="1" dirty="0" smtClean="0"/>
              <a:t>Canoni </a:t>
            </a:r>
            <a:r>
              <a:rPr lang="it-IT" sz="1200" b="1" dirty="0"/>
              <a:t>attrezzature sanitarie e non </a:t>
            </a:r>
            <a:r>
              <a:rPr lang="it-IT" sz="1200" b="1" dirty="0" smtClean="0"/>
              <a:t>sanitarie </a:t>
            </a:r>
            <a:r>
              <a:rPr lang="it-IT" sz="1200" b="1" dirty="0"/>
              <a:t>			   448.000</a:t>
            </a:r>
          </a:p>
        </p:txBody>
      </p:sp>
      <p:pic>
        <p:nvPicPr>
          <p:cNvPr id="5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112" y="44624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asellaDiTesto 2"/>
          <p:cNvSpPr txBox="1">
            <a:spLocks noChangeArrowheads="1"/>
          </p:cNvSpPr>
          <p:nvPr/>
        </p:nvSpPr>
        <p:spPr bwMode="auto">
          <a:xfrm>
            <a:off x="4821211" y="299806"/>
            <a:ext cx="417646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sz="1600" dirty="0"/>
              <a:t>Risultato di </a:t>
            </a:r>
            <a:r>
              <a:rPr lang="it-IT" sz="1600" dirty="0" smtClean="0"/>
              <a:t>Esercizio Bilancio Economico Preventivo </a:t>
            </a:r>
            <a:r>
              <a:rPr lang="it-IT" sz="1600" dirty="0"/>
              <a:t>2021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192796" y="4581128"/>
            <a:ext cx="7804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dirty="0"/>
              <a:t>La Giunta regionale con DGR n. 1770 del 2/11/2021 ha </a:t>
            </a:r>
            <a:r>
              <a:rPr lang="it-IT" sz="1200" dirty="0" smtClean="0"/>
              <a:t>specificato </a:t>
            </a:r>
            <a:r>
              <a:rPr lang="it-IT" sz="1200" dirty="0"/>
              <a:t>quanto segue: </a:t>
            </a:r>
            <a:endParaRPr lang="it-IT" sz="1200" dirty="0" smtClean="0"/>
          </a:p>
          <a:p>
            <a:pPr algn="just">
              <a:lnSpc>
                <a:spcPct val="150000"/>
              </a:lnSpc>
            </a:pPr>
            <a:r>
              <a:rPr lang="it-IT" sz="1200" dirty="0" smtClean="0"/>
              <a:t>“</a:t>
            </a:r>
            <a:r>
              <a:rPr lang="it-IT" sz="1200" dirty="0"/>
              <a:t>Dato atto che alla luce dell’andamento effettivo di alcuni fattori della produzione che saranno monitorati in corso d’anno, e del livello effettivo delle risorse a disposizione del Servizio Sanitario Regionale per il 2021, questa Giunta si riserva di definire eventuali ulteriori politiche di sistema e/o ulteriori manovre di sostegno alle aziende sanitarie</a:t>
            </a:r>
            <a:r>
              <a:rPr lang="it-IT" sz="1200" dirty="0" smtClean="0"/>
              <a:t>”.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28447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7E2F57-C457-4324-BCD1-B5ACF5D3D43C}" type="slidenum">
              <a:rPr lang="it-IT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CasellaDiTesto 2"/>
          <p:cNvSpPr txBox="1">
            <a:spLocks noChangeArrowheads="1"/>
          </p:cNvSpPr>
          <p:nvPr/>
        </p:nvSpPr>
        <p:spPr bwMode="auto">
          <a:xfrm>
            <a:off x="4572000" y="125182"/>
            <a:ext cx="417646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sz="1600" dirty="0" smtClean="0"/>
              <a:t>Costi diretti correlati emergenza COVID19</a:t>
            </a:r>
          </a:p>
          <a:p>
            <a:r>
              <a:rPr lang="it-IT" sz="1600" i="1" dirty="0" smtClean="0"/>
              <a:t>(valori in migliaia di euro) </a:t>
            </a:r>
            <a:endParaRPr lang="it-IT" sz="1600" i="1" dirty="0" smtClean="0">
              <a:solidFill>
                <a:srgbClr val="FF0000"/>
              </a:solidFill>
            </a:endParaRPr>
          </a:p>
        </p:txBody>
      </p:sp>
      <p:pic>
        <p:nvPicPr>
          <p:cNvPr id="5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112" y="44624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218218"/>
            <a:ext cx="6048672" cy="3222864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259632" y="4581128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200" dirty="0"/>
              <a:t>La tabella rappresenta i costi diretti relativi ai fattori produttivi correlati all'emergenza Covid-19 sull'esercizio 2020 e la previsione </a:t>
            </a:r>
            <a:r>
              <a:rPr lang="it-IT" sz="1200" dirty="0" smtClean="0"/>
              <a:t>2021, </a:t>
            </a:r>
            <a:r>
              <a:rPr lang="it-IT" sz="1200" dirty="0"/>
              <a:t>nonché lo scostamento previsto pari a € + 4,241 milioni. </a:t>
            </a:r>
            <a:endParaRPr lang="it-IT" sz="1200" dirty="0" smtClean="0"/>
          </a:p>
          <a:p>
            <a:pPr algn="just">
              <a:lnSpc>
                <a:spcPct val="150000"/>
              </a:lnSpc>
            </a:pPr>
            <a:r>
              <a:rPr lang="it-IT" sz="1200" dirty="0"/>
              <a:t>Lo scostamento riguarda principalmente il fattore produttivo Personale </a:t>
            </a:r>
            <a:r>
              <a:rPr lang="it-IT" sz="1200" dirty="0" smtClean="0"/>
              <a:t>e Beni </a:t>
            </a:r>
            <a:r>
              <a:rPr lang="it-IT" sz="1200" dirty="0"/>
              <a:t>di </a:t>
            </a:r>
            <a:r>
              <a:rPr lang="it-IT" sz="1200" dirty="0" smtClean="0"/>
              <a:t>consumo.</a:t>
            </a:r>
          </a:p>
          <a:p>
            <a:pPr algn="just">
              <a:lnSpc>
                <a:spcPct val="150000"/>
              </a:lnSpc>
            </a:pPr>
            <a:r>
              <a:rPr lang="it-IT" sz="1200" dirty="0"/>
              <a:t>Inoltre, nell'ambito dei costi </a:t>
            </a:r>
            <a:r>
              <a:rPr lang="it-IT" sz="1200" dirty="0" smtClean="0"/>
              <a:t>Covid, incide </a:t>
            </a:r>
            <a:r>
              <a:rPr lang="it-IT" sz="1200" dirty="0"/>
              <a:t>l'incremento della mobilità passiva verso le Aziende dell'Area metropolitana a seguito della centralizzazione di pazienti Covid, per un </a:t>
            </a:r>
            <a:r>
              <a:rPr lang="it-IT" sz="1200" dirty="0" smtClean="0"/>
              <a:t>incremento </a:t>
            </a:r>
            <a:r>
              <a:rPr lang="it-IT" sz="1200" dirty="0"/>
              <a:t>previsto pari a € </a:t>
            </a:r>
            <a:r>
              <a:rPr lang="it-IT" sz="1200" dirty="0" smtClean="0"/>
              <a:t>+ 3,330 milioni.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46120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numero diapositiva 2"/>
          <p:cNvSpPr>
            <a:spLocks noGrp="1"/>
          </p:cNvSpPr>
          <p:nvPr>
            <p:ph type="sldNum" sz="quarter" idx="12"/>
          </p:nvPr>
        </p:nvSpPr>
        <p:spPr bwMode="auto">
          <a:xfrm>
            <a:off x="7130090" y="6375917"/>
            <a:ext cx="1823933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0C1A38-C389-4682-B917-41C632A60BE9}" type="slidenum">
              <a:rPr lang="it-IT" sz="1000" smtClean="0">
                <a:solidFill>
                  <a:schemeClr val="tx2"/>
                </a:solidFill>
              </a:rPr>
              <a:pPr eaLnBrk="1" hangingPunct="1"/>
              <a:t>6</a:t>
            </a:fld>
            <a:endParaRPr lang="it-IT" sz="1000" dirty="0" smtClean="0">
              <a:solidFill>
                <a:schemeClr val="tx2"/>
              </a:solidFill>
            </a:endParaRPr>
          </a:p>
        </p:txBody>
      </p:sp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4860032" y="208768"/>
            <a:ext cx="410445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dirty="0"/>
              <a:t>Risorse </a:t>
            </a:r>
            <a:r>
              <a:rPr lang="it-IT" dirty="0" smtClean="0"/>
              <a:t>Umane</a:t>
            </a:r>
          </a:p>
          <a:p>
            <a:r>
              <a:rPr lang="it-IT" sz="1400" i="1" dirty="0"/>
              <a:t>(valori in migliaia di euro</a:t>
            </a:r>
            <a:r>
              <a:rPr lang="it-IT" sz="1400" i="1" dirty="0" smtClean="0"/>
              <a:t>)</a:t>
            </a:r>
            <a:endParaRPr lang="it-IT" dirty="0" smtClean="0"/>
          </a:p>
        </p:txBody>
      </p:sp>
      <p:sp>
        <p:nvSpPr>
          <p:cNvPr id="8" name="Rettangolo 7"/>
          <p:cNvSpPr/>
          <p:nvPr/>
        </p:nvSpPr>
        <p:spPr>
          <a:xfrm>
            <a:off x="1153322" y="3831073"/>
            <a:ext cx="7934116" cy="27584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 algn="just">
              <a:lnSpc>
                <a:spcPct val="150000"/>
              </a:lnSpc>
              <a:buSzPct val="75000"/>
              <a:defRPr/>
            </a:pPr>
            <a:r>
              <a:rPr lang="it-IT" sz="1050" dirty="0">
                <a:latin typeface="+mj-lt"/>
              </a:rPr>
              <a:t>La spesa per il personale dipendente registra un incremento rispetto all’esercizio 2020 pari a 2,858 milioni di euro. </a:t>
            </a:r>
            <a:endParaRPr lang="it-IT" sz="1050" dirty="0" smtClean="0">
              <a:latin typeface="+mj-lt"/>
            </a:endParaRPr>
          </a:p>
          <a:p>
            <a:pPr marL="0" lvl="1" algn="just">
              <a:lnSpc>
                <a:spcPct val="150000"/>
              </a:lnSpc>
              <a:buSzPct val="75000"/>
              <a:defRPr/>
            </a:pPr>
            <a:r>
              <a:rPr lang="it-IT" sz="1050" dirty="0" smtClean="0">
                <a:latin typeface="+mj-lt"/>
              </a:rPr>
              <a:t>Per </a:t>
            </a:r>
            <a:r>
              <a:rPr lang="it-IT" sz="1050" dirty="0">
                <a:latin typeface="+mj-lt"/>
              </a:rPr>
              <a:t>rendere confrontabile la spesa 2021 con la spesa 2020 a tale importo vanno aggiunti l’indennità di vacanza contrattuale e l’elemento perequativo che nel consuntivo 2020 erano nei costi del personale, mentre nel 2021 sono negli accantonamenti per un importo complessivo di 904 mila euro</a:t>
            </a:r>
            <a:r>
              <a:rPr lang="it-IT" sz="1050" dirty="0" smtClean="0">
                <a:latin typeface="+mj-lt"/>
              </a:rPr>
              <a:t>. A </a:t>
            </a:r>
            <a:r>
              <a:rPr lang="it-IT" sz="1050" dirty="0">
                <a:latin typeface="+mj-lt"/>
              </a:rPr>
              <a:t>dati confrontabili l’incremento rispetto al 2020 ammonta a 3,762 milioni di euro. </a:t>
            </a:r>
            <a:r>
              <a:rPr lang="it-IT" sz="1050" dirty="0" smtClean="0">
                <a:latin typeface="+mj-lt"/>
              </a:rPr>
              <a:t>Si </a:t>
            </a:r>
            <a:r>
              <a:rPr lang="it-IT" sz="1050" dirty="0">
                <a:latin typeface="+mj-lt"/>
              </a:rPr>
              <a:t>evidenzia che la spesa del personale dipendente assunto per far fronte all’emergenza, è pari complessivamente a € 7.126.384,93  con uno scostamento rispetto al CECOV20 di € +</a:t>
            </a:r>
            <a:r>
              <a:rPr lang="it-IT" sz="1050" smtClean="0">
                <a:latin typeface="+mj-lt"/>
              </a:rPr>
              <a:t>3.647.372.</a:t>
            </a:r>
          </a:p>
          <a:p>
            <a:pPr marL="0" lvl="1" algn="just">
              <a:lnSpc>
                <a:spcPct val="150000"/>
              </a:lnSpc>
              <a:buSzPct val="75000"/>
              <a:defRPr/>
            </a:pPr>
            <a:r>
              <a:rPr lang="it-IT" sz="1050" smtClean="0">
                <a:latin typeface="+mj-lt"/>
              </a:rPr>
              <a:t> </a:t>
            </a:r>
            <a:r>
              <a:rPr lang="it-IT" sz="1050" dirty="0" smtClean="0">
                <a:latin typeface="+mj-lt"/>
              </a:rPr>
              <a:t>Pertanto</a:t>
            </a:r>
            <a:r>
              <a:rPr lang="it-IT" sz="1050" dirty="0">
                <a:latin typeface="+mj-lt"/>
              </a:rPr>
              <a:t>, l’incremento complessivo sul costo del personale dipendente è determinato essenzialmente dalla spesa Covid quale effetto del trascinamento del personale assunto nel corso dell’esercizio 2020 oltre che da ulteriori unità programmate per il 2021</a:t>
            </a:r>
            <a:r>
              <a:rPr lang="it-IT" sz="1050" dirty="0" smtClean="0">
                <a:latin typeface="+mj-lt"/>
              </a:rPr>
              <a:t>. </a:t>
            </a:r>
          </a:p>
          <a:p>
            <a:pPr marL="0" lvl="1" algn="just">
              <a:lnSpc>
                <a:spcPct val="150000"/>
              </a:lnSpc>
              <a:buSzPct val="75000"/>
              <a:defRPr/>
            </a:pPr>
            <a:r>
              <a:rPr lang="it-IT" sz="1050" dirty="0">
                <a:latin typeface="+mj-lt"/>
              </a:rPr>
              <a:t>P</a:t>
            </a:r>
            <a:r>
              <a:rPr lang="it-IT" sz="1050" dirty="0" smtClean="0">
                <a:latin typeface="+mj-lt"/>
              </a:rPr>
              <a:t>eraltro il valore </a:t>
            </a:r>
            <a:r>
              <a:rPr lang="it-IT" sz="1050" dirty="0">
                <a:latin typeface="+mj-lt"/>
              </a:rPr>
              <a:t>di costo </a:t>
            </a:r>
            <a:r>
              <a:rPr lang="it-IT" sz="1050" dirty="0" smtClean="0">
                <a:latin typeface="+mj-lt"/>
              </a:rPr>
              <a:t>imputato al </a:t>
            </a:r>
            <a:r>
              <a:rPr lang="it-IT" sz="1050" dirty="0">
                <a:latin typeface="+mj-lt"/>
              </a:rPr>
              <a:t>CECOV21 comprende </a:t>
            </a:r>
            <a:r>
              <a:rPr lang="it-IT" sz="1050" dirty="0" smtClean="0">
                <a:latin typeface="+mj-lt"/>
              </a:rPr>
              <a:t>le competenze </a:t>
            </a:r>
            <a:r>
              <a:rPr lang="it-IT" sz="1050" dirty="0">
                <a:latin typeface="+mj-lt"/>
              </a:rPr>
              <a:t>accessorie </a:t>
            </a:r>
            <a:r>
              <a:rPr lang="it-IT" sz="1050" dirty="0" smtClean="0">
                <a:latin typeface="+mj-lt"/>
              </a:rPr>
              <a:t>da finanziare, in analogia agli indirizzi regionali impartiti per l’anno 2020, al di fuori dei </a:t>
            </a:r>
            <a:r>
              <a:rPr lang="it-IT" sz="1050" dirty="0">
                <a:latin typeface="+mj-lt"/>
              </a:rPr>
              <a:t>fondi contrattuali. </a:t>
            </a:r>
            <a:r>
              <a:rPr lang="it-IT" sz="1050" dirty="0" smtClean="0">
                <a:latin typeface="+mj-lt"/>
              </a:rPr>
              <a:t>L'importo </a:t>
            </a:r>
            <a:r>
              <a:rPr lang="it-IT" sz="1050" dirty="0">
                <a:latin typeface="+mj-lt"/>
              </a:rPr>
              <a:t>complessivo aggiunto alle competenze accessorie, con relativi oneri ed </a:t>
            </a:r>
            <a:r>
              <a:rPr lang="it-IT" sz="1050" dirty="0" smtClean="0">
                <a:latin typeface="+mj-lt"/>
              </a:rPr>
              <a:t>IRAP, </a:t>
            </a:r>
            <a:r>
              <a:rPr lang="it-IT" sz="1050" dirty="0">
                <a:latin typeface="+mj-lt"/>
              </a:rPr>
              <a:t>ammonta ad euro 1.404.107. </a:t>
            </a:r>
          </a:p>
        </p:txBody>
      </p:sp>
      <p:sp>
        <p:nvSpPr>
          <p:cNvPr id="2" name="Rettangolo 1"/>
          <p:cNvSpPr/>
          <p:nvPr/>
        </p:nvSpPr>
        <p:spPr>
          <a:xfrm>
            <a:off x="1094550" y="1139632"/>
            <a:ext cx="79928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solidFill>
                  <a:srgbClr val="009959"/>
                </a:solidFill>
              </a:rPr>
              <a:t>Costo Personale dipendente e flessibile al netto dei fondi vincolati </a:t>
            </a:r>
            <a:endParaRPr lang="it-IT" sz="1200" b="1" dirty="0" smtClean="0">
              <a:solidFill>
                <a:srgbClr val="009959"/>
              </a:solidFill>
            </a:endParaRPr>
          </a:p>
        </p:txBody>
      </p:sp>
      <p:pic>
        <p:nvPicPr>
          <p:cNvPr id="7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1628800"/>
            <a:ext cx="6253768" cy="220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137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numero diapositiva 2"/>
          <p:cNvSpPr>
            <a:spLocks noGrp="1"/>
          </p:cNvSpPr>
          <p:nvPr>
            <p:ph type="sldNum" sz="quarter" idx="12"/>
          </p:nvPr>
        </p:nvSpPr>
        <p:spPr bwMode="auto">
          <a:xfrm>
            <a:off x="6840252" y="6165304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237E12-F120-4F6F-B59D-41CAAA26DE2C}" type="slidenum">
              <a:rPr lang="it-IT" sz="1000" smtClean="0">
                <a:solidFill>
                  <a:schemeClr val="tx2"/>
                </a:solidFill>
              </a:rPr>
              <a:pPr eaLnBrk="1" hangingPunct="1"/>
              <a:t>7</a:t>
            </a:fld>
            <a:endParaRPr lang="it-IT" sz="1000" dirty="0" smtClean="0">
              <a:solidFill>
                <a:schemeClr val="tx2"/>
              </a:solidFill>
            </a:endParaRPr>
          </a:p>
        </p:txBody>
      </p:sp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4932040" y="71765"/>
            <a:ext cx="38164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>
            <a:defPPr>
              <a:defRPr lang="it-IT"/>
            </a:defPPr>
            <a:lvl1pPr algn="ctr" eaLnBrk="0" fontAlgn="base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defRPr>
            </a:lvl1pPr>
          </a:lstStyle>
          <a:p>
            <a:r>
              <a:rPr lang="it-IT" dirty="0" smtClean="0"/>
              <a:t>Costi della Produzione:</a:t>
            </a:r>
          </a:p>
          <a:p>
            <a:r>
              <a:rPr lang="it-IT" dirty="0" smtClean="0"/>
              <a:t>Acquisto </a:t>
            </a:r>
            <a:r>
              <a:rPr lang="it-IT" dirty="0"/>
              <a:t>beni di </a:t>
            </a:r>
            <a:r>
              <a:rPr lang="it-IT" dirty="0" smtClean="0"/>
              <a:t>consumo</a:t>
            </a:r>
          </a:p>
          <a:p>
            <a:r>
              <a:rPr lang="it-IT" sz="1400" i="1" dirty="0" smtClean="0"/>
              <a:t>(valori in migliaia di euro)</a:t>
            </a:r>
            <a:endParaRPr lang="it-IT" sz="1400" dirty="0"/>
          </a:p>
        </p:txBody>
      </p:sp>
      <p:pic>
        <p:nvPicPr>
          <p:cNvPr id="6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ttangolo 6"/>
          <p:cNvSpPr/>
          <p:nvPr/>
        </p:nvSpPr>
        <p:spPr>
          <a:xfrm>
            <a:off x="1115616" y="4069926"/>
            <a:ext cx="802838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200" dirty="0"/>
              <a:t>Il valore complessivo di beni di consumo a preventivo </a:t>
            </a:r>
            <a:r>
              <a:rPr lang="it-IT" sz="1200" dirty="0" smtClean="0"/>
              <a:t>2021 </a:t>
            </a:r>
            <a:r>
              <a:rPr lang="it-IT" sz="1200" dirty="0"/>
              <a:t>configura un incremento rispetto al consuntivo 2020 di +2,754 milioni di euro (+7,3%). Al netto dei farmaci innovativi, per i quali sussiste specifico finanziamento in relazione agli oncologici del Gruppo A e agli innovativi non oncologici, l’aumento sul 2020 </a:t>
            </a:r>
            <a:r>
              <a:rPr lang="it-IT" sz="1200" dirty="0" smtClean="0"/>
              <a:t>risulta </a:t>
            </a:r>
            <a:r>
              <a:rPr lang="it-IT" sz="1200" dirty="0"/>
              <a:t>pari a +2,520 milioni di euro (+7</a:t>
            </a:r>
            <a:r>
              <a:rPr lang="it-IT" sz="1200" dirty="0" smtClean="0"/>
              <a:t>%). I principali fattori riguardano: </a:t>
            </a:r>
          </a:p>
          <a:p>
            <a:pPr marL="171450" indent="-171450" algn="just">
              <a:lnSpc>
                <a:spcPct val="150000"/>
              </a:lnSpc>
              <a:buClr>
                <a:srgbClr val="009242"/>
              </a:buClr>
              <a:buFont typeface="Wingdings" panose="05000000000000000000" pitchFamily="2" charset="2"/>
              <a:buChar char="§"/>
            </a:pPr>
            <a:r>
              <a:rPr lang="it-IT" sz="1200" dirty="0" smtClean="0"/>
              <a:t>Dispositivi di protezione individuale, Dispositivi medici e Farmaci per effetto dell’emergenza COVID +1,214 milioni di euro.</a:t>
            </a:r>
          </a:p>
          <a:p>
            <a:pPr marL="171450" indent="-171450" algn="just">
              <a:lnSpc>
                <a:spcPct val="150000"/>
              </a:lnSpc>
              <a:buClr>
                <a:srgbClr val="009242"/>
              </a:buClr>
              <a:buFont typeface="Wingdings" panose="05000000000000000000" pitchFamily="2" charset="2"/>
              <a:buChar char="§"/>
            </a:pPr>
            <a:r>
              <a:rPr lang="it-IT" sz="1200" dirty="0" smtClean="0"/>
              <a:t>Dispositivi medici impiantabili e non, quale incremento di consumo per maggiore produzione rispetto al 2020.</a:t>
            </a:r>
          </a:p>
          <a:p>
            <a:pPr marL="171450" indent="-171450" algn="just">
              <a:lnSpc>
                <a:spcPct val="150000"/>
              </a:lnSpc>
              <a:buClr>
                <a:srgbClr val="009242"/>
              </a:buClr>
              <a:buFont typeface="Wingdings" panose="05000000000000000000" pitchFamily="2" charset="2"/>
              <a:buChar char="§"/>
            </a:pPr>
            <a:r>
              <a:rPr lang="it-IT" sz="1200" dirty="0" smtClean="0"/>
              <a:t>Acquisto Ospedaliero di Farmaci per aumento distribuzione diretta di farmaci rivolti a pazienti affetti da malattie rare pari a + 350 mila euro (+1,4%).</a:t>
            </a:r>
            <a:endParaRPr lang="it-IT" sz="12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038" y="1201830"/>
            <a:ext cx="6572058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86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egnaposto numero diapositiva 2"/>
          <p:cNvSpPr>
            <a:spLocks noGrp="1"/>
          </p:cNvSpPr>
          <p:nvPr>
            <p:ph type="sldNum" sz="quarter" idx="12"/>
          </p:nvPr>
        </p:nvSpPr>
        <p:spPr bwMode="auto">
          <a:xfrm>
            <a:off x="6878216" y="6237312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237E12-F120-4F6F-B59D-41CAAA26DE2C}" type="slidenum">
              <a:rPr lang="it-IT" sz="1000" smtClean="0">
                <a:solidFill>
                  <a:schemeClr val="tx2"/>
                </a:solidFill>
              </a:rPr>
              <a:pPr eaLnBrk="1" hangingPunct="1"/>
              <a:t>8</a:t>
            </a:fld>
            <a:endParaRPr lang="it-IT" sz="1000" dirty="0" smtClean="0">
              <a:solidFill>
                <a:schemeClr val="tx2"/>
              </a:solidFill>
            </a:endParaRPr>
          </a:p>
        </p:txBody>
      </p:sp>
      <p:sp>
        <p:nvSpPr>
          <p:cNvPr id="5" name="CasellaDiTesto 2"/>
          <p:cNvSpPr txBox="1">
            <a:spLocks noChangeArrowheads="1"/>
          </p:cNvSpPr>
          <p:nvPr/>
        </p:nvSpPr>
        <p:spPr bwMode="auto">
          <a:xfrm>
            <a:off x="5004048" y="225653"/>
            <a:ext cx="381642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Farmaceutica convenzionata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14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(valori in migliaia di euro)</a:t>
            </a:r>
          </a:p>
        </p:txBody>
      </p:sp>
      <p:sp>
        <p:nvSpPr>
          <p:cNvPr id="2" name="Rettangolo 1"/>
          <p:cNvSpPr/>
          <p:nvPr/>
        </p:nvSpPr>
        <p:spPr>
          <a:xfrm>
            <a:off x="1403648" y="4365104"/>
            <a:ext cx="7416823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t-IT" sz="1200" dirty="0"/>
              <a:t>La programmazione regionale per la spesa farmaceutica convenzionata netta è stata definita prevedendo un incremento rispetto al </a:t>
            </a:r>
            <a:r>
              <a:rPr lang="it-IT" sz="1200" dirty="0" smtClean="0"/>
              <a:t>2020 </a:t>
            </a:r>
            <a:r>
              <a:rPr lang="it-IT" sz="1200" dirty="0"/>
              <a:t>del </a:t>
            </a:r>
            <a:r>
              <a:rPr lang="it-IT" sz="1200" dirty="0" smtClean="0"/>
              <a:t>+0,1%. </a:t>
            </a:r>
            <a:endParaRPr lang="it-IT" sz="1200" dirty="0"/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it-IT" sz="1200" dirty="0"/>
              <a:t>La previsione dell’Azienda per il </a:t>
            </a:r>
            <a:r>
              <a:rPr lang="it-IT" sz="1200" dirty="0" smtClean="0"/>
              <a:t>2021, </a:t>
            </a:r>
            <a:r>
              <a:rPr lang="it-IT" sz="1200" dirty="0"/>
              <a:t>sulla base dell’andamento, riflette </a:t>
            </a:r>
            <a:r>
              <a:rPr lang="it-IT" sz="1200" dirty="0" smtClean="0"/>
              <a:t>un incremento del +0,8% </a:t>
            </a:r>
            <a:r>
              <a:rPr lang="it-IT" sz="1200" dirty="0"/>
              <a:t>pari a </a:t>
            </a:r>
            <a:r>
              <a:rPr lang="it-IT" sz="1200" dirty="0" smtClean="0"/>
              <a:t>+126 </a:t>
            </a:r>
            <a:r>
              <a:rPr lang="it-IT" sz="1200" dirty="0"/>
              <a:t>mila euro rispetto al consuntivo </a:t>
            </a:r>
            <a:r>
              <a:rPr lang="it-IT" sz="1200" dirty="0" smtClean="0"/>
              <a:t>2020. </a:t>
            </a:r>
            <a:endParaRPr lang="it-IT" sz="1200" dirty="0"/>
          </a:p>
        </p:txBody>
      </p:sp>
      <p:pic>
        <p:nvPicPr>
          <p:cNvPr id="6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199" y="1395025"/>
            <a:ext cx="6535478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022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982509" y="6479968"/>
            <a:ext cx="2133600" cy="476250"/>
          </a:xfrm>
        </p:spPr>
        <p:txBody>
          <a:bodyPr/>
          <a:lstStyle/>
          <a:p>
            <a:pPr>
              <a:defRPr/>
            </a:pPr>
            <a:fld id="{D07E2F57-C457-4324-BCD1-B5ACF5D3D43C}" type="slidenum">
              <a:rPr lang="it-IT" sz="1000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it-IT" sz="1000" dirty="0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5148064" y="255657"/>
            <a:ext cx="39959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it-IT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itchFamily="34" charset="0"/>
              </a:rPr>
              <a:t>Fondo Regionale Non Autosufficienza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1143897" y="1119078"/>
            <a:ext cx="79208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1200" b="1" dirty="0" smtClean="0">
                <a:solidFill>
                  <a:srgbClr val="009242"/>
                </a:solidFill>
              </a:rPr>
              <a:t>FONDO REGIONALE NON AUTOSUFFICIENZA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L’AUSL di Imola, di concerto con il Nuovo Circondario Imolese e l’ASP Circondario </a:t>
            </a:r>
            <a:r>
              <a:rPr lang="it-IT" sz="1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Imolese, </a:t>
            </a:r>
            <a:r>
              <a:rPr lang="it-IT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 ragione delle funzioni di committenza a questi Enti delegate, ha elaborato una ipotesi di preventivo di spesa sulla base del finanziamento comunicato dalla Regione ER con nota Prot. 956640.U - Indicazioni per la predisposizione dei bilanci preventivi economici - 2021 del 14/10/2021.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t-IT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L’ammontare di risorse assegnate per la programmazione 2021 è pari </a:t>
            </a:r>
            <a:r>
              <a:rPr lang="it-IT" sz="1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a:</a:t>
            </a:r>
          </a:p>
          <a:p>
            <a:pPr marL="171450" indent="-171450" algn="just">
              <a:lnSpc>
                <a:spcPct val="150000"/>
              </a:lnSpc>
              <a:spcAft>
                <a:spcPts val="0"/>
              </a:spcAft>
              <a:buClr>
                <a:srgbClr val="009242"/>
              </a:buClr>
              <a:buFont typeface="Wingdings" panose="05000000000000000000" pitchFamily="2" charset="2"/>
              <a:buChar char="§"/>
            </a:pPr>
            <a:r>
              <a:rPr lang="it-IT" sz="1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€ </a:t>
            </a:r>
            <a:r>
              <a:rPr lang="it-IT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13.279.327,00 di </a:t>
            </a:r>
            <a:r>
              <a:rPr lang="it-IT" sz="1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FRNA</a:t>
            </a:r>
          </a:p>
          <a:p>
            <a:pPr marL="171450" indent="-171450" algn="just">
              <a:lnSpc>
                <a:spcPct val="150000"/>
              </a:lnSpc>
              <a:spcAft>
                <a:spcPts val="0"/>
              </a:spcAft>
              <a:buClr>
                <a:srgbClr val="009242"/>
              </a:buClr>
              <a:buFont typeface="Wingdings" panose="05000000000000000000" pitchFamily="2" charset="2"/>
              <a:buChar char="§"/>
            </a:pPr>
            <a:r>
              <a:rPr lang="it-IT" sz="1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€ </a:t>
            </a:r>
            <a:r>
              <a:rPr lang="it-IT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1.564.732,00 di FNA. Tale importo incrementato delle quote inutilizzate “contributi in conto esercizio” di € 1.236.177,10 derivanti da residui FNA 2020, porta ad una assegnazione complessiva disponibile per gli interventi a favore della non autosufficienza pari a € 16.080.236,10.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it-IT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Si precisa </a:t>
            </a:r>
            <a:r>
              <a:rPr lang="it-IT" sz="1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che </a:t>
            </a:r>
            <a:r>
              <a:rPr lang="it-IT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l’utilizzo del finanziamento derivante dal Fondo Nazionale viene programmato nell’ambito dei vincoli e dei criteri già definiti a livello nazionale per le  precedenti  annualità  e finalizzato a prestazioni, interventi e servizi assistenziali a sostegno della domiciliarità. Tale fondo comprende la quota destinata al progetto vita indipendente</a:t>
            </a:r>
            <a:r>
              <a:rPr lang="it-IT" sz="12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it-IT" sz="1200" dirty="0" smtClean="0"/>
              <a:t>Pertanto il </a:t>
            </a:r>
            <a:r>
              <a:rPr lang="it-IT" sz="1200" dirty="0"/>
              <a:t>preventivo </a:t>
            </a:r>
            <a:r>
              <a:rPr lang="it-IT" sz="1200" dirty="0" smtClean="0"/>
              <a:t>2021, in continuità con gli anni precedenti, viene </a:t>
            </a:r>
            <a:r>
              <a:rPr lang="it-IT" sz="1200" dirty="0"/>
              <a:t>predisposto prevedendo un maggior orientamento di risorse FRNA/FNA a favore della domiciliarità, </a:t>
            </a:r>
            <a:r>
              <a:rPr lang="it-IT" sz="1200" dirty="0" smtClean="0"/>
              <a:t>al </a:t>
            </a:r>
            <a:r>
              <a:rPr lang="it-IT" sz="1200" dirty="0"/>
              <a:t>fine di garantire gli interventi necessari ai fabbisogni espressi dal </a:t>
            </a:r>
            <a:r>
              <a:rPr lang="it-IT" sz="1200" dirty="0" smtClean="0"/>
              <a:t>territorio nonché, </a:t>
            </a:r>
            <a:r>
              <a:rPr lang="it-IT" sz="1200" dirty="0"/>
              <a:t>sulla base delle indicazioni regionali e delle decisioni assunte dal Comitato di Distretto del Nuovo Circondario Imolese, per fronteggiare i </a:t>
            </a:r>
            <a:r>
              <a:rPr lang="it-IT" sz="1200" dirty="0" smtClean="0"/>
              <a:t>costi </a:t>
            </a:r>
            <a:r>
              <a:rPr lang="it-IT" sz="1200" dirty="0"/>
              <a:t>di pertinenza del Fondo per la non Autosufficienza, delle misure </a:t>
            </a:r>
            <a:r>
              <a:rPr lang="it-IT" sz="1200" dirty="0" smtClean="0"/>
              <a:t>straordinarie a </a:t>
            </a:r>
            <a:r>
              <a:rPr lang="it-IT" sz="1200" dirty="0"/>
              <a:t>applicarsi transitoriamente, in relazione all’emergenza Covid-19. Sono inoltre state considerate le indicazioni regionali che in linea con gli anni precedenti prevedono di assegnare la maggior parte delle risorse a valere sul FNA a favore delle gravissime disabilità. </a:t>
            </a:r>
            <a:endParaRPr lang="it-IT" sz="1200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6" name="Picture 5" descr="C:\Documents and Settings\Coglianese\Desktop\LOGO\SCRIVI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3130831" cy="8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56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OGO sfondo bianco">
  <a:themeElements>
    <a:clrScheme name="LOGO sfondo bi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OGO sfondo bian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OGO sfondo bi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fondo bian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fondo bian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8153</TotalTime>
  <Words>1153</Words>
  <Application>Microsoft Office PowerPoint</Application>
  <PresentationFormat>Presentazione su schermo (4:3)</PresentationFormat>
  <Paragraphs>72</Paragraphs>
  <Slides>10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</vt:lpstr>
      <vt:lpstr>LOGO sfondo bianco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Nome Società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 Bilancio preventivo 2015</dc:title>
  <dc:creator>Nome utente</dc:creator>
  <cp:lastModifiedBy>Zanerini Anna (a.zanerini)</cp:lastModifiedBy>
  <cp:revision>800</cp:revision>
  <cp:lastPrinted>2021-11-15T15:23:37Z</cp:lastPrinted>
  <dcterms:created xsi:type="dcterms:W3CDTF">2015-07-16T06:49:37Z</dcterms:created>
  <dcterms:modified xsi:type="dcterms:W3CDTF">2021-11-16T11:48:43Z</dcterms:modified>
</cp:coreProperties>
</file>