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7"/>
  </p:notesMasterIdLst>
  <p:handoutMasterIdLst>
    <p:handoutMasterId r:id="rId18"/>
  </p:handoutMasterIdLst>
  <p:sldIdLst>
    <p:sldId id="449" r:id="rId2"/>
    <p:sldId id="452" r:id="rId3"/>
    <p:sldId id="454" r:id="rId4"/>
    <p:sldId id="456" r:id="rId5"/>
    <p:sldId id="462" r:id="rId6"/>
    <p:sldId id="464" r:id="rId7"/>
    <p:sldId id="469" r:id="rId8"/>
    <p:sldId id="477" r:id="rId9"/>
    <p:sldId id="478" r:id="rId10"/>
    <p:sldId id="470" r:id="rId11"/>
    <p:sldId id="471" r:id="rId12"/>
    <p:sldId id="472" r:id="rId13"/>
    <p:sldId id="473" r:id="rId14"/>
    <p:sldId id="474" r:id="rId15"/>
    <p:sldId id="475" r:id="rId16"/>
  </p:sldIdLst>
  <p:sldSz cx="9144000" cy="6858000" type="screen4x3"/>
  <p:notesSz cx="7099300" cy="10234613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3300"/>
    <a:srgbClr val="009242"/>
    <a:srgbClr val="EAEAEA"/>
    <a:srgbClr val="DDDDDD"/>
    <a:srgbClr val="C0C0C0"/>
    <a:srgbClr val="FFFF00"/>
    <a:srgbClr val="00823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Stile con tema 1 - Color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8FB837D-C827-4EFA-A057-4D05807E0F7C}" styleName="Stile con tema 1 - Color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8" autoAdjust="0"/>
    <p:restoredTop sz="94681" autoAdjust="0"/>
  </p:normalViewPr>
  <p:slideViewPr>
    <p:cSldViewPr>
      <p:cViewPr>
        <p:scale>
          <a:sx n="100" d="100"/>
          <a:sy n="100" d="100"/>
        </p:scale>
        <p:origin x="-787" y="77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server2020\Condivisioni\BilancioProcessiEconomici\pianta\Bilancio\2021\02.BILANCIO%202021\PREVENTIVO\Grafici+TAB%20Relazione\281021_Export_Gestori_CeMin%20(19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server2020\Condivisioni\BilancioProcessiEconomici\pianta\Bilancio\2021\02.BILANCIO%202021\PREVENTIVO\Grafici+TAB%20Relazione\281021_Export_Gestori_CeMin%20(19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server2020\Condivisioni\BilancioProcessiEconomici\pianta\Bilancio\2021\02.BILANCIO%202021\PREVENTIVO\Grafici+TAB%20Relazione\281021_Export_Gestori_CeMin%20(19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'Grafici mobilità'!$B$1</c:f>
              <c:strCache>
                <c:ptCount val="1"/>
                <c:pt idx="0">
                  <c:v>Consuntivo 2019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'Grafici mobilità'!$A$2:$A$6</c:f>
              <c:strCache>
                <c:ptCount val="5"/>
                <c:pt idx="0">
                  <c:v>Provincia BO</c:v>
                </c:pt>
                <c:pt idx="1">
                  <c:v>Extra Provincia  </c:v>
                </c:pt>
                <c:pt idx="2">
                  <c:v>TOTALE RER </c:v>
                </c:pt>
                <c:pt idx="3">
                  <c:v>Extra RER </c:v>
                </c:pt>
                <c:pt idx="4">
                  <c:v>TOTALE  MOBILITA' SANITARIA (SDO+ASA+PS+ FED)</c:v>
                </c:pt>
              </c:strCache>
            </c:strRef>
          </c:cat>
          <c:val>
            <c:numRef>
              <c:f>'Grafici mobilità'!$B$2:$B$6</c:f>
              <c:numCache>
                <c:formatCode>#,##0</c:formatCode>
                <c:ptCount val="5"/>
                <c:pt idx="0">
                  <c:v>29410714</c:v>
                </c:pt>
                <c:pt idx="1">
                  <c:v>12351765</c:v>
                </c:pt>
                <c:pt idx="2">
                  <c:v>41762479</c:v>
                </c:pt>
                <c:pt idx="3">
                  <c:v>42378521</c:v>
                </c:pt>
                <c:pt idx="4">
                  <c:v>84141000</c:v>
                </c:pt>
              </c:numCache>
            </c:numRef>
          </c:val>
        </c:ser>
        <c:ser>
          <c:idx val="1"/>
          <c:order val="1"/>
          <c:tx>
            <c:strRef>
              <c:f>'Grafici mobilità'!$C$1</c:f>
              <c:strCache>
                <c:ptCount val="1"/>
                <c:pt idx="0">
                  <c:v>Consuntivo 2020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'Grafici mobilità'!$A$2:$A$6</c:f>
              <c:strCache>
                <c:ptCount val="5"/>
                <c:pt idx="0">
                  <c:v>Provincia BO</c:v>
                </c:pt>
                <c:pt idx="1">
                  <c:v>Extra Provincia  </c:v>
                </c:pt>
                <c:pt idx="2">
                  <c:v>TOTALE RER </c:v>
                </c:pt>
                <c:pt idx="3">
                  <c:v>Extra RER </c:v>
                </c:pt>
                <c:pt idx="4">
                  <c:v>TOTALE  MOBILITA' SANITARIA (SDO+ASA+PS+ FED)</c:v>
                </c:pt>
              </c:strCache>
            </c:strRef>
          </c:cat>
          <c:val>
            <c:numRef>
              <c:f>'Grafici mobilità'!$C$2:$C$6</c:f>
              <c:numCache>
                <c:formatCode>#,##0</c:formatCode>
                <c:ptCount val="5"/>
                <c:pt idx="0">
                  <c:v>26402563</c:v>
                </c:pt>
                <c:pt idx="1">
                  <c:v>10147591</c:v>
                </c:pt>
                <c:pt idx="2">
                  <c:v>36550155</c:v>
                </c:pt>
                <c:pt idx="3">
                  <c:v>31701565</c:v>
                </c:pt>
                <c:pt idx="4">
                  <c:v>68251720</c:v>
                </c:pt>
              </c:numCache>
            </c:numRef>
          </c:val>
        </c:ser>
        <c:ser>
          <c:idx val="2"/>
          <c:order val="2"/>
          <c:tx>
            <c:strRef>
              <c:f>'Grafici mobilità'!$D$1</c:f>
              <c:strCache>
                <c:ptCount val="1"/>
                <c:pt idx="0">
                  <c:v> Previsione  2021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'Grafici mobilità'!$A$2:$A$6</c:f>
              <c:strCache>
                <c:ptCount val="5"/>
                <c:pt idx="0">
                  <c:v>Provincia BO</c:v>
                </c:pt>
                <c:pt idx="1">
                  <c:v>Extra Provincia  </c:v>
                </c:pt>
                <c:pt idx="2">
                  <c:v>TOTALE RER </c:v>
                </c:pt>
                <c:pt idx="3">
                  <c:v>Extra RER </c:v>
                </c:pt>
                <c:pt idx="4">
                  <c:v>TOTALE  MOBILITA' SANITARIA (SDO+ASA+PS+ FED)</c:v>
                </c:pt>
              </c:strCache>
            </c:strRef>
          </c:cat>
          <c:val>
            <c:numRef>
              <c:f>'Grafici mobilità'!$D$2:$D$6</c:f>
              <c:numCache>
                <c:formatCode>#,##0</c:formatCode>
                <c:ptCount val="5"/>
                <c:pt idx="0">
                  <c:v>28530222</c:v>
                </c:pt>
                <c:pt idx="1">
                  <c:v>13888402</c:v>
                </c:pt>
                <c:pt idx="2">
                  <c:v>42418624</c:v>
                </c:pt>
                <c:pt idx="3">
                  <c:v>37974446</c:v>
                </c:pt>
                <c:pt idx="4">
                  <c:v>80393070</c:v>
                </c:pt>
              </c:numCache>
            </c:numRef>
          </c:val>
        </c:ser>
        <c:axId val="84160896"/>
        <c:axId val="84162432"/>
      </c:barChart>
      <c:catAx>
        <c:axId val="84160896"/>
        <c:scaling>
          <c:orientation val="minMax"/>
        </c:scaling>
        <c:axPos val="l"/>
        <c:majorTickMark val="none"/>
        <c:tickLblPos val="nextTo"/>
        <c:crossAx val="84162432"/>
        <c:crosses val="autoZero"/>
        <c:auto val="1"/>
        <c:lblAlgn val="ctr"/>
        <c:lblOffset val="100"/>
      </c:catAx>
      <c:valAx>
        <c:axId val="84162432"/>
        <c:scaling>
          <c:orientation val="minMax"/>
        </c:scaling>
        <c:axPos val="b"/>
        <c:majorGridlines/>
        <c:numFmt formatCode="#,##0" sourceLinked="1"/>
        <c:majorTickMark val="none"/>
        <c:tickLblPos val="nextTo"/>
        <c:crossAx val="8416089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/>
      <c:barChart>
        <c:barDir val="col"/>
        <c:grouping val="clustered"/>
        <c:ser>
          <c:idx val="0"/>
          <c:order val="0"/>
          <c:tx>
            <c:strRef>
              <c:f>'prospetti per relazione'!$F$53</c:f>
              <c:strCache>
                <c:ptCount val="1"/>
                <c:pt idx="0">
                  <c:v>Costo Covid Cons2020</c:v>
                </c:pt>
              </c:strCache>
            </c:strRef>
          </c:tx>
          <c:spPr>
            <a:solidFill>
              <a:srgbClr val="00823B"/>
            </a:solidFill>
          </c:spPr>
          <c:cat>
            <c:strRef>
              <c:f>'prospetti per relazione'!$C$54:$C$57</c:f>
              <c:strCache>
                <c:ptCount val="4"/>
                <c:pt idx="0">
                  <c:v>B.5) Personale del ruolo sanitario</c:v>
                </c:pt>
                <c:pt idx="1">
                  <c:v>B.6) Personale del ruolo professionale</c:v>
                </c:pt>
                <c:pt idx="2">
                  <c:v>B.7) Personale del ruolo tecnico</c:v>
                </c:pt>
                <c:pt idx="3">
                  <c:v>B.8) Personale del ruolo amministrativo</c:v>
                </c:pt>
              </c:strCache>
            </c:strRef>
          </c:cat>
          <c:val>
            <c:numRef>
              <c:f>'prospetti per relazione'!$F$54:$F$57</c:f>
              <c:numCache>
                <c:formatCode>#,##0</c:formatCode>
                <c:ptCount val="4"/>
                <c:pt idx="0">
                  <c:v>799092.8</c:v>
                </c:pt>
                <c:pt idx="1">
                  <c:v>3655</c:v>
                </c:pt>
                <c:pt idx="2">
                  <c:v>183728</c:v>
                </c:pt>
                <c:pt idx="3">
                  <c:v>3672</c:v>
                </c:pt>
              </c:numCache>
            </c:numRef>
          </c:val>
        </c:ser>
        <c:ser>
          <c:idx val="1"/>
          <c:order val="1"/>
          <c:tx>
            <c:strRef>
              <c:f>'prospetti per relazione'!$G$53</c:f>
              <c:strCache>
                <c:ptCount val="1"/>
                <c:pt idx="0">
                  <c:v>Costo Covid Prev2021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'prospetti per relazione'!$C$54:$C$57</c:f>
              <c:strCache>
                <c:ptCount val="4"/>
                <c:pt idx="0">
                  <c:v>B.5) Personale del ruolo sanitario</c:v>
                </c:pt>
                <c:pt idx="1">
                  <c:v>B.6) Personale del ruolo professionale</c:v>
                </c:pt>
                <c:pt idx="2">
                  <c:v>B.7) Personale del ruolo tecnico</c:v>
                </c:pt>
                <c:pt idx="3">
                  <c:v>B.8) Personale del ruolo amministrativo</c:v>
                </c:pt>
              </c:strCache>
            </c:strRef>
          </c:cat>
          <c:val>
            <c:numRef>
              <c:f>'prospetti per relazione'!$G$54:$G$57</c:f>
              <c:numCache>
                <c:formatCode>#,##0</c:formatCode>
                <c:ptCount val="4"/>
                <c:pt idx="0">
                  <c:v>1058137.3600000001</c:v>
                </c:pt>
                <c:pt idx="1">
                  <c:v>0</c:v>
                </c:pt>
                <c:pt idx="2">
                  <c:v>254823.25</c:v>
                </c:pt>
                <c:pt idx="3">
                  <c:v>0</c:v>
                </c:pt>
              </c:numCache>
            </c:numRef>
          </c:val>
        </c:ser>
        <c:axId val="44663552"/>
        <c:axId val="44665088"/>
      </c:barChart>
      <c:catAx>
        <c:axId val="44663552"/>
        <c:scaling>
          <c:orientation val="minMax"/>
        </c:scaling>
        <c:axPos val="b"/>
        <c:tickLblPos val="nextTo"/>
        <c:crossAx val="44665088"/>
        <c:crosses val="autoZero"/>
        <c:auto val="1"/>
        <c:lblAlgn val="ctr"/>
        <c:lblOffset val="100"/>
      </c:catAx>
      <c:valAx>
        <c:axId val="44665088"/>
        <c:scaling>
          <c:orientation val="minMax"/>
        </c:scaling>
        <c:axPos val="l"/>
        <c:majorGridlines/>
        <c:numFmt formatCode="#,##0" sourceLinked="1"/>
        <c:tickLblPos val="nextTo"/>
        <c:crossAx val="44663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969815676638499"/>
          <c:y val="0.40317158135126208"/>
          <c:w val="0.20320794578192636"/>
          <c:h val="0.17333951918346779"/>
        </c:manualLayout>
      </c:layout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/>
      <c:barChart>
        <c:barDir val="col"/>
        <c:grouping val="clustered"/>
        <c:ser>
          <c:idx val="0"/>
          <c:order val="0"/>
          <c:tx>
            <c:strRef>
              <c:f>'prospetti per relazione'!$D$53</c:f>
              <c:strCache>
                <c:ptCount val="1"/>
                <c:pt idx="0">
                  <c:v>CONS 2020</c:v>
                </c:pt>
              </c:strCache>
            </c:strRef>
          </c:tx>
          <c:spPr>
            <a:solidFill>
              <a:srgbClr val="239D43"/>
            </a:solidFill>
          </c:spPr>
          <c:cat>
            <c:strRef>
              <c:f>'prospetti per relazione'!$C$54:$C$57</c:f>
              <c:strCache>
                <c:ptCount val="4"/>
                <c:pt idx="0">
                  <c:v>B.5) Personale del ruolo sanitario</c:v>
                </c:pt>
                <c:pt idx="1">
                  <c:v>B.6) Personale del ruolo professionale</c:v>
                </c:pt>
                <c:pt idx="2">
                  <c:v>B.7) Personale del ruolo tecnico</c:v>
                </c:pt>
                <c:pt idx="3">
                  <c:v>B.8) Personale del ruolo amministrativo</c:v>
                </c:pt>
              </c:strCache>
            </c:strRef>
          </c:cat>
          <c:val>
            <c:numRef>
              <c:f>'prospetti per relazione'!$D$54:$D$57</c:f>
              <c:numCache>
                <c:formatCode>#,##0</c:formatCode>
                <c:ptCount val="4"/>
                <c:pt idx="0">
                  <c:v>49662882.520000003</c:v>
                </c:pt>
                <c:pt idx="1">
                  <c:v>674168.23</c:v>
                </c:pt>
                <c:pt idx="2">
                  <c:v>9806477.3500000089</c:v>
                </c:pt>
                <c:pt idx="3">
                  <c:v>6941463.7400000002</c:v>
                </c:pt>
              </c:numCache>
            </c:numRef>
          </c:val>
        </c:ser>
        <c:ser>
          <c:idx val="1"/>
          <c:order val="1"/>
          <c:tx>
            <c:strRef>
              <c:f>'prospetti per relazione'!$E$53</c:f>
              <c:strCache>
                <c:ptCount val="1"/>
                <c:pt idx="0">
                  <c:v>PREV 2021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'prospetti per relazione'!$C$54:$C$57</c:f>
              <c:strCache>
                <c:ptCount val="4"/>
                <c:pt idx="0">
                  <c:v>B.5) Personale del ruolo sanitario</c:v>
                </c:pt>
                <c:pt idx="1">
                  <c:v>B.6) Personale del ruolo professionale</c:v>
                </c:pt>
                <c:pt idx="2">
                  <c:v>B.7) Personale del ruolo tecnico</c:v>
                </c:pt>
                <c:pt idx="3">
                  <c:v>B.8) Personale del ruolo amministrativo</c:v>
                </c:pt>
              </c:strCache>
            </c:strRef>
          </c:cat>
          <c:val>
            <c:numRef>
              <c:f>'prospetti per relazione'!$E$54:$E$57</c:f>
              <c:numCache>
                <c:formatCode>#,##0</c:formatCode>
                <c:ptCount val="4"/>
                <c:pt idx="0">
                  <c:v>49621174.640000001</c:v>
                </c:pt>
                <c:pt idx="1">
                  <c:v>761477</c:v>
                </c:pt>
                <c:pt idx="2">
                  <c:v>9155271.75</c:v>
                </c:pt>
                <c:pt idx="3">
                  <c:v>7852347</c:v>
                </c:pt>
              </c:numCache>
            </c:numRef>
          </c:val>
        </c:ser>
        <c:axId val="44687360"/>
        <c:axId val="44688896"/>
      </c:barChart>
      <c:catAx>
        <c:axId val="44687360"/>
        <c:scaling>
          <c:orientation val="minMax"/>
        </c:scaling>
        <c:axPos val="b"/>
        <c:tickLblPos val="nextTo"/>
        <c:crossAx val="44688896"/>
        <c:crosses val="autoZero"/>
        <c:auto val="1"/>
        <c:lblAlgn val="ctr"/>
        <c:lblOffset val="100"/>
      </c:catAx>
      <c:valAx>
        <c:axId val="44688896"/>
        <c:scaling>
          <c:orientation val="minMax"/>
          <c:max val="50000000"/>
        </c:scaling>
        <c:axPos val="l"/>
        <c:majorGridlines/>
        <c:numFmt formatCode="#,##0" sourceLinked="1"/>
        <c:tickLblPos val="nextTo"/>
        <c:crossAx val="44687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376494886008381"/>
          <c:y val="0.42100357247010789"/>
          <c:w val="0.14067953446811687"/>
          <c:h val="0.15799285505978436"/>
        </c:manualLayout>
      </c:layout>
      <c:txPr>
        <a:bodyPr/>
        <a:lstStyle/>
        <a:p>
          <a:pPr>
            <a:defRPr b="0"/>
          </a:pPr>
          <a:endParaRPr lang="it-IT"/>
        </a:p>
      </c:txPr>
    </c:legend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917" cy="51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0725" y="0"/>
            <a:ext cx="3076917" cy="51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83FA27C-5EC4-484F-B521-69AF20FC1A42}" type="datetimeFigureOut">
              <a:rPr lang="it-IT"/>
              <a:pPr>
                <a:defRPr/>
              </a:pPr>
              <a:t>15/11/2021</a:t>
            </a:fld>
            <a:endParaRPr lang="it-IT"/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279"/>
            <a:ext cx="3076917" cy="51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49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0725" y="9720279"/>
            <a:ext cx="3076917" cy="51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F087131-8968-4BC9-BF7F-59741E7A0D8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917" cy="512708"/>
          </a:xfrm>
          <a:prstGeom prst="rect">
            <a:avLst/>
          </a:prstGeom>
        </p:spPr>
        <p:txBody>
          <a:bodyPr vert="horz" lIns="98735" tIns="49367" rIns="98735" bIns="4936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0725" y="0"/>
            <a:ext cx="3076917" cy="512708"/>
          </a:xfrm>
          <a:prstGeom prst="rect">
            <a:avLst/>
          </a:prstGeom>
        </p:spPr>
        <p:txBody>
          <a:bodyPr vert="horz" lIns="98735" tIns="49367" rIns="98735" bIns="4936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C0580A6-2F23-4953-997C-CAA9073D0D3E}" type="datetimeFigureOut">
              <a:rPr lang="it-IT"/>
              <a:pPr>
                <a:defRPr/>
              </a:pPr>
              <a:t>15/11/2021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735" tIns="49367" rIns="98735" bIns="49367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0" y="4861768"/>
            <a:ext cx="5679440" cy="4604599"/>
          </a:xfrm>
          <a:prstGeom prst="rect">
            <a:avLst/>
          </a:prstGeom>
        </p:spPr>
        <p:txBody>
          <a:bodyPr vert="horz" lIns="98735" tIns="49367" rIns="98735" bIns="49367" rtlCol="0"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0279"/>
            <a:ext cx="3076917" cy="512708"/>
          </a:xfrm>
          <a:prstGeom prst="rect">
            <a:avLst/>
          </a:prstGeom>
        </p:spPr>
        <p:txBody>
          <a:bodyPr vert="horz" lIns="98735" tIns="49367" rIns="98735" bIns="4936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0725" y="9720279"/>
            <a:ext cx="3076917" cy="512708"/>
          </a:xfrm>
          <a:prstGeom prst="rect">
            <a:avLst/>
          </a:prstGeom>
        </p:spPr>
        <p:txBody>
          <a:bodyPr vert="horz" lIns="98735" tIns="49367" rIns="98735" bIns="4936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1105C8B-A481-4465-82E6-399DE2F4100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Rappresentazione</a:t>
            </a:r>
            <a:r>
              <a:rPr lang="it-IT" baseline="0" dirty="0" smtClean="0"/>
              <a:t> del conto economico 2021 a confronto con il consuntivo 2020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105C8B-A481-4465-82E6-399DE2F41003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Rappresentazione grafica della slide precedente</a:t>
            </a:r>
            <a:r>
              <a:rPr lang="it-IT" baseline="0" dirty="0" smtClean="0"/>
              <a:t>, valutare quale slide tenere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105C8B-A481-4465-82E6-399DE2F41003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Nei costi</a:t>
            </a:r>
            <a:r>
              <a:rPr lang="it-IT" baseline="0" dirty="0" smtClean="0"/>
              <a:t> della produzione si evidenzia l’aumento dei servizi sanitari determinato dalla necessità di recuperare spazi su piattaforme esterne. I beni si riducono perché abbiamo fatto acquisti </a:t>
            </a:r>
            <a:r>
              <a:rPr lang="it-IT" baseline="0" dirty="0" err="1" smtClean="0"/>
              <a:t>covid</a:t>
            </a:r>
            <a:r>
              <a:rPr lang="it-IT" baseline="0" dirty="0" smtClean="0"/>
              <a:t> nel 2020 che non ci sono nel 2021, la riduzione dei costi </a:t>
            </a:r>
            <a:r>
              <a:rPr lang="it-IT" baseline="0" dirty="0" err="1" smtClean="0"/>
              <a:t>covid</a:t>
            </a:r>
            <a:r>
              <a:rPr lang="it-IT" baseline="0" dirty="0" smtClean="0"/>
              <a:t> compensa l’aumento dei costi dei beni sanitari (protesi, farmaci).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105C8B-A481-4465-82E6-399DE2F41003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L’aumento dei costi del personale</a:t>
            </a:r>
            <a:r>
              <a:rPr lang="it-IT" baseline="0" dirty="0" smtClean="0"/>
              <a:t> è determinato sia dalle assunzioni </a:t>
            </a:r>
            <a:r>
              <a:rPr lang="it-IT" baseline="0" dirty="0" err="1" smtClean="0"/>
              <a:t>covid</a:t>
            </a:r>
            <a:r>
              <a:rPr lang="it-IT" baseline="0" dirty="0" smtClean="0"/>
              <a:t> (1°GRAFICO) che dall’aumento dei costi del personale del ruolo amministrativo (2°GRAFICO).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105C8B-A481-4465-82E6-399DE2F41003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334165" y="767497"/>
            <a:ext cx="2430456" cy="3838028"/>
          </a:xfrm>
          <a:prstGeom prst="rect">
            <a:avLst/>
          </a:prstGeom>
        </p:spPr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709827" y="4861357"/>
            <a:ext cx="5679132" cy="4604983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161" name="Segnaposto numero diapositiva 3"/>
          <p:cNvSpPr txBox="1"/>
          <p:nvPr/>
        </p:nvSpPr>
        <p:spPr>
          <a:xfrm>
            <a:off x="4021582" y="9720547"/>
            <a:ext cx="3076175" cy="511123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22AC8238-B75C-48AF-83E5-B269A73C2ABC}" type="slidenum">
              <a:rPr lang="it-IT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10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334165" y="767497"/>
            <a:ext cx="2430456" cy="3838028"/>
          </a:xfrm>
          <a:prstGeom prst="rect">
            <a:avLst/>
          </a:prstGeom>
        </p:spPr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709827" y="4861357"/>
            <a:ext cx="5679132" cy="4604983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164" name="Segnaposto numero diapositiva 3"/>
          <p:cNvSpPr txBox="1"/>
          <p:nvPr/>
        </p:nvSpPr>
        <p:spPr>
          <a:xfrm>
            <a:off x="4021582" y="9720547"/>
            <a:ext cx="3076175" cy="511123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73E638A0-6204-4FB7-A79E-F8A49F58B8FE}" type="slidenum">
              <a:rPr lang="it-IT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11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334165" y="767497"/>
            <a:ext cx="2430456" cy="3838028"/>
          </a:xfrm>
          <a:prstGeom prst="rect">
            <a:avLst/>
          </a:prstGeom>
        </p:spPr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709827" y="4861357"/>
            <a:ext cx="5679132" cy="4604983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it-IT" sz="2000" b="0" strike="noStrike" spc="-1">
              <a:latin typeface="Arial"/>
            </a:endParaRPr>
          </a:p>
        </p:txBody>
      </p:sp>
      <p:sp>
        <p:nvSpPr>
          <p:cNvPr id="170" name="Segnaposto numero diapositiva 3"/>
          <p:cNvSpPr txBox="1"/>
          <p:nvPr/>
        </p:nvSpPr>
        <p:spPr>
          <a:xfrm>
            <a:off x="4021582" y="9720547"/>
            <a:ext cx="3076175" cy="511123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5C009C26-B26E-4587-B227-0FD1C9CEBF2A}" type="slidenum">
              <a:rPr lang="it-IT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12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435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9E58D06-11A0-4C09-BAB0-B2A9D8D5306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974880" y="1917720"/>
            <a:ext cx="7341840" cy="718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it-IT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1" y="1600203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2338" y="1600203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6624B8-034A-4390-A07C-B0B477B6F8A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271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271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9D47B9-5EA9-47E9-BCB0-B97ED57EDD7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E716CA-E0DE-472E-AFC5-C8249CDDB23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538" y="273053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435103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AAD3DA-413E-4AAC-B8AF-7719E400FA1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A754F3A-CC0E-40A3-8E9D-46359B96CF4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69E924-484D-4187-8567-5E650BB8FE1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972300" y="1600203"/>
            <a:ext cx="2171700" cy="4525963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2" y="1600203"/>
            <a:ext cx="6374423" cy="4525963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6890F3B-0072-4403-9315-AE82758B600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2492375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1" y="1600203"/>
            <a:ext cx="4044462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2338" y="1600203"/>
            <a:ext cx="4044462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717AC3-1F4A-4303-8835-EF267707AC3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4923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 smtClean="0"/>
              <a:t>16/07/2015</a:t>
            </a:r>
            <a:endParaRPr lang="it-IT"/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 smtClean="0"/>
              <a:t>Istituto Ortopedico Rizzoi</a:t>
            </a:r>
            <a:endParaRPr lang="it-IT"/>
          </a:p>
        </p:txBody>
      </p:sp>
      <p:sp>
        <p:nvSpPr>
          <p:cNvPr id="2129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BD7293-7302-4E31-8B84-BBFEE16EE8B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1063625" y="0"/>
            <a:ext cx="8094663" cy="1052513"/>
          </a:xfrm>
          <a:prstGeom prst="rect">
            <a:avLst/>
          </a:prstGeom>
          <a:solidFill>
            <a:srgbClr val="339966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857356" y="5445224"/>
            <a:ext cx="66786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it-IT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Direttore Generale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it-IT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Dr. Anselmo Campagna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it-IT" sz="2000" b="1" i="1" dirty="0" smtClean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it-IT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CTSSM - novembre 2021</a:t>
            </a:r>
            <a:endParaRPr kumimoji="1" lang="it-IT" sz="2000" b="1" i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5" name="Rectangle 2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060848"/>
            <a:ext cx="7488237" cy="417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it-IT" sz="3600" b="1" dirty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it-IT" sz="3600" b="1" dirty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IL BILANCIO </a:t>
            </a:r>
            <a:r>
              <a:rPr kumimoji="1" lang="it-IT" sz="36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ECONOMICO PREVENTIVO 2021</a:t>
            </a:r>
            <a:endParaRPr kumimoji="1" lang="it-IT" sz="3600" b="1" dirty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it-IT" sz="1200" b="1" dirty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it-IT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IRCCS Istituto Ortopedico Rizzoli </a:t>
            </a:r>
            <a:r>
              <a:rPr kumimoji="1" lang="it-IT" sz="3200" b="1" dirty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/>
            </a:r>
            <a:br>
              <a:rPr kumimoji="1" lang="it-IT" sz="3200" b="1" dirty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</a:br>
            <a:r>
              <a:rPr kumimoji="1" lang="it-IT" sz="3200" b="1" dirty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                   </a:t>
            </a:r>
            <a:r>
              <a:rPr kumimoji="1" lang="it-IT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/>
            </a:r>
            <a:br>
              <a:rPr kumimoji="1" lang="it-IT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</a:br>
            <a:r>
              <a:rPr kumimoji="1" lang="it-IT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/>
            </a:r>
            <a:br>
              <a:rPr kumimoji="1" lang="it-IT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</a:br>
            <a:endParaRPr kumimoji="1" lang="it-IT" sz="3200" b="1" dirty="0"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pic>
        <p:nvPicPr>
          <p:cNvPr id="17412" name="Immagine 3" descr="IO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1268413"/>
            <a:ext cx="3311525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angle 6"/>
          <p:cNvSpPr/>
          <p:nvPr/>
        </p:nvSpPr>
        <p:spPr>
          <a:xfrm>
            <a:off x="827640" y="1196640"/>
            <a:ext cx="8172000" cy="3952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it-IT" sz="2000" b="1" strike="noStrike" spc="-1">
                <a:solidFill>
                  <a:srgbClr val="00B050"/>
                </a:solidFill>
                <a:latin typeface="Calibri"/>
              </a:rPr>
              <a:t>Scheda 1 : Lavori in corso </a:t>
            </a:r>
            <a:endParaRPr lang="it-IT" sz="2000" b="0" strike="noStrike" spc="-1">
              <a:latin typeface="Arial"/>
            </a:endParaRPr>
          </a:p>
        </p:txBody>
      </p:sp>
      <p:sp>
        <p:nvSpPr>
          <p:cNvPr id="114" name="object 3"/>
          <p:cNvSpPr/>
          <p:nvPr/>
        </p:nvSpPr>
        <p:spPr>
          <a:xfrm>
            <a:off x="1979640" y="357120"/>
            <a:ext cx="6048360" cy="75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it-IT" sz="2400" b="1" strike="noStrike" spc="-7">
                <a:solidFill>
                  <a:srgbClr val="FFFFFF"/>
                </a:solidFill>
                <a:latin typeface="Trebuchet MS"/>
              </a:rPr>
              <a:t>PIANO INVESTIMENTI PREVENTIVO 2021</a:t>
            </a:r>
            <a:endParaRPr lang="it-IT" sz="2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endParaRPr lang="it-IT" sz="2400" b="0" strike="noStrike" spc="-1">
              <a:latin typeface="Arial"/>
            </a:endParaRPr>
          </a:p>
        </p:txBody>
      </p:sp>
      <p:sp>
        <p:nvSpPr>
          <p:cNvPr id="115" name="Rectangle 6"/>
          <p:cNvSpPr/>
          <p:nvPr/>
        </p:nvSpPr>
        <p:spPr>
          <a:xfrm>
            <a:off x="6508800" y="2023560"/>
            <a:ext cx="2736000" cy="7002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it-IT" sz="2000" b="1" strike="noStrike" spc="-1">
                <a:solidFill>
                  <a:srgbClr val="00B050"/>
                </a:solidFill>
                <a:latin typeface="Calibri"/>
              </a:rPr>
              <a:t>Cantiere Pronto Soccorso</a:t>
            </a:r>
            <a:endParaRPr lang="it-IT" sz="2000" b="0" strike="noStrike" spc="-1">
              <a:latin typeface="Arial"/>
            </a:endParaRPr>
          </a:p>
        </p:txBody>
      </p:sp>
      <p:pic>
        <p:nvPicPr>
          <p:cNvPr id="116" name="Immagine 2"/>
          <p:cNvPicPr/>
          <p:nvPr/>
        </p:nvPicPr>
        <p:blipFill>
          <a:blip r:embed="rId3" cstate="print"/>
          <a:stretch/>
        </p:blipFill>
        <p:spPr>
          <a:xfrm>
            <a:off x="6084000" y="4437000"/>
            <a:ext cx="2736000" cy="2191680"/>
          </a:xfrm>
          <a:prstGeom prst="rect">
            <a:avLst/>
          </a:prstGeom>
          <a:ln w="0">
            <a:noFill/>
          </a:ln>
        </p:spPr>
      </p:pic>
      <p:pic>
        <p:nvPicPr>
          <p:cNvPr id="117" name="Immagine 3"/>
          <p:cNvPicPr/>
          <p:nvPr/>
        </p:nvPicPr>
        <p:blipFill>
          <a:blip r:embed="rId4" cstate="print"/>
          <a:stretch/>
        </p:blipFill>
        <p:spPr>
          <a:xfrm>
            <a:off x="1331640" y="1672200"/>
            <a:ext cx="5176800" cy="3927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6"/>
          <p:cNvSpPr/>
          <p:nvPr/>
        </p:nvSpPr>
        <p:spPr>
          <a:xfrm>
            <a:off x="827640" y="1196640"/>
            <a:ext cx="8172000" cy="3952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it-IT" sz="2000" b="1" strike="noStrike" spc="-1">
                <a:solidFill>
                  <a:srgbClr val="00B050"/>
                </a:solidFill>
                <a:latin typeface="Calibri"/>
              </a:rPr>
              <a:t>Scheda 1 : Lavori in corso </a:t>
            </a:r>
            <a:endParaRPr lang="it-IT" sz="2000" b="0" strike="noStrike" spc="-1">
              <a:latin typeface="Arial"/>
            </a:endParaRPr>
          </a:p>
        </p:txBody>
      </p:sp>
      <p:sp>
        <p:nvSpPr>
          <p:cNvPr id="119" name="object 3"/>
          <p:cNvSpPr/>
          <p:nvPr/>
        </p:nvSpPr>
        <p:spPr>
          <a:xfrm>
            <a:off x="1979640" y="357120"/>
            <a:ext cx="6048360" cy="75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it-IT" sz="2400" b="1" strike="noStrike" spc="-7">
                <a:solidFill>
                  <a:srgbClr val="FFFFFF"/>
                </a:solidFill>
                <a:latin typeface="Trebuchet MS"/>
              </a:rPr>
              <a:t>PIANO INVESTIMENTI PREVENTIVO 2021</a:t>
            </a:r>
            <a:endParaRPr lang="it-IT" sz="2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endParaRPr lang="it-IT" sz="2400" b="0" strike="noStrike" spc="-1">
              <a:latin typeface="Arial"/>
            </a:endParaRPr>
          </a:p>
        </p:txBody>
      </p:sp>
      <p:pic>
        <p:nvPicPr>
          <p:cNvPr id="120" name="Immagine 6"/>
          <p:cNvPicPr/>
          <p:nvPr/>
        </p:nvPicPr>
        <p:blipFill>
          <a:blip r:embed="rId3" cstate="print"/>
          <a:stretch/>
        </p:blipFill>
        <p:spPr>
          <a:xfrm>
            <a:off x="4415040" y="3861000"/>
            <a:ext cx="2139480" cy="2852640"/>
          </a:xfrm>
          <a:prstGeom prst="rect">
            <a:avLst/>
          </a:prstGeom>
          <a:ln w="0">
            <a:noFill/>
          </a:ln>
        </p:spPr>
      </p:pic>
      <p:pic>
        <p:nvPicPr>
          <p:cNvPr id="121" name="Immagine 7"/>
          <p:cNvPicPr/>
          <p:nvPr/>
        </p:nvPicPr>
        <p:blipFill>
          <a:blip r:embed="rId4" cstate="print"/>
          <a:stretch/>
        </p:blipFill>
        <p:spPr>
          <a:xfrm>
            <a:off x="6689520" y="1966680"/>
            <a:ext cx="2193480" cy="2924640"/>
          </a:xfrm>
          <a:prstGeom prst="rect">
            <a:avLst/>
          </a:prstGeom>
          <a:ln w="0">
            <a:noFill/>
          </a:ln>
        </p:spPr>
      </p:pic>
      <p:pic>
        <p:nvPicPr>
          <p:cNvPr id="122" name="Immagine 8"/>
          <p:cNvPicPr/>
          <p:nvPr/>
        </p:nvPicPr>
        <p:blipFill>
          <a:blip r:embed="rId5" cstate="print"/>
          <a:stretch/>
        </p:blipFill>
        <p:spPr>
          <a:xfrm>
            <a:off x="1357560" y="2166120"/>
            <a:ext cx="2922480" cy="2175840"/>
          </a:xfrm>
          <a:prstGeom prst="rect">
            <a:avLst/>
          </a:prstGeom>
          <a:ln w="0">
            <a:noFill/>
          </a:ln>
        </p:spPr>
      </p:pic>
      <p:sp>
        <p:nvSpPr>
          <p:cNvPr id="123" name="Rectangle 6"/>
          <p:cNvSpPr/>
          <p:nvPr/>
        </p:nvSpPr>
        <p:spPr>
          <a:xfrm>
            <a:off x="1102680" y="1672200"/>
            <a:ext cx="3810600" cy="3952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it-IT" sz="2000" b="1" strike="noStrike" spc="-1">
                <a:solidFill>
                  <a:srgbClr val="00B050"/>
                </a:solidFill>
                <a:latin typeface="Calibri"/>
              </a:rPr>
              <a:t>Cantiere Degenze 4°piano</a:t>
            </a:r>
            <a:endParaRPr lang="it-IT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 6"/>
          <p:cNvSpPr/>
          <p:nvPr/>
        </p:nvSpPr>
        <p:spPr>
          <a:xfrm>
            <a:off x="827640" y="1196640"/>
            <a:ext cx="8172000" cy="7002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it-IT" sz="2000" b="1" strike="noStrike" spc="-1">
                <a:solidFill>
                  <a:srgbClr val="00B050"/>
                </a:solidFill>
                <a:latin typeface="Calibri"/>
              </a:rPr>
              <a:t>Scheda 2</a:t>
            </a:r>
            <a:endParaRPr lang="it-IT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000" b="1" strike="noStrike" spc="-1">
                <a:solidFill>
                  <a:srgbClr val="00B050"/>
                </a:solidFill>
                <a:latin typeface="Frutiger55Roman"/>
              </a:rPr>
              <a:t>interventi in corso di progettazione con copertura finanziaria</a:t>
            </a:r>
            <a:r>
              <a:rPr lang="en-US" sz="1200" b="0" strike="noStrike" spc="-1">
                <a:solidFill>
                  <a:srgbClr val="00B050"/>
                </a:solidFill>
                <a:latin typeface="Frutiger55Roman"/>
              </a:rPr>
              <a:t>;</a:t>
            </a:r>
            <a:endParaRPr lang="it-IT" sz="1200" b="0" strike="noStrike" spc="-1">
              <a:latin typeface="Arial"/>
            </a:endParaRPr>
          </a:p>
        </p:txBody>
      </p:sp>
      <p:sp>
        <p:nvSpPr>
          <p:cNvPr id="128" name="object 3"/>
          <p:cNvSpPr/>
          <p:nvPr/>
        </p:nvSpPr>
        <p:spPr>
          <a:xfrm>
            <a:off x="1979640" y="357120"/>
            <a:ext cx="6048360" cy="75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it-IT" sz="2400" b="1" strike="noStrike" spc="-7">
                <a:solidFill>
                  <a:srgbClr val="FFFFFF"/>
                </a:solidFill>
                <a:latin typeface="Trebuchet MS"/>
              </a:rPr>
              <a:t>PIANO INVESTIMENTI PREVENTIVO 2021</a:t>
            </a:r>
            <a:endParaRPr lang="it-IT" sz="2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endParaRPr lang="it-IT" sz="2400" b="0" strike="noStrike" spc="-1">
              <a:latin typeface="Arial"/>
            </a:endParaRPr>
          </a:p>
        </p:txBody>
      </p:sp>
      <p:pic>
        <p:nvPicPr>
          <p:cNvPr id="129" name="Immagine 2"/>
          <p:cNvPicPr/>
          <p:nvPr/>
        </p:nvPicPr>
        <p:blipFill>
          <a:blip r:embed="rId3" cstate="print"/>
          <a:stretch/>
        </p:blipFill>
        <p:spPr>
          <a:xfrm>
            <a:off x="1222560" y="2637000"/>
            <a:ext cx="3771000" cy="2728800"/>
          </a:xfrm>
          <a:prstGeom prst="rect">
            <a:avLst/>
          </a:prstGeom>
          <a:ln w="0">
            <a:noFill/>
          </a:ln>
        </p:spPr>
      </p:pic>
      <p:pic>
        <p:nvPicPr>
          <p:cNvPr id="130" name="Immagine 5"/>
          <p:cNvPicPr/>
          <p:nvPr/>
        </p:nvPicPr>
        <p:blipFill>
          <a:blip r:embed="rId4" cstate="print"/>
          <a:stretch/>
        </p:blipFill>
        <p:spPr>
          <a:xfrm>
            <a:off x="4716000" y="3861000"/>
            <a:ext cx="4067640" cy="2851200"/>
          </a:xfrm>
          <a:prstGeom prst="rect">
            <a:avLst/>
          </a:prstGeom>
          <a:ln w="0">
            <a:noFill/>
          </a:ln>
        </p:spPr>
      </p:pic>
      <p:sp>
        <p:nvSpPr>
          <p:cNvPr id="131" name="Rectangle 6"/>
          <p:cNvSpPr/>
          <p:nvPr/>
        </p:nvSpPr>
        <p:spPr>
          <a:xfrm>
            <a:off x="827640" y="2285640"/>
            <a:ext cx="3591720" cy="5778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it-IT" sz="2000" b="1" strike="noStrike" spc="-1">
                <a:solidFill>
                  <a:srgbClr val="00B050"/>
                </a:solidFill>
                <a:latin typeface="Calibri"/>
              </a:rPr>
              <a:t>Terapia Intensiva</a:t>
            </a:r>
            <a:endParaRPr lang="it-IT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2000" b="0" strike="noStrike" spc="-1">
              <a:latin typeface="Arial"/>
            </a:endParaRPr>
          </a:p>
        </p:txBody>
      </p:sp>
      <p:sp>
        <p:nvSpPr>
          <p:cNvPr id="132" name="Rectangle 6"/>
          <p:cNvSpPr/>
          <p:nvPr/>
        </p:nvSpPr>
        <p:spPr>
          <a:xfrm>
            <a:off x="4895280" y="3452040"/>
            <a:ext cx="3591720" cy="5778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it-IT" sz="2000" b="1" strike="noStrike" spc="-1">
                <a:solidFill>
                  <a:srgbClr val="00B050"/>
                </a:solidFill>
                <a:latin typeface="Calibri"/>
              </a:rPr>
              <a:t>Day Surgery</a:t>
            </a:r>
            <a:endParaRPr lang="it-IT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object 3"/>
          <p:cNvSpPr/>
          <p:nvPr/>
        </p:nvSpPr>
        <p:spPr>
          <a:xfrm>
            <a:off x="1979640" y="357120"/>
            <a:ext cx="6048360" cy="75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it-IT" sz="2400" b="1" strike="noStrike" spc="-7">
                <a:solidFill>
                  <a:srgbClr val="FFFFFF"/>
                </a:solidFill>
                <a:latin typeface="Trebuchet MS"/>
              </a:rPr>
              <a:t>PIANO INVESTIMENTI PREVENTIVO 2021</a:t>
            </a:r>
            <a:endParaRPr lang="it-IT" sz="2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endParaRPr lang="it-IT" sz="2400" b="0" strike="noStrike" spc="-1">
              <a:latin typeface="Arial"/>
            </a:endParaRPr>
          </a:p>
        </p:txBody>
      </p:sp>
      <p:sp>
        <p:nvSpPr>
          <p:cNvPr id="134" name="Rettangolo 5"/>
          <p:cNvSpPr/>
          <p:nvPr/>
        </p:nvSpPr>
        <p:spPr>
          <a:xfrm>
            <a:off x="1440000" y="1260000"/>
            <a:ext cx="7236000" cy="345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it-IT" sz="1600" b="0" strike="noStrike" spc="-1">
                <a:solidFill>
                  <a:srgbClr val="000000"/>
                </a:solidFill>
                <a:latin typeface="Arial"/>
              </a:rPr>
              <a:t>ANGIOTC ( € 2,4 mln ) </a:t>
            </a:r>
            <a:endParaRPr lang="it-IT" sz="1600" b="0" strike="noStrike" spc="-1">
              <a:latin typeface="Arial"/>
            </a:endParaRPr>
          </a:p>
        </p:txBody>
      </p:sp>
      <p:pic>
        <p:nvPicPr>
          <p:cNvPr id="135" name="Immagine 2"/>
          <p:cNvPicPr/>
          <p:nvPr/>
        </p:nvPicPr>
        <p:blipFill>
          <a:blip r:embed="rId2" cstate="print"/>
          <a:stretch/>
        </p:blipFill>
        <p:spPr>
          <a:xfrm>
            <a:off x="2267640" y="2097360"/>
            <a:ext cx="6027480" cy="4520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object 3"/>
          <p:cNvSpPr/>
          <p:nvPr/>
        </p:nvSpPr>
        <p:spPr>
          <a:xfrm>
            <a:off x="1979640" y="357120"/>
            <a:ext cx="6048360" cy="75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it-IT" sz="2400" b="1" strike="noStrike" spc="-7">
                <a:solidFill>
                  <a:srgbClr val="FFFFFF"/>
                </a:solidFill>
                <a:latin typeface="Trebuchet MS"/>
              </a:rPr>
              <a:t>PIANO INVESTIMENTI PREVENTIVO 2021</a:t>
            </a:r>
            <a:endParaRPr lang="it-IT" sz="2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endParaRPr lang="it-IT" sz="2400" b="0" strike="noStrike" spc="-1">
              <a:latin typeface="Arial"/>
            </a:endParaRPr>
          </a:p>
        </p:txBody>
      </p:sp>
      <p:pic>
        <p:nvPicPr>
          <p:cNvPr id="144" name="Immagine 2"/>
          <p:cNvPicPr/>
          <p:nvPr/>
        </p:nvPicPr>
        <p:blipFill>
          <a:blip r:embed="rId2" cstate="print"/>
          <a:stretch/>
        </p:blipFill>
        <p:spPr>
          <a:xfrm>
            <a:off x="1440000" y="1620000"/>
            <a:ext cx="6839280" cy="2699280"/>
          </a:xfrm>
          <a:prstGeom prst="rect">
            <a:avLst/>
          </a:prstGeom>
          <a:ln w="0">
            <a:noFill/>
          </a:ln>
        </p:spPr>
      </p:pic>
      <p:pic>
        <p:nvPicPr>
          <p:cNvPr id="145" name="Immagine 4"/>
          <p:cNvPicPr/>
          <p:nvPr/>
        </p:nvPicPr>
        <p:blipFill>
          <a:blip r:embed="rId3" cstate="print"/>
          <a:stretch/>
        </p:blipFill>
        <p:spPr>
          <a:xfrm>
            <a:off x="2160000" y="4680000"/>
            <a:ext cx="5399280" cy="1979280"/>
          </a:xfrm>
          <a:prstGeom prst="rect">
            <a:avLst/>
          </a:prstGeom>
          <a:ln w="0">
            <a:noFill/>
          </a:ln>
        </p:spPr>
      </p:pic>
      <p:sp>
        <p:nvSpPr>
          <p:cNvPr id="146" name="Rettangolo 5"/>
          <p:cNvSpPr/>
          <p:nvPr/>
        </p:nvSpPr>
        <p:spPr>
          <a:xfrm>
            <a:off x="1440000" y="1260000"/>
            <a:ext cx="7236000" cy="345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REALIZZAZIONE CENTRALE TRIGENERAZIONE ( € 3,5 mln ) </a:t>
            </a:r>
            <a:endParaRPr lang="it-IT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object 3"/>
          <p:cNvSpPr/>
          <p:nvPr/>
        </p:nvSpPr>
        <p:spPr>
          <a:xfrm>
            <a:off x="1979640" y="357120"/>
            <a:ext cx="6048360" cy="75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it-IT" sz="2400" b="1" strike="noStrike" spc="-7">
                <a:solidFill>
                  <a:srgbClr val="FFFFFF"/>
                </a:solidFill>
                <a:latin typeface="Trebuchet MS"/>
              </a:rPr>
              <a:t>PIANO INVESTIMENTI PREVENTIVO 2021</a:t>
            </a:r>
            <a:endParaRPr lang="it-IT" sz="2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endParaRPr lang="it-IT" sz="2400" b="0" strike="noStrike" spc="-1">
              <a:latin typeface="Arial"/>
            </a:endParaRPr>
          </a:p>
        </p:txBody>
      </p:sp>
      <p:sp>
        <p:nvSpPr>
          <p:cNvPr id="148" name="Rettangolo 5"/>
          <p:cNvSpPr/>
          <p:nvPr/>
        </p:nvSpPr>
        <p:spPr>
          <a:xfrm>
            <a:off x="1440000" y="1260000"/>
            <a:ext cx="7236000" cy="345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it-IT" sz="1600" b="0" strike="noStrike" spc="-1">
                <a:solidFill>
                  <a:srgbClr val="000000"/>
                </a:solidFill>
                <a:latin typeface="Arial"/>
              </a:rPr>
              <a:t>MIGLIORAMENTO SISMICO MONOBLOCCO OSPEDALIERO( € 19,6 mln ) </a:t>
            </a:r>
            <a:endParaRPr lang="it-IT" sz="1600" b="0" strike="noStrike" spc="-1">
              <a:latin typeface="Arial"/>
            </a:endParaRPr>
          </a:p>
        </p:txBody>
      </p:sp>
      <p:pic>
        <p:nvPicPr>
          <p:cNvPr id="149" name="Immagine 6" descr="Immagine che contiene albero&#10;&#10;Descrizione generata automaticamente"/>
          <p:cNvPicPr/>
          <p:nvPr/>
        </p:nvPicPr>
        <p:blipFill>
          <a:blip r:embed="rId2" cstate="print"/>
          <a:stretch/>
        </p:blipFill>
        <p:spPr>
          <a:xfrm>
            <a:off x="1432080" y="1787040"/>
            <a:ext cx="7256520" cy="4635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71538" y="0"/>
            <a:ext cx="7500990" cy="107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altLang="it-IT" sz="2400" b="1" dirty="0" smtClean="0">
                <a:solidFill>
                  <a:schemeClr val="bg1"/>
                </a:solidFill>
                <a:latin typeface="Frutiger55Roman"/>
              </a:rPr>
              <a:t>Istituto Ortopedico Rizzoli</a:t>
            </a:r>
          </a:p>
          <a:p>
            <a:pPr algn="ctr"/>
            <a:r>
              <a:rPr lang="it-IT" altLang="it-IT" sz="2400" b="1" dirty="0" smtClean="0">
                <a:solidFill>
                  <a:schemeClr val="bg1"/>
                </a:solidFill>
                <a:latin typeface="Frutiger55Roman"/>
              </a:rPr>
              <a:t>BILANCIO PREVENTIVO ECONOMICO 2020</a:t>
            </a:r>
          </a:p>
        </p:txBody>
      </p:sp>
      <p:sp>
        <p:nvSpPr>
          <p:cNvPr id="6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259632" y="1268760"/>
            <a:ext cx="763284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it-IT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Le azioni messe in atto dal 2020 al 2021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it-IT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per far fronte alla pandemia</a:t>
            </a:r>
            <a:endParaRPr kumimoji="1" lang="it-IT" sz="2400" b="1" i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sp>
        <p:nvSpPr>
          <p:cNvPr id="7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640" y="3933056"/>
            <a:ext cx="756084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it-IT" b="1" dirty="0" smtClean="0">
              <a:latin typeface="Trebuchet MS" pitchFamily="34" charset="0"/>
            </a:endParaRPr>
          </a:p>
        </p:txBody>
      </p:sp>
      <p:sp>
        <p:nvSpPr>
          <p:cNvPr id="8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259632" y="2204864"/>
            <a:ext cx="756084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600" b="1" dirty="0" smtClean="0">
                <a:latin typeface="Trebuchet MS" pitchFamily="34" charset="0"/>
              </a:rPr>
              <a:t>Dal 2020: Concentrazione dell’attività Traumatologica c/o IOR, per compensare la chiusura e – nel 2021 – parziali riaperture - delle Ortopedie della provincia</a:t>
            </a:r>
          </a:p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600" b="1" dirty="0" smtClean="0">
                <a:latin typeface="Trebuchet MS" pitchFamily="34" charset="0"/>
              </a:rPr>
              <a:t>Dal 2020: Apertura reparto Ortopedia COVID-19 /Sospetti COVID-19, separazione percorsi PS, Tamponi, Drive </a:t>
            </a:r>
            <a:r>
              <a:rPr kumimoji="1" lang="it-IT" sz="1600" b="1" dirty="0" err="1" smtClean="0">
                <a:latin typeface="Trebuchet MS" pitchFamily="34" charset="0"/>
              </a:rPr>
              <a:t>Through</a:t>
            </a:r>
            <a:r>
              <a:rPr kumimoji="1" lang="it-IT" sz="1600" b="1" dirty="0" smtClean="0">
                <a:latin typeface="Trebuchet MS" pitchFamily="34" charset="0"/>
              </a:rPr>
              <a:t>,…</a:t>
            </a:r>
          </a:p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600" b="1" dirty="0" smtClean="0">
                <a:latin typeface="Trebuchet MS" pitchFamily="34" charset="0"/>
              </a:rPr>
              <a:t>Dal dicembre 2020: attivazione punto vaccinale c/o IOR, sia per operatori IOR che per esterni</a:t>
            </a:r>
          </a:p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600" b="1" dirty="0" smtClean="0">
                <a:latin typeface="Trebuchet MS" pitchFamily="34" charset="0"/>
              </a:rPr>
              <a:t>Dal 2020: Individuazione di piattaforme esterne in Case di Cura dove:</a:t>
            </a:r>
          </a:p>
          <a:p>
            <a:pPr marL="636588" lvl="1" indent="-179388" algn="just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1" lang="it-IT" sz="1400" b="1" dirty="0" smtClean="0">
                <a:latin typeface="Trebuchet MS" pitchFamily="34" charset="0"/>
              </a:rPr>
              <a:t>allocare la UO di Ortopedia Bentivoglio, a seguito della chiusura nel 2020 del reparto c/o </a:t>
            </a:r>
            <a:r>
              <a:rPr kumimoji="1" lang="it-IT" sz="1400" b="1" dirty="0" err="1" smtClean="0">
                <a:latin typeface="Trebuchet MS" pitchFamily="34" charset="0"/>
              </a:rPr>
              <a:t>osp</a:t>
            </a:r>
            <a:r>
              <a:rPr kumimoji="1" lang="it-IT" sz="1400" b="1" dirty="0" smtClean="0">
                <a:latin typeface="Trebuchet MS" pitchFamily="34" charset="0"/>
              </a:rPr>
              <a:t>. di Bentivoglio (individuato struttura COVID)</a:t>
            </a:r>
          </a:p>
          <a:p>
            <a:pPr marL="636588" lvl="1" indent="-179388" algn="just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1" lang="it-IT" sz="1400" b="1" dirty="0" smtClean="0">
                <a:latin typeface="Trebuchet MS" pitchFamily="34" charset="0"/>
              </a:rPr>
              <a:t>Recuperare pazienti in Lista di Attesa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71538" y="0"/>
            <a:ext cx="7500990" cy="107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altLang="it-IT" sz="2400" b="1" dirty="0" smtClean="0">
                <a:solidFill>
                  <a:schemeClr val="bg1"/>
                </a:solidFill>
                <a:latin typeface="Frutiger55Roman"/>
              </a:rPr>
              <a:t>Istituto Ortopedico Rizzoli</a:t>
            </a:r>
          </a:p>
          <a:p>
            <a:pPr algn="ctr"/>
            <a:r>
              <a:rPr lang="it-IT" altLang="it-IT" sz="2400" b="1" dirty="0" smtClean="0">
                <a:solidFill>
                  <a:schemeClr val="bg1"/>
                </a:solidFill>
                <a:latin typeface="Frutiger55Roman"/>
              </a:rPr>
              <a:t>BILANCIO PREVENTIVO ECONOMICO 2020</a:t>
            </a:r>
          </a:p>
        </p:txBody>
      </p:sp>
      <p:sp>
        <p:nvSpPr>
          <p:cNvPr id="6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259632" y="1484784"/>
            <a:ext cx="763284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it-IT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Le azioni di sviluppo dello IOR nell’anno 2021</a:t>
            </a:r>
          </a:p>
        </p:txBody>
      </p:sp>
      <p:sp>
        <p:nvSpPr>
          <p:cNvPr id="7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640" y="3933056"/>
            <a:ext cx="756084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it-IT" b="1" dirty="0" smtClean="0">
              <a:latin typeface="Trebuchet MS" pitchFamily="34" charset="0"/>
            </a:endParaRPr>
          </a:p>
        </p:txBody>
      </p:sp>
      <p:sp>
        <p:nvSpPr>
          <p:cNvPr id="8" name="Rectangle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259632" y="2204864"/>
            <a:ext cx="756084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400" b="1" dirty="0" smtClean="0">
                <a:latin typeface="Trebuchet MS" pitchFamily="34" charset="0"/>
              </a:rPr>
              <a:t>Progetto di creazione del nuovo Polo di Ortopedia c/o Argenta, in collaborazione con AUSL di Ferrara: attivazione a novembre delle visite ambulatoriali e a gennaio 2022 dei ricoveri;</a:t>
            </a:r>
          </a:p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400" b="1" dirty="0" smtClean="0">
                <a:latin typeface="Trebuchet MS" pitchFamily="34" charset="0"/>
              </a:rPr>
              <a:t>Attivazione dal 1 novembre 2021 della nuova SC Clinica </a:t>
            </a:r>
            <a:r>
              <a:rPr kumimoji="1" lang="it-IT" sz="1400" b="1" dirty="0" err="1" smtClean="0">
                <a:latin typeface="Trebuchet MS" pitchFamily="34" charset="0"/>
              </a:rPr>
              <a:t>IV-Ortoplastica</a:t>
            </a:r>
            <a:r>
              <a:rPr kumimoji="1" lang="it-IT" sz="1400" b="1" dirty="0" smtClean="0">
                <a:latin typeface="Trebuchet MS" pitchFamily="34" charset="0"/>
              </a:rPr>
              <a:t>, a direzione universitaria;</a:t>
            </a:r>
          </a:p>
          <a:p>
            <a:pPr marL="179388" indent="-179388" algn="just" fontAlgn="auto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400" b="1" dirty="0" smtClean="0">
                <a:latin typeface="Trebuchet MS" pitchFamily="34" charset="0"/>
              </a:rPr>
              <a:t>Potenziamento della SC </a:t>
            </a:r>
            <a:r>
              <a:rPr kumimoji="1" lang="it-IT" sz="1400" b="1" dirty="0" err="1" smtClean="0">
                <a:latin typeface="Trebuchet MS" pitchFamily="34" charset="0"/>
              </a:rPr>
              <a:t>Osteoncologia</a:t>
            </a:r>
            <a:r>
              <a:rPr kumimoji="1" lang="it-IT" sz="1400" b="1" dirty="0" smtClean="0">
                <a:latin typeface="Trebuchet MS" pitchFamily="34" charset="0"/>
              </a:rPr>
              <a:t>, sia in ambito assistenziale che di ricerca;</a:t>
            </a:r>
          </a:p>
          <a:p>
            <a:pPr marL="179388" indent="-179388" algn="just" fontAlgn="auto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400" b="1" dirty="0" smtClean="0">
                <a:latin typeface="Trebuchet MS" pitchFamily="34" charset="0"/>
              </a:rPr>
              <a:t>Rinnovo della collaborazione con la Regione Siciliana – nuovo Protocollo di Intesa, siglato il 1 ottobre 2021, di durata decennale;</a:t>
            </a:r>
          </a:p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400" b="1" dirty="0" smtClean="0">
                <a:latin typeface="Trebuchet MS" pitchFamily="34" charset="0"/>
              </a:rPr>
              <a:t>Sviluppo di collaborazioni con altre Aziende/IRCCS: l’accordo con il </a:t>
            </a:r>
            <a:r>
              <a:rPr kumimoji="1" lang="it-IT" sz="1400" b="1" dirty="0" err="1" smtClean="0">
                <a:latin typeface="Trebuchet MS" pitchFamily="34" charset="0"/>
              </a:rPr>
              <a:t>Meyer</a:t>
            </a:r>
            <a:r>
              <a:rPr kumimoji="1" lang="it-IT" sz="1400" b="1" dirty="0" smtClean="0">
                <a:latin typeface="Trebuchet MS" pitchFamily="34" charset="0"/>
              </a:rPr>
              <a:t> di Firenze;</a:t>
            </a:r>
          </a:p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400" b="1" dirty="0" smtClean="0">
                <a:latin typeface="Trebuchet MS" pitchFamily="34" charset="0"/>
              </a:rPr>
              <a:t>Capofila del progetto </a:t>
            </a:r>
            <a:r>
              <a:rPr kumimoji="1" lang="it-IT" sz="1400" b="1" dirty="0" err="1" smtClean="0">
                <a:latin typeface="Trebuchet MS" pitchFamily="34" charset="0"/>
              </a:rPr>
              <a:t>AlmaHealthDB</a:t>
            </a:r>
            <a:r>
              <a:rPr kumimoji="1" lang="it-IT" sz="1400" b="1" dirty="0" smtClean="0">
                <a:latin typeface="Trebuchet MS" pitchFamily="34" charset="0"/>
              </a:rPr>
              <a:t>, che vede coinvolti i tre IRCCS di Bologna e UNIBO, per la gestione dei dati clinici ed il loro uso a scopo di ricerca</a:t>
            </a:r>
          </a:p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400" b="1" dirty="0" smtClean="0">
                <a:latin typeface="Trebuchet MS" pitchFamily="34" charset="0"/>
              </a:rPr>
              <a:t>Collaborazione con UNIBO e gli IRCCS di Bologna per la partecipazione ai Progetti Europei di </a:t>
            </a:r>
            <a:r>
              <a:rPr kumimoji="1" lang="it-IT" sz="1400" b="1" dirty="0" err="1" smtClean="0">
                <a:latin typeface="Trebuchet MS" pitchFamily="34" charset="0"/>
              </a:rPr>
              <a:t>Horizon</a:t>
            </a:r>
            <a:r>
              <a:rPr kumimoji="1" lang="it-IT" sz="1400" b="1" dirty="0" smtClean="0">
                <a:latin typeface="Trebuchet MS" pitchFamily="34" charset="0"/>
              </a:rPr>
              <a:t> 2020;</a:t>
            </a:r>
          </a:p>
          <a:p>
            <a:pPr marL="179388" indent="-179388" algn="just" eaLnBrk="1" fontAlgn="auto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1" lang="it-IT" sz="1400" b="1" dirty="0" smtClean="0">
                <a:latin typeface="Trebuchet MS" pitchFamily="34" charset="0"/>
              </a:rPr>
              <a:t>…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ChangeArrowheads="1"/>
          </p:cNvSpPr>
          <p:nvPr/>
        </p:nvSpPr>
        <p:spPr bwMode="auto">
          <a:xfrm>
            <a:off x="1071538" y="142852"/>
            <a:ext cx="750099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altLang="it-IT" sz="2400" b="1" dirty="0" smtClean="0">
                <a:solidFill>
                  <a:schemeClr val="bg1"/>
                </a:solidFill>
                <a:latin typeface="Frutiger55Roman"/>
              </a:rPr>
              <a:t>ISTITUTO ORTOPEDICO RIZZOLI</a:t>
            </a:r>
          </a:p>
          <a:p>
            <a:pPr algn="ctr"/>
            <a:r>
              <a:rPr lang="it-IT" altLang="it-IT" sz="2400" b="1" dirty="0" smtClean="0">
                <a:solidFill>
                  <a:schemeClr val="bg1"/>
                </a:solidFill>
                <a:latin typeface="Frutiger55Roman"/>
              </a:rPr>
              <a:t>BILANCIO PREVENTIVO ECONOMICO 2021</a:t>
            </a:r>
          </a:p>
        </p:txBody>
      </p:sp>
      <p:sp>
        <p:nvSpPr>
          <p:cNvPr id="13314" name="Text Box 343"/>
          <p:cNvSpPr txBox="1">
            <a:spLocks noChangeArrowheads="1"/>
          </p:cNvSpPr>
          <p:nvPr/>
        </p:nvSpPr>
        <p:spPr bwMode="auto">
          <a:xfrm>
            <a:off x="1142976" y="6429396"/>
            <a:ext cx="255113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1200" dirty="0"/>
              <a:t>Valori espressi in unità di euro</a:t>
            </a:r>
          </a:p>
        </p:txBody>
      </p:sp>
      <p:pic>
        <p:nvPicPr>
          <p:cNvPr id="13380" name="Picture 9" descr="IOR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428868"/>
            <a:ext cx="2268536" cy="454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6" name="Tabella 5"/>
          <p:cNvGraphicFramePr>
            <a:graphicFrameLocks noGrp="1"/>
          </p:cNvGraphicFramePr>
          <p:nvPr/>
        </p:nvGraphicFramePr>
        <p:xfrm>
          <a:off x="1357290" y="1714488"/>
          <a:ext cx="7358113" cy="3786212"/>
        </p:xfrm>
        <a:graphic>
          <a:graphicData uri="http://schemas.openxmlformats.org/drawingml/2006/table">
            <a:tbl>
              <a:tblPr/>
              <a:tblGrid>
                <a:gridCol w="2312550"/>
                <a:gridCol w="1403669"/>
                <a:gridCol w="1329345"/>
                <a:gridCol w="1121236"/>
                <a:gridCol w="1191313"/>
              </a:tblGrid>
              <a:tr h="1223940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6678" marR="6298" marT="62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Consuntivo  2020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Previsione 2021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1" i="0" u="none" strike="noStrike" dirty="0" err="1">
                          <a:solidFill>
                            <a:srgbClr val="FFFFFF"/>
                          </a:solidFill>
                          <a:latin typeface="Arial"/>
                        </a:rPr>
                        <a:t>Diff</a:t>
                      </a:r>
                      <a:r>
                        <a:rPr lang="it-IT" sz="12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. 2021/2020 (</a:t>
                      </a:r>
                      <a:r>
                        <a:rPr lang="it-IT" sz="1200" b="1" i="0" u="none" strike="noStrike" dirty="0" err="1">
                          <a:solidFill>
                            <a:srgbClr val="FFFFFF"/>
                          </a:solidFill>
                          <a:latin typeface="Arial"/>
                        </a:rPr>
                        <a:t>val.ass.</a:t>
                      </a:r>
                      <a:r>
                        <a:rPr lang="it-IT" sz="12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) 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Var.% 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</a:tr>
              <a:tr h="320284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Valore della produzione 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174.813.125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175.660.841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847.716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0,48%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284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Costo della produzione 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170.194.747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171.169.237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974.490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0,57%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28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100" b="0" i="1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Differenza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it-IT" sz="1100" b="0" i="1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4.618.379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4.491.604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-126.775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-2,75%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0284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Proventi e oneri finanziari (+/-) 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-289.931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-183.691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106.240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-36,64%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284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Proventi e oneri straordinari (+/-) 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997.930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1.403.454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405.524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40,64%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284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Risultato ante imposte +/- 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5.326.378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5.711.367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384.989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7,23%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284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Imposte </a:t>
                      </a: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5.316.107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5.685.607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369.500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6,95%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284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Risultato d’esercizio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298" marR="6298" marT="6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10.271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25.760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15.489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150,81%</a:t>
                      </a:r>
                    </a:p>
                  </a:txBody>
                  <a:tcPr marL="6298" marR="6298" marT="62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Segnaposto numero diapositiva 10"/>
          <p:cNvSpPr>
            <a:spLocks noGrp="1"/>
          </p:cNvSpPr>
          <p:nvPr>
            <p:ph type="sldNum" sz="quarter" idx="12"/>
          </p:nvPr>
        </p:nvSpPr>
        <p:spPr>
          <a:xfrm>
            <a:off x="6572264" y="6381750"/>
            <a:ext cx="2428892" cy="476250"/>
          </a:xfrm>
        </p:spPr>
        <p:txBody>
          <a:bodyPr/>
          <a:lstStyle/>
          <a:p>
            <a:pPr>
              <a:defRPr/>
            </a:pPr>
            <a:fld id="{C3E716CA-E0DE-472E-AFC5-C8249CDDB23A}" type="slidenum">
              <a:rPr lang="it-IT" smtClean="0"/>
              <a:pPr>
                <a:defRPr/>
              </a:pPr>
              <a:t>4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47"/>
          <p:cNvSpPr txBox="1">
            <a:spLocks noChangeArrowheads="1"/>
          </p:cNvSpPr>
          <p:nvPr/>
        </p:nvSpPr>
        <p:spPr bwMode="auto">
          <a:xfrm>
            <a:off x="1142976" y="6429396"/>
            <a:ext cx="2226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it-IT" sz="1200" dirty="0"/>
              <a:t>Valori espressi in unità di euro</a:t>
            </a:r>
          </a:p>
        </p:txBody>
      </p:sp>
      <p:sp>
        <p:nvSpPr>
          <p:cNvPr id="19503" name="Titolo 1"/>
          <p:cNvSpPr>
            <a:spLocks/>
          </p:cNvSpPr>
          <p:nvPr/>
        </p:nvSpPr>
        <p:spPr bwMode="auto">
          <a:xfrm>
            <a:off x="500034" y="214290"/>
            <a:ext cx="8429684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it-IT" altLang="it-IT" sz="3200" dirty="0" smtClean="0">
                <a:solidFill>
                  <a:schemeClr val="bg1"/>
                </a:solidFill>
                <a:latin typeface="Frutiger65"/>
              </a:rPr>
              <a:t>Valore della Produzione:  </a:t>
            </a:r>
          </a:p>
          <a:p>
            <a:pPr algn="ctr" eaLnBrk="0" hangingPunct="0"/>
            <a:r>
              <a:rPr lang="it-IT" altLang="it-IT" sz="3200" dirty="0" smtClean="0">
                <a:solidFill>
                  <a:schemeClr val="bg1"/>
                </a:solidFill>
                <a:latin typeface="Frutiger65"/>
              </a:rPr>
              <a:t>Mobilità sanitaria attiva</a:t>
            </a:r>
            <a:endParaRPr lang="it-IT" altLang="it-IT" sz="3200" dirty="0">
              <a:solidFill>
                <a:schemeClr val="bg1"/>
              </a:solidFill>
              <a:latin typeface="Frutiger65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E716CA-E0DE-472E-AFC5-C8249CDDB23A}" type="slidenum">
              <a:rPr lang="it-IT" smtClean="0"/>
              <a:pPr>
                <a:defRPr/>
              </a:pPr>
              <a:t>5</a:t>
            </a:fld>
            <a:endParaRPr lang="it-IT" dirty="0"/>
          </a:p>
        </p:txBody>
      </p:sp>
      <p:graphicFrame>
        <p:nvGraphicFramePr>
          <p:cNvPr id="9" name="Grafico 8"/>
          <p:cNvGraphicFramePr/>
          <p:nvPr/>
        </p:nvGraphicFramePr>
        <p:xfrm>
          <a:off x="1142976" y="1214422"/>
          <a:ext cx="7786742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olo 1"/>
          <p:cNvSpPr>
            <a:spLocks/>
          </p:cNvSpPr>
          <p:nvPr/>
        </p:nvSpPr>
        <p:spPr bwMode="auto">
          <a:xfrm>
            <a:off x="827088" y="404813"/>
            <a:ext cx="799147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it-IT" altLang="it-IT" sz="2800" b="1" dirty="0" smtClean="0">
                <a:solidFill>
                  <a:schemeClr val="bg1"/>
                </a:solidFill>
                <a:latin typeface="Frutiger65"/>
              </a:rPr>
              <a:t>B) Costi della Produzione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E716CA-E0DE-472E-AFC5-C8249CDDB23A}" type="slidenum">
              <a:rPr lang="it-IT" smtClean="0"/>
              <a:pPr>
                <a:defRPr/>
              </a:pPr>
              <a:t>6</a:t>
            </a:fld>
            <a:endParaRPr lang="it-IT" dirty="0"/>
          </a:p>
        </p:txBody>
      </p:sp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500033" y="1357301"/>
          <a:ext cx="8358247" cy="4714907"/>
        </p:xfrm>
        <a:graphic>
          <a:graphicData uri="http://schemas.openxmlformats.org/drawingml/2006/table">
            <a:tbl>
              <a:tblPr/>
              <a:tblGrid>
                <a:gridCol w="3671379"/>
                <a:gridCol w="1406060"/>
                <a:gridCol w="1327946"/>
                <a:gridCol w="1193022"/>
                <a:gridCol w="759840"/>
              </a:tblGrid>
              <a:tr h="821921"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CONTO ECONOMICO MODELLO MINISTERIALE </a:t>
                      </a:r>
                    </a:p>
                  </a:txBody>
                  <a:tcPr marL="6112" marR="6112" marT="6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CONSUNTIVO </a:t>
                      </a:r>
                      <a:endParaRPr lang="it-IT" sz="1200" b="0" i="0" u="none" strike="noStrike" dirty="0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rtl="0" fontAlgn="ctr"/>
                      <a:r>
                        <a:rPr lang="it-IT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2020 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12" marR="6112" marT="6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PREVENTIVO</a:t>
                      </a:r>
                    </a:p>
                    <a:p>
                      <a:pPr algn="ctr" rtl="0" fontAlgn="ctr"/>
                      <a:r>
                        <a:rPr lang="it-IT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2021</a:t>
                      </a:r>
                    </a:p>
                  </a:txBody>
                  <a:tcPr marL="6112" marR="6112" marT="6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Symbol"/>
                        </a:rPr>
                        <a:t></a:t>
                      </a:r>
                    </a:p>
                    <a:p>
                      <a:pPr algn="ctr" rtl="0" fontAlgn="ctr"/>
                      <a:r>
                        <a:rPr lang="it-IT" sz="1200" b="0" i="0" u="none" strike="noStrike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Prev</a:t>
                      </a: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2021/ Cons.2020</a:t>
                      </a:r>
                    </a:p>
                  </a:txBody>
                  <a:tcPr marL="6112" marR="6112" marT="6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 </a:t>
                      </a:r>
                    </a:p>
                  </a:txBody>
                  <a:tcPr marL="6112" marR="6112" marT="6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280011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B.1) Acquisti di beni</a:t>
                      </a:r>
                    </a:p>
                  </a:txBody>
                  <a:tcPr marL="6112" marR="6112" marT="61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27.238.254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26.591.565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-646.689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-2,37%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80011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B.2) Acquisti di servizi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41.583.084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51.850.601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10.267.517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24,69%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0966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B.3) Manutenzione e riparazione (ordinaria </a:t>
                      </a:r>
                      <a:r>
                        <a:rPr lang="it-IT" sz="12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esternalizzata</a:t>
                      </a:r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6.069.663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6.296.634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226.971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80011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B.4) Godimento di beni di terzi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1.891.943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1.915.926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23.983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80011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1" i="0" u="sng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B.5-B.8)Costo del personale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68.075.140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68.703.231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628.091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80011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B.9) Oneri diversi di gestione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1.500.645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1.563.902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63.257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80011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Totale Ammortamenti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6.368.917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6.368.912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0966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B.12) Svalutazione delle immobilizzazioni e dei crediti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3.777.026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-3.777.026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-100,00%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80011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B.13) Variazione delle rimanenze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-2.376.601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-2.376.596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80011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B.14) Accantonamenti dell’esercizio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16.066.676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10.255.062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-5.811.614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-36,17%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0966">
                <a:tc>
                  <a:txBody>
                    <a:bodyPr/>
                    <a:lstStyle/>
                    <a:p>
                      <a:pPr algn="l" rtl="0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Totale costi della produzione (B)</a:t>
                      </a:r>
                    </a:p>
                  </a:txBody>
                  <a:tcPr marL="6112" marR="6112" marT="61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170.194.747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it-IT" sz="1200" b="1" i="0" u="none" strike="noStrike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171.169.237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932.685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1%</a:t>
                      </a:r>
                    </a:p>
                  </a:txBody>
                  <a:tcPr marL="6112" marR="6112" marT="61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8" name="Ovale 7"/>
          <p:cNvSpPr/>
          <p:nvPr/>
        </p:nvSpPr>
        <p:spPr>
          <a:xfrm>
            <a:off x="7000892" y="2143116"/>
            <a:ext cx="1428760" cy="357190"/>
          </a:xfrm>
          <a:prstGeom prst="ellipse">
            <a:avLst/>
          </a:prstGeom>
          <a:noFill/>
          <a:ln>
            <a:solidFill>
              <a:srgbClr val="009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9" name="Ovale 8"/>
          <p:cNvSpPr/>
          <p:nvPr/>
        </p:nvSpPr>
        <p:spPr>
          <a:xfrm>
            <a:off x="6929454" y="5214950"/>
            <a:ext cx="1428760" cy="428628"/>
          </a:xfrm>
          <a:prstGeom prst="ellipse">
            <a:avLst/>
          </a:prstGeom>
          <a:noFill/>
          <a:ln>
            <a:solidFill>
              <a:srgbClr val="009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10" name="Ovale 9"/>
          <p:cNvSpPr/>
          <p:nvPr/>
        </p:nvSpPr>
        <p:spPr>
          <a:xfrm>
            <a:off x="7000892" y="2500306"/>
            <a:ext cx="142876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11" name="Ovale 10"/>
          <p:cNvSpPr/>
          <p:nvPr/>
        </p:nvSpPr>
        <p:spPr>
          <a:xfrm>
            <a:off x="7000892" y="3571876"/>
            <a:ext cx="142876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12" name="Ovale 11"/>
          <p:cNvSpPr/>
          <p:nvPr/>
        </p:nvSpPr>
        <p:spPr>
          <a:xfrm>
            <a:off x="7000892" y="3000372"/>
            <a:ext cx="142876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00B050"/>
              </a:solidFill>
            </a:endParaRPr>
          </a:p>
        </p:txBody>
      </p:sp>
      <p:sp>
        <p:nvSpPr>
          <p:cNvPr id="14" name="Text Box 343"/>
          <p:cNvSpPr txBox="1">
            <a:spLocks noChangeArrowheads="1"/>
          </p:cNvSpPr>
          <p:nvPr/>
        </p:nvSpPr>
        <p:spPr bwMode="auto">
          <a:xfrm>
            <a:off x="1142976" y="6429396"/>
            <a:ext cx="255113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1200" dirty="0"/>
              <a:t>Valori espressi in unità di euro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E716CA-E0DE-472E-AFC5-C8249CDDB23A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1366837" y="1142984"/>
            <a:ext cx="734856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61938">
              <a:tabLst>
                <a:tab pos="174625" algn="l"/>
                <a:tab pos="457200" algn="l"/>
              </a:tabLst>
            </a:pPr>
            <a:endParaRPr lang="it-IT" sz="1400" b="1" dirty="0"/>
          </a:p>
        </p:txBody>
      </p:sp>
      <p:graphicFrame>
        <p:nvGraphicFramePr>
          <p:cNvPr id="10" name="Grafico 9"/>
          <p:cNvGraphicFramePr/>
          <p:nvPr/>
        </p:nvGraphicFramePr>
        <p:xfrm>
          <a:off x="1214414" y="1142984"/>
          <a:ext cx="7429552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afico 10"/>
          <p:cNvGraphicFramePr/>
          <p:nvPr/>
        </p:nvGraphicFramePr>
        <p:xfrm>
          <a:off x="1142976" y="3571876"/>
          <a:ext cx="685804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071670" y="142852"/>
            <a:ext cx="571504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altLang="it-IT" sz="2800" b="1" dirty="0" smtClean="0">
                <a:solidFill>
                  <a:schemeClr val="bg1"/>
                </a:solidFill>
                <a:latin typeface="Frutiger55Roman"/>
              </a:rPr>
              <a:t>  </a:t>
            </a:r>
            <a:r>
              <a:rPr lang="it-IT" altLang="it-IT" sz="2800" b="1" dirty="0" smtClean="0">
                <a:solidFill>
                  <a:schemeClr val="bg1"/>
                </a:solidFill>
                <a:latin typeface="Frutiger55Roman"/>
                <a:sym typeface="Symbol"/>
              </a:rPr>
              <a:t>Costo del Personale</a:t>
            </a:r>
            <a:r>
              <a:rPr lang="it-IT" altLang="it-IT" sz="2800" b="1" dirty="0" smtClean="0">
                <a:solidFill>
                  <a:schemeClr val="bg1"/>
                </a:solidFill>
                <a:latin typeface="Frutiger55Roman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object 3"/>
          <p:cNvSpPr/>
          <p:nvPr/>
        </p:nvSpPr>
        <p:spPr>
          <a:xfrm>
            <a:off x="1979640" y="357120"/>
            <a:ext cx="6048360" cy="75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it-IT" sz="2400" b="1" strike="noStrike" spc="-7">
                <a:solidFill>
                  <a:srgbClr val="FFFFFF"/>
                </a:solidFill>
                <a:latin typeface="Trebuchet MS"/>
              </a:rPr>
              <a:t>PIANO INVESTIMENTI PREVENTIVO 2021</a:t>
            </a:r>
            <a:endParaRPr lang="it-IT" sz="2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endParaRPr lang="it-IT" sz="2400" b="0" strike="noStrike" spc="-1">
              <a:latin typeface="Arial"/>
            </a:endParaRPr>
          </a:p>
        </p:txBody>
      </p:sp>
      <p:pic>
        <p:nvPicPr>
          <p:cNvPr id="140" name="Immagine 1"/>
          <p:cNvPicPr/>
          <p:nvPr/>
        </p:nvPicPr>
        <p:blipFill>
          <a:blip r:embed="rId2" cstate="print"/>
          <a:stretch/>
        </p:blipFill>
        <p:spPr>
          <a:xfrm>
            <a:off x="2017440" y="1222920"/>
            <a:ext cx="5972760" cy="5265720"/>
          </a:xfrm>
          <a:prstGeom prst="rect">
            <a:avLst/>
          </a:prstGeom>
          <a:ln w="0">
            <a:noFill/>
          </a:ln>
        </p:spPr>
      </p:pic>
      <p:sp>
        <p:nvSpPr>
          <p:cNvPr id="4" name="CasellaDiTesto 3"/>
          <p:cNvSpPr txBox="1"/>
          <p:nvPr/>
        </p:nvSpPr>
        <p:spPr>
          <a:xfrm>
            <a:off x="8001024" y="5572140"/>
            <a:ext cx="10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33CC"/>
                </a:solidFill>
              </a:rPr>
              <a:t>Totale 24,053 milioni</a:t>
            </a:r>
            <a:endParaRPr lang="it-IT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object 3"/>
          <p:cNvSpPr/>
          <p:nvPr/>
        </p:nvSpPr>
        <p:spPr>
          <a:xfrm>
            <a:off x="1979640" y="357120"/>
            <a:ext cx="6048360" cy="75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it-IT" sz="2400" b="1" strike="noStrike" spc="-7">
                <a:solidFill>
                  <a:srgbClr val="FFFFFF"/>
                </a:solidFill>
                <a:latin typeface="Trebuchet MS"/>
              </a:rPr>
              <a:t>PIANO INVESTIMENTI PREVENTIVO 2021</a:t>
            </a:r>
            <a:endParaRPr lang="it-IT" sz="2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endParaRPr lang="it-IT" sz="2400" b="0" strike="noStrike" spc="-1">
              <a:latin typeface="Arial"/>
            </a:endParaRPr>
          </a:p>
        </p:txBody>
      </p:sp>
      <p:pic>
        <p:nvPicPr>
          <p:cNvPr id="142" name="Immagine 2"/>
          <p:cNvPicPr/>
          <p:nvPr/>
        </p:nvPicPr>
        <p:blipFill>
          <a:blip r:embed="rId2" cstate="print"/>
          <a:stretch/>
        </p:blipFill>
        <p:spPr>
          <a:xfrm>
            <a:off x="1763640" y="1297080"/>
            <a:ext cx="6094508" cy="4977720"/>
          </a:xfrm>
          <a:prstGeom prst="rect">
            <a:avLst/>
          </a:prstGeom>
          <a:ln w="0">
            <a:noFill/>
          </a:ln>
        </p:spPr>
      </p:pic>
      <p:sp>
        <p:nvSpPr>
          <p:cNvPr id="4" name="CasellaDiTesto 3"/>
          <p:cNvSpPr txBox="1"/>
          <p:nvPr/>
        </p:nvSpPr>
        <p:spPr>
          <a:xfrm>
            <a:off x="7858148" y="5357826"/>
            <a:ext cx="10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33CC"/>
                </a:solidFill>
              </a:rPr>
              <a:t>Totale 24,053 milioni</a:t>
            </a:r>
            <a:endParaRPr lang="it-IT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LOGO sfondo bianco">
  <a:themeElements>
    <a:clrScheme name="LOGO sfondo bi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OGO sfondo bianc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OGO sfondo bi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GO sfondo bianc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GO sfondo bianc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GO sfondo bianc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GO sfondo bianc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GO sfondo bianc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GO sfondo bianc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GO sfondo bianc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GO sfondo bianc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GO sfondo bianc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GO sfondo bianc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GO sfondo bianc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5938</TotalTime>
  <Words>777</Words>
  <Application>Microsoft Office PowerPoint</Application>
  <PresentationFormat>Presentazione su schermo (4:3)</PresentationFormat>
  <Paragraphs>182</Paragraphs>
  <Slides>15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LOGO sfondo bianco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</vt:vector>
  </TitlesOfParts>
  <Company>Nome Società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Bilancio preventivo 2015</dc:title>
  <dc:creator>Nome utente</dc:creator>
  <cp:lastModifiedBy>utente</cp:lastModifiedBy>
  <cp:revision>612</cp:revision>
  <dcterms:created xsi:type="dcterms:W3CDTF">2015-07-16T06:49:37Z</dcterms:created>
  <dcterms:modified xsi:type="dcterms:W3CDTF">2021-11-15T15:49:23Z</dcterms:modified>
</cp:coreProperties>
</file>