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3"/>
  </p:notesMasterIdLst>
  <p:sldIdLst>
    <p:sldId id="437" r:id="rId2"/>
    <p:sldId id="518" r:id="rId3"/>
    <p:sldId id="542" r:id="rId4"/>
    <p:sldId id="545" r:id="rId5"/>
    <p:sldId id="544" r:id="rId6"/>
    <p:sldId id="552" r:id="rId7"/>
    <p:sldId id="442" r:id="rId8"/>
    <p:sldId id="549" r:id="rId9"/>
    <p:sldId id="556" r:id="rId10"/>
    <p:sldId id="548" r:id="rId11"/>
    <p:sldId id="557" r:id="rId12"/>
  </p:sldIdLst>
  <p:sldSz cx="9144000" cy="6858000" type="screen4x3"/>
  <p:notesSz cx="6797675" cy="9926638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3366CC"/>
    <a:srgbClr val="CC00FF"/>
    <a:srgbClr val="FF6699"/>
    <a:srgbClr val="00924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0C8A58-2FC8-4604-AC7D-01A7BB7BAB6F}" v="8" dt="2021-11-16T07:47:05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3935" autoAdjust="0"/>
  </p:normalViewPr>
  <p:slideViewPr>
    <p:cSldViewPr>
      <p:cViewPr varScale="1">
        <p:scale>
          <a:sx n="74" d="100"/>
          <a:sy n="74" d="100"/>
        </p:scale>
        <p:origin x="118" y="2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hospital\shareaosp\utenti\V\laura.vigne\Laura%20Vigne\CST\2019_04_26%20Tabelle%20slide%20CTS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3"/>
          <c:dPt>
            <c:idx val="0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0-0A7D-408C-8392-20144298ED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A7D-408C-8392-20144298ED7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0A7D-408C-8392-20144298ED74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A7D-408C-8392-20144298ED7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0A7D-408C-8392-20144298ED7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A7D-408C-8392-20144298ED7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6-0A7D-408C-8392-20144298ED74}"/>
              </c:ext>
            </c:extLst>
          </c:dPt>
          <c:dLbls>
            <c:dLbl>
              <c:idx val="0"/>
              <c:layout>
                <c:manualLayout>
                  <c:x val="-0.18390796193725567"/>
                  <c:y val="0.15422373609602075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5378567-06BB-4A3B-B237-2AA56EDB26E4}" type="CATEGORYNAME">
                      <a:rPr lang="en-US" sz="1200" b="1"/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[NOME CATEGORIA]</a:t>
                    </a:fld>
                    <a:r>
                      <a:rPr lang="en-US" sz="1200" b="1" baseline="0"/>
                      <a:t>
</a:t>
                    </a:r>
                    <a:fld id="{FEEF6BF5-4300-44B1-B8B0-A7E417FC9B32}" type="PERCENTAGE">
                      <a:rPr lang="en-US" sz="1200" b="1" baseline="0"/>
                      <a:pPr>
                        <a:defRPr sz="11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[PERCENTUALE]</a:t>
                    </a:fld>
                    <a:endParaRPr lang="en-US" sz="1200" b="1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152128032019361"/>
                      <c:h val="0.1900826033963247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A7D-408C-8392-20144298ED74}"/>
                </c:ext>
              </c:extLst>
            </c:dLbl>
            <c:dLbl>
              <c:idx val="1"/>
              <c:layout>
                <c:manualLayout>
                  <c:x val="-1.6946115826568384E-2"/>
                  <c:y val="-0.1744757869729970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A7D-408C-8392-20144298ED74}"/>
                </c:ext>
              </c:extLst>
            </c:dLbl>
            <c:dLbl>
              <c:idx val="2"/>
              <c:layout>
                <c:manualLayout>
                  <c:x val="0"/>
                  <c:y val="5.5833917738462033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A7D-408C-8392-20144298ED74}"/>
                </c:ext>
              </c:extLst>
            </c:dLbl>
            <c:dLbl>
              <c:idx val="3"/>
              <c:layout>
                <c:manualLayout>
                  <c:x val="0.30311136064246863"/>
                  <c:y val="-0.3819160361128753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91D46F7-1EB4-4565-B8A5-C05ABCF4A7E0}" type="CATEGORYNAME">
                      <a:rPr lang="it-IT" sz="1100" b="1"/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[NOME CATEGORIA]</a:t>
                    </a:fld>
                    <a:r>
                      <a:rPr lang="it-IT" sz="1100" b="1" baseline="0"/>
                      <a:t>
</a:t>
                    </a:r>
                    <a:fld id="{5DB6BE2F-BAD4-486C-A2C2-1D4EA96A7947}" type="PERCENTAGE">
                      <a:rPr lang="it-IT" sz="1100" b="1" baseline="0"/>
                      <a:pPr>
                        <a:defRPr sz="900" b="1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[PERCENTUALE]</a:t>
                    </a:fld>
                    <a:endParaRPr lang="it-IT" sz="1100" b="1" baseline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310560671052787"/>
                      <c:h val="0.1932506467862634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A7D-408C-8392-20144298ED74}"/>
                </c:ext>
              </c:extLst>
            </c:dLbl>
            <c:dLbl>
              <c:idx val="4"/>
              <c:layout>
                <c:manualLayout>
                  <c:x val="-0.25331095506391632"/>
                  <c:y val="0.1159776109026678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6752752586765721"/>
                      <c:h val="0.156900900869633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0A7D-408C-8392-20144298ED74}"/>
                </c:ext>
              </c:extLst>
            </c:dLbl>
            <c:dLbl>
              <c:idx val="5"/>
              <c:layout>
                <c:manualLayout>
                  <c:x val="-0.19074491315600967"/>
                  <c:y val="1.182902500400753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A7D-408C-8392-20144298ED74}"/>
                </c:ext>
              </c:extLst>
            </c:dLbl>
            <c:dLbl>
              <c:idx val="6"/>
              <c:layout>
                <c:manualLayout>
                  <c:x val="0.19835483659386546"/>
                  <c:y val="6.8870508476929311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A7D-408C-8392-20144298ED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multiLvlStrRef>
              <c:f>'SchemaCE Ministeriale per relaz'!$B$3:$B$9</c:f>
            </c:multiLvlStrRef>
          </c:cat>
          <c:val>
            <c:numRef>
              <c:f>'SchemaCE Ministeriale per relaz'!$C$3:$C$9</c:f>
            </c:numRef>
          </c:val>
          <c:extLst>
            <c:ext xmlns:c16="http://schemas.microsoft.com/office/drawing/2014/chart" uri="{C3380CC4-5D6E-409C-BE32-E72D297353CC}">
              <c16:uniqueId val="{00000007-0A7D-408C-8392-20144298ED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862" cy="495793"/>
          </a:xfrm>
          <a:prstGeom prst="rect">
            <a:avLst/>
          </a:prstGeom>
        </p:spPr>
        <p:txBody>
          <a:bodyPr vert="horz" lIns="95841" tIns="47920" rIns="95841" bIns="479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294" y="0"/>
            <a:ext cx="2945862" cy="495793"/>
          </a:xfrm>
          <a:prstGeom prst="rect">
            <a:avLst/>
          </a:prstGeom>
        </p:spPr>
        <p:txBody>
          <a:bodyPr vert="horz" lIns="95841" tIns="47920" rIns="95841" bIns="479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9B5FE3EB-6211-4D23-A718-FDE5A004A116}" type="datetimeFigureOut">
              <a:rPr lang="it-IT"/>
              <a:pPr>
                <a:defRPr/>
              </a:pPr>
              <a:t>16/11/2021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841" tIns="47920" rIns="95841" bIns="479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5841" tIns="47920" rIns="95841" bIns="47920" rtlCol="0"/>
          <a:lstStyle/>
          <a:p>
            <a:pPr lvl="0"/>
            <a:r>
              <a:rPr lang="it-IT" noProof="0"/>
              <a:t>Fare clic per modificare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305"/>
            <a:ext cx="2945862" cy="495793"/>
          </a:xfrm>
          <a:prstGeom prst="rect">
            <a:avLst/>
          </a:prstGeom>
        </p:spPr>
        <p:txBody>
          <a:bodyPr vert="horz" lIns="95841" tIns="47920" rIns="95841" bIns="479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294" y="9429305"/>
            <a:ext cx="2945862" cy="495793"/>
          </a:xfrm>
          <a:prstGeom prst="rect">
            <a:avLst/>
          </a:prstGeom>
        </p:spPr>
        <p:txBody>
          <a:bodyPr vert="horz" lIns="95841" tIns="47920" rIns="95841" bIns="479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8744F6B4-DDEE-499E-9031-9C97BA26655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9579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Da CE ministeriale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267" indent="-27262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235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0810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3448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2455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65662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06768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4787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523B1B-DCC5-47F6-87F9-5B0CA086558C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294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Da CE ministeriale</a:t>
            </a:r>
          </a:p>
        </p:txBody>
      </p:sp>
      <p:sp>
        <p:nvSpPr>
          <p:cNvPr id="1843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267" indent="-27262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235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0810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3448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2455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65662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06768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4787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523B1B-DCC5-47F6-87F9-5B0CA086558C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618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it-IT" altLang="it-IT"/>
              <a:t>Valore da CE regionale (personale dipendente+accantonamenti per rinnovi personale dipendente + cococo e borsisti  non finanziati + simil-ALP + interninali )</a:t>
            </a:r>
          </a:p>
        </p:txBody>
      </p:sp>
      <p:sp>
        <p:nvSpPr>
          <p:cNvPr id="28676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5267" indent="-27262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01235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40810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83448" indent="-219022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2455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65662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06768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47875" indent="-21902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A59B06-856B-4E77-940B-4098934EF3D6}" type="slidenum">
              <a:rPr lang="it-IT" altLang="it-IT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it-IT" altLang="it-IT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77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791163-1459-4A56-868A-DF3CFB6F814B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7024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791163-1459-4A56-868A-DF3CFB6F814B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261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791163-1459-4A56-868A-DF3CFB6F814B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7024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egnaposto not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791163-1459-4A56-868A-DF3CFB6F814B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323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B306E9-EB60-4B68-B66E-CC616D55B0A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937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6E61860-9010-49FA-B8A3-1F34B00379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1487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66DC8F-7311-4A89-A06E-FE200905B45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0727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79DDB2F-AAE9-420F-8454-BFB86E0E61E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26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66E808-F274-423D-9505-3235FF81E4C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646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585BCBE-794B-4599-B389-6C32403EE36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21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5C66A1-35B2-4568-8D42-37D13834119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254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4E151FF-B7BD-4560-B3BE-95DC7D3624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385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E31DDA7-6B1B-45EC-A882-200C1CB4462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6276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4CA1919-652D-4CD2-B3FB-66BC7376EAB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915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5F570E6-3A93-450D-B108-D3E99599271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46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2447DEB-11E4-420A-93FB-D6B0B082B67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3183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3192D56-C8FB-439F-9A84-6F1DB26A145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823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gli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it-IT"/>
              <a:t>16/07/2015</a:t>
            </a: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896EA31-F30E-4536-B6D4-F54E57E7A0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063625" y="0"/>
            <a:ext cx="8094663" cy="10525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it-IT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  <p:sldLayoutId id="2147484020" r:id="rId5"/>
    <p:sldLayoutId id="2147484021" r:id="rId6"/>
    <p:sldLayoutId id="2147484022" r:id="rId7"/>
    <p:sldLayoutId id="2147484023" r:id="rId8"/>
    <p:sldLayoutId id="2147484024" r:id="rId9"/>
    <p:sldLayoutId id="2147484025" r:id="rId10"/>
    <p:sldLayoutId id="2147484026" r:id="rId11"/>
    <p:sldLayoutId id="2147484027" r:id="rId12"/>
    <p:sldLayoutId id="2147484028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25638" y="457200"/>
            <a:ext cx="667861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IRCCS Azienda Ospedaliero-Universitaria di Bologna</a:t>
            </a:r>
          </a:p>
        </p:txBody>
      </p:sp>
      <p:sp>
        <p:nvSpPr>
          <p:cNvPr id="5" name="Rectangle 29"/>
          <p:cNvSpPr>
            <a:spLocks noChangeArrowheads="1"/>
          </p:cNvSpPr>
          <p:nvPr/>
        </p:nvSpPr>
        <p:spPr bwMode="auto">
          <a:xfrm>
            <a:off x="1692275" y="2420938"/>
            <a:ext cx="6318250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6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3600" b="1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IL BILANCIO DI ESERCIZIO 2021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it-IT" sz="32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4000" b="1" u="sng" dirty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IRCCS AOU Bologna</a:t>
            </a:r>
            <a:b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br>
              <a:rPr kumimoji="1" lang="it-IT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endParaRPr kumimoji="1" lang="it-IT" sz="3200" b="1" dirty="0"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16388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Percorso di riconoscimento ad IRCCS</a:t>
            </a:r>
          </a:p>
        </p:txBody>
      </p:sp>
      <p:pic>
        <p:nvPicPr>
          <p:cNvPr id="37891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2736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259632" y="119675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.</a:t>
            </a:r>
          </a:p>
          <a:p>
            <a:r>
              <a:rPr lang="it-IT" dirty="0"/>
              <a:t> </a:t>
            </a:r>
          </a:p>
        </p:txBody>
      </p:sp>
      <p:sp>
        <p:nvSpPr>
          <p:cNvPr id="2" name="Rettangolo 1"/>
          <p:cNvSpPr/>
          <p:nvPr/>
        </p:nvSpPr>
        <p:spPr>
          <a:xfrm>
            <a:off x="1070633" y="1519917"/>
            <a:ext cx="7848872" cy="4658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sz="2000" i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Formalizzazione di accordi di collaborazione</a:t>
            </a: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con altre aziende o enti di ricerca per la realizzazione di progetti di ricerca comuni;</a:t>
            </a:r>
            <a:endParaRPr lang="it-IT" sz="2000" dirty="0"/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sz="2000" i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Reclutamento di figure professionali</a:t>
            </a: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con competenze specifiche sulla ricerca;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Avviato il percorso di </a:t>
            </a:r>
            <a:r>
              <a:rPr lang="it-IT" sz="2000" i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ridisegno dell’infrastruttura di supporto alla ricerca</a:t>
            </a: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ed è in fase di perfezionamento il documento di programmazione strategica;</a:t>
            </a:r>
            <a:endParaRPr lang="it-IT" sz="2000" dirty="0"/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Identificate le </a:t>
            </a:r>
            <a:r>
              <a:rPr lang="it-IT" sz="2000" i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piattaforme di ricerca</a:t>
            </a:r>
            <a:r>
              <a:rPr lang="it-IT" sz="2000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: infrastrutture di supporto ai ricercatori su ambiti scientifici trasversali considerati strategici e di interesse per lo sviluppo di molteplici filoni di ricerca. Le piattaforme identificate dovranno supportare gli studi di ricerca e farsi altresì parte attiva nel proporre ricerche e collaborazioni sull’ambito di proprio interesse.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Percorso di riconoscimento ad IRCCS</a:t>
            </a:r>
          </a:p>
        </p:txBody>
      </p:sp>
      <p:pic>
        <p:nvPicPr>
          <p:cNvPr id="37891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2736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1259632" y="119675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.</a:t>
            </a:r>
          </a:p>
          <a:p>
            <a:r>
              <a:rPr lang="it-IT" dirty="0"/>
              <a:t> 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1368003" y="2204864"/>
            <a:ext cx="7254131" cy="22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“Genomica Computazionale”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</a:t>
            </a:r>
            <a:r>
              <a:rPr lang="it-IT" b="1" dirty="0" err="1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Immunobiologia</a:t>
            </a: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dei trapianti”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</a:t>
            </a:r>
            <a:r>
              <a:rPr lang="it-IT" b="1" dirty="0" err="1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Imaging</a:t>
            </a: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 avanzato”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“Farmacologia clinica”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</a:t>
            </a:r>
            <a:r>
              <a:rPr lang="it-IT" b="1" dirty="0" err="1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Biobanche</a:t>
            </a: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”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"/>
            </a:pPr>
            <a:r>
              <a:rPr lang="it-IT" b="1" dirty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“Tecniche chirurgiche innovative”</a:t>
            </a:r>
            <a:endParaRPr lang="it-IT" dirty="0"/>
          </a:p>
          <a:p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1476375" y="1428737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PIATTAFORME RICERCA</a:t>
            </a:r>
          </a:p>
        </p:txBody>
      </p:sp>
    </p:spTree>
    <p:extLst>
      <p:ext uri="{BB962C8B-B14F-4D97-AF65-F5344CB8AC3E}">
        <p14:creationId xmlns:p14="http://schemas.microsoft.com/office/powerpoint/2010/main" val="216834604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3849820" y="0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sz="1800" dirty="0"/>
              <a:t>Conto Economico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92087"/>
            <a:ext cx="7635663" cy="646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2656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Ricavi per contributi e finanziamenti a funzione</a:t>
            </a:r>
          </a:p>
        </p:txBody>
      </p:sp>
      <p:pic>
        <p:nvPicPr>
          <p:cNvPr id="22531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E161A29D-4599-4402-A92E-E6683F978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83476"/>
              </p:ext>
            </p:extLst>
          </p:nvPr>
        </p:nvGraphicFramePr>
        <p:xfrm>
          <a:off x="1308100" y="2060848"/>
          <a:ext cx="7607300" cy="3651941"/>
        </p:xfrm>
        <a:graphic>
          <a:graphicData uri="http://schemas.openxmlformats.org/drawingml/2006/table">
            <a:tbl>
              <a:tblPr/>
              <a:tblGrid>
                <a:gridCol w="3620162">
                  <a:extLst>
                    <a:ext uri="{9D8B030D-6E8A-4147-A177-3AD203B41FA5}">
                      <a16:colId xmlns:a16="http://schemas.microsoft.com/office/drawing/2014/main" val="1861123904"/>
                    </a:ext>
                  </a:extLst>
                </a:gridCol>
                <a:gridCol w="1329046">
                  <a:extLst>
                    <a:ext uri="{9D8B030D-6E8A-4147-A177-3AD203B41FA5}">
                      <a16:colId xmlns:a16="http://schemas.microsoft.com/office/drawing/2014/main" val="3554536515"/>
                    </a:ext>
                  </a:extLst>
                </a:gridCol>
                <a:gridCol w="1329046">
                  <a:extLst>
                    <a:ext uri="{9D8B030D-6E8A-4147-A177-3AD203B41FA5}">
                      <a16:colId xmlns:a16="http://schemas.microsoft.com/office/drawing/2014/main" val="3594411721"/>
                    </a:ext>
                  </a:extLst>
                </a:gridCol>
                <a:gridCol w="1329046">
                  <a:extLst>
                    <a:ext uri="{9D8B030D-6E8A-4147-A177-3AD203B41FA5}">
                      <a16:colId xmlns:a16="http://schemas.microsoft.com/office/drawing/2014/main" val="1031187308"/>
                    </a:ext>
                  </a:extLst>
                </a:gridCol>
              </a:tblGrid>
              <a:tr h="78429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CONSUNTIVO 2020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CONTRIBUTI PREVENTIVO 2021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scostamento PREVENTIVO 2021/CONSUNTIVO 2020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968406"/>
                  </a:ext>
                </a:extLst>
              </a:tr>
              <a:tr h="474321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FINANZIAMENTO FARMACI INNOVATIVI ONCOLOGICI E NON ONCOLOGICI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16.120.469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25.218.797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9.098.328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3504054"/>
                  </a:ext>
                </a:extLst>
              </a:tr>
              <a:tr h="424392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FINANZIAMENTO A INTEGRAZIONE EQUILIBRIO ECONOMICO FINANZIARIO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9.500.000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36.938.149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27.438.149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211644"/>
                  </a:ext>
                </a:extLst>
              </a:tr>
              <a:tr h="327656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FINANZIAMENTO IMPATTO MOBILITA'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15.012.215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0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-15.012.215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04717"/>
                  </a:ext>
                </a:extLst>
              </a:tr>
              <a:tr h="424392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FINANZIAMENTO CONTRATTI LAVORO PERSONALE DIPENDENTE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9.497.431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10.455.968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958.537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769193"/>
                  </a:ext>
                </a:extLst>
              </a:tr>
              <a:tr h="304252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CONTRIBUTI EMERGENZIALI - COVID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53.489.516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8.166.298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-45.323.217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5709188"/>
                  </a:ext>
                </a:extLst>
              </a:tr>
              <a:tr h="304252">
                <a:tc>
                  <a:txBody>
                    <a:bodyPr/>
                    <a:lstStyle/>
                    <a:p>
                      <a:pPr algn="just" fontAlgn="ctr"/>
                      <a:r>
                        <a:rPr lang="it-IT" sz="1400" b="1" i="0" u="none" strike="noStrike">
                          <a:effectLst/>
                          <a:latin typeface="Calibri" panose="020F0502020204030204" pitchFamily="34" charset="0"/>
                        </a:rPr>
                        <a:t>FINANZIAMENTI A FUNZIONE di cui: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64.207.028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78.360.757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14.153.729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139939"/>
                  </a:ext>
                </a:extLst>
              </a:tr>
              <a:tr h="380705"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Finaziamento funzione passaggio dal 15% al 19% valore produzione 2019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51.097.028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0" i="0" u="none" strike="noStrike">
                          <a:effectLst/>
                          <a:latin typeface="Calibri" panose="020F0502020204030204" pitchFamily="34" charset="0"/>
                        </a:rPr>
                        <a:t>65.127.757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>
                          <a:effectLst/>
                          <a:latin typeface="Calibri" panose="020F0502020204030204" pitchFamily="34" charset="0"/>
                        </a:rPr>
                        <a:t>14.030.729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6878042"/>
                  </a:ext>
                </a:extLst>
              </a:tr>
              <a:tr h="212196"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Finanziamenti funzioni HUB regionali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13.110.000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200" b="1" i="0" u="none" strike="noStrike">
                          <a:effectLst/>
                          <a:latin typeface="Calibri" panose="020F0502020204030204" pitchFamily="34" charset="0"/>
                        </a:rPr>
                        <a:t>13.233.000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123.000 </a:t>
                      </a:r>
                    </a:p>
                  </a:txBody>
                  <a:tcPr marL="3219" marR="3219" marT="32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20908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2656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Dettaglio finanziamenti a funzione</a:t>
            </a:r>
          </a:p>
        </p:txBody>
      </p:sp>
      <p:pic>
        <p:nvPicPr>
          <p:cNvPr id="22531" name="Immagin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6135688"/>
            <a:ext cx="2735262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24744"/>
            <a:ext cx="6840760" cy="5549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egnaposto numero diapositiva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fld id="{B6FE500E-8FCE-4716-AAE8-10E3CD9DFDFB}" type="slidenum">
              <a:rPr lang="it-IT" altLang="it-IT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it-IT" altLang="it-IT" sz="140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079500" y="333375"/>
            <a:ext cx="806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Composizione costi della produzione 2020-2021</a:t>
            </a:r>
          </a:p>
        </p:txBody>
      </p:sp>
      <p:graphicFrame>
        <p:nvGraphicFramePr>
          <p:cNvPr id="5" name="Grafico 4"/>
          <p:cNvGraphicFramePr>
            <a:graphicFrameLocks/>
          </p:cNvGraphicFramePr>
          <p:nvPr/>
        </p:nvGraphicFramePr>
        <p:xfrm>
          <a:off x="1403648" y="1916832"/>
          <a:ext cx="7560840" cy="4610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3558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0625"/>
            <a:ext cx="2735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124744"/>
            <a:ext cx="8676455" cy="5589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2895338" y="333375"/>
            <a:ext cx="407406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sz="1800" dirty="0"/>
              <a:t>PRINCIPALI DINAMICHE ECONOMICHE</a:t>
            </a:r>
          </a:p>
        </p:txBody>
      </p:sp>
      <p:sp>
        <p:nvSpPr>
          <p:cNvPr id="6" name="Rettangolo 5"/>
          <p:cNvSpPr/>
          <p:nvPr/>
        </p:nvSpPr>
        <p:spPr>
          <a:xfrm>
            <a:off x="1259632" y="1412776"/>
            <a:ext cx="770572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it-IT" sz="1600" dirty="0">
              <a:latin typeface="Calibri" pitchFamily="34" charset="0"/>
              <a:ea typeface="Calibri"/>
              <a:cs typeface="Times New Roman"/>
            </a:endParaRPr>
          </a:p>
          <a:p>
            <a:pPr>
              <a:defRPr/>
            </a:pPr>
            <a:r>
              <a:rPr lang="it-IT" sz="1600" dirty="0"/>
              <a:t>COSTI OPERATIVI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/>
              <a:t>Incremento dei costi operativi dovuti alle ricadute derivanti dall’emergenza sanitaria derivante dall’epidemia da Covid-19 che perdura tuttora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/>
              <a:t>Azioni di recupero delle liste di attesa per le patologie critiche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/>
              <a:t>Potenziamento attività oggetto di riconoscimento ad IRCCS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it-IT" sz="1600" dirty="0"/>
              <a:t>Sviluppo delle attività dei centri di riferimento regionale</a:t>
            </a:r>
          </a:p>
          <a:p>
            <a:pPr>
              <a:defRPr/>
            </a:pPr>
            <a:endParaRPr lang="it-IT" sz="1600" dirty="0"/>
          </a:p>
          <a:p>
            <a:pPr>
              <a:defRPr/>
            </a:pPr>
            <a:r>
              <a:rPr lang="it-IT" sz="1600" dirty="0"/>
              <a:t>- Acquisto di beni: + 32,2 milioni di euro (comprensivi della variazione delle rimanenze). Gli incrementi riguardano  in particolare per acquisti per medicinali  per +24,155 mln di euro e dispositivi medici +13,908 milioni di euro. Tali incrementi sono conseguenti alla ripresa dell’attività sanitaria</a:t>
            </a:r>
          </a:p>
          <a:p>
            <a:pPr>
              <a:defRPr/>
            </a:pPr>
            <a:r>
              <a:rPr lang="it-IT" sz="1600" dirty="0"/>
              <a:t>- Servizi sanitari: convenzioni stipulate con case di cura private per l’effettuazione di attività chirurgica relative a patologie gravate da liste di attesa (+13,9 milioni di euro), rimborso dei costi per servizi resi dall’</a:t>
            </a:r>
            <a:r>
              <a:rPr lang="it-IT" sz="1600" dirty="0" err="1"/>
              <a:t>Ausl</a:t>
            </a:r>
            <a:r>
              <a:rPr lang="it-IT" sz="1600" dirty="0"/>
              <a:t> di Bologna per le attività delle unità operative presso l’Ospedale Maggiore (+5,370 milioni di euro)</a:t>
            </a:r>
          </a:p>
          <a:p>
            <a:pPr>
              <a:buFontTx/>
              <a:buChar char="-"/>
              <a:defRPr/>
            </a:pPr>
            <a:r>
              <a:rPr lang="it-IT" sz="1600" dirty="0"/>
              <a:t>Servizi non sanitari: +6,672 milioni di euro per costi correlati all’emergenza sanitaria per servizi appaltati di pulizia, </a:t>
            </a:r>
            <a:r>
              <a:rPr lang="it-IT" sz="1600" dirty="0" err="1"/>
              <a:t>lavanoleggio</a:t>
            </a:r>
            <a:r>
              <a:rPr lang="it-IT" sz="1600" dirty="0"/>
              <a:t>, trasporti, smaltimento rifiuti, </a:t>
            </a:r>
            <a:r>
              <a:rPr lang="it-IT" sz="1600" dirty="0" err="1"/>
              <a:t>check</a:t>
            </a:r>
            <a:r>
              <a:rPr lang="it-IT" sz="1600" dirty="0"/>
              <a:t> </a:t>
            </a:r>
            <a:r>
              <a:rPr lang="it-IT" sz="1600" dirty="0" err="1"/>
              <a:t>point</a:t>
            </a:r>
            <a:r>
              <a:rPr lang="it-IT" sz="1600" dirty="0"/>
              <a:t> e per incrementi dei costi di riscaldamento</a:t>
            </a:r>
          </a:p>
          <a:p>
            <a:pPr>
              <a:buFontTx/>
              <a:buChar char="-"/>
              <a:defRPr/>
            </a:pPr>
            <a:r>
              <a:rPr lang="it-IT" sz="1600" dirty="0"/>
              <a:t>Godimento beni di terzi: +2,036 milioni di euro per incremento noleggio attrezzature sanitarie</a:t>
            </a:r>
          </a:p>
          <a:p>
            <a:pPr>
              <a:buFontTx/>
              <a:buChar char="-"/>
              <a:defRPr/>
            </a:pP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4231532754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2"/>
          <p:cNvSpPr txBox="1">
            <a:spLocks noChangeArrowheads="1"/>
          </p:cNvSpPr>
          <p:nvPr/>
        </p:nvSpPr>
        <p:spPr bwMode="auto">
          <a:xfrm>
            <a:off x="1258888" y="138113"/>
            <a:ext cx="770572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it-IT" dirty="0">
                <a:solidFill>
                  <a:schemeClr val="bg1"/>
                </a:solidFill>
              </a:rPr>
              <a:t>Risorse Umane</a:t>
            </a:r>
          </a:p>
          <a:p>
            <a:pPr>
              <a:defRPr/>
            </a:pPr>
            <a:r>
              <a:rPr lang="it-IT" sz="1600" i="1" dirty="0">
                <a:solidFill>
                  <a:schemeClr val="bg1"/>
                </a:solidFill>
              </a:rPr>
              <a:t>Personale dipendente e flessibile</a:t>
            </a:r>
          </a:p>
          <a:p>
            <a:pPr>
              <a:defRPr/>
            </a:pPr>
            <a:r>
              <a:rPr lang="it-IT" sz="1400" i="1" dirty="0">
                <a:solidFill>
                  <a:schemeClr val="bg1"/>
                </a:solidFill>
              </a:rPr>
              <a:t>(al netto dei rinnovi contrattuali e IRAP)</a:t>
            </a:r>
          </a:p>
        </p:txBody>
      </p:sp>
      <p:pic>
        <p:nvPicPr>
          <p:cNvPr id="27652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5" y="6165850"/>
            <a:ext cx="2735263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1150938" y="4195549"/>
            <a:ext cx="79216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it-IT" dirty="0"/>
              <a:t>Potenziamento dotazione personale dipendente e atipico per la gestione dell’emergenza </a:t>
            </a:r>
            <a:r>
              <a:rPr lang="it-IT" dirty="0" err="1"/>
              <a:t>Covid</a:t>
            </a:r>
            <a:r>
              <a:rPr lang="it-IT" dirty="0"/>
              <a:t>: </a:t>
            </a:r>
            <a:r>
              <a:rPr lang="it-IT" dirty="0" err="1"/>
              <a:t>Covid</a:t>
            </a:r>
            <a:r>
              <a:rPr lang="it-IT" dirty="0"/>
              <a:t> Intensive Care, </a:t>
            </a:r>
            <a:r>
              <a:rPr lang="it-IT" dirty="0" err="1"/>
              <a:t>Covid</a:t>
            </a:r>
            <a:r>
              <a:rPr lang="it-IT" dirty="0"/>
              <a:t> Hospital – Pad 25, attività assistenziali long </a:t>
            </a:r>
            <a:r>
              <a:rPr lang="it-IT" dirty="0" err="1"/>
              <a:t>Covid</a:t>
            </a:r>
            <a:r>
              <a:rPr lang="it-IT" dirty="0"/>
              <a:t>, differenziazione percorsi di PS, </a:t>
            </a:r>
            <a:r>
              <a:rPr lang="it-IT" dirty="0" err="1"/>
              <a:t>ambulorio</a:t>
            </a:r>
            <a:r>
              <a:rPr lang="it-IT" dirty="0"/>
              <a:t> blu</a:t>
            </a:r>
          </a:p>
          <a:p>
            <a:pPr marL="285750" indent="-285750">
              <a:buFontTx/>
              <a:buChar char="-"/>
            </a:pPr>
            <a:r>
              <a:rPr lang="it-IT" dirty="0"/>
              <a:t>Potenziamenti per riduzioni liste di attesa</a:t>
            </a:r>
          </a:p>
          <a:p>
            <a:pPr marL="285750" indent="-285750">
              <a:buFontTx/>
              <a:buChar char="-"/>
            </a:pPr>
            <a:r>
              <a:rPr lang="it-IT" dirty="0"/>
              <a:t>Assunzioni personale a tempo indeterminato per stabilizzazione lavoro precario, in coerenza con PFP 2019-2021</a:t>
            </a:r>
          </a:p>
          <a:p>
            <a:pPr marL="285750" indent="-285750">
              <a:buFontTx/>
              <a:buChar char="-"/>
            </a:pPr>
            <a:r>
              <a:rPr lang="it-IT" dirty="0"/>
              <a:t>Sviluppo centri di riferimento regionale e ambiti di riconoscimento IRCCS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125407"/>
            <a:ext cx="8857109" cy="302433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6375" y="404813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GESTIONE EMEGENZA SANITARIA</a:t>
            </a:r>
          </a:p>
        </p:txBody>
      </p:sp>
      <p:pic>
        <p:nvPicPr>
          <p:cNvPr id="37891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2736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323528" y="1140341"/>
            <a:ext cx="882047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dirty="0"/>
              <a:t> COSTI DI FUNZIONAMENTO DEL PADIGLIONE 25</a:t>
            </a:r>
          </a:p>
          <a:p>
            <a:endParaRPr lang="it-IT" dirty="0"/>
          </a:p>
          <a:p>
            <a:r>
              <a:rPr lang="it-IT" dirty="0"/>
              <a:t>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425" y="1916832"/>
            <a:ext cx="5564549" cy="3819048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222376" y="5965895"/>
            <a:ext cx="7921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Tariffa DRG aspecifica per i ricoveri COVID genera un disallineamento fra costi sostenuti e remunerazione attività</a:t>
            </a:r>
          </a:p>
          <a:p>
            <a:pPr marL="285750" indent="-285750">
              <a:buFontTx/>
              <a:buChar char="-"/>
            </a:pPr>
            <a:endParaRPr lang="it-IT" dirty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372898" y="332656"/>
            <a:ext cx="703738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Monitoraggio liste di attesa patologie critiche</a:t>
            </a:r>
          </a:p>
        </p:txBody>
      </p:sp>
      <p:pic>
        <p:nvPicPr>
          <p:cNvPr id="37891" name="Immagin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37288"/>
            <a:ext cx="273685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1368425" y="3212976"/>
            <a:ext cx="7484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L’evoluzione della situazione pandemica e la conseguente ma indispensabile rimodulazione delle strutture ospedaliere pubbliche e private ha inciso negativamente sulla produzione e sulla tenuta delle liste d’attesa che ora vedono oltre 30.000 casi in attesa intervento di cui, solo un 20% nelle classi A e B. </a:t>
            </a:r>
          </a:p>
          <a:p>
            <a:r>
              <a:rPr lang="it-IT" dirty="0">
                <a:latin typeface="Tahoma" panose="020B0604030504040204" pitchFamily="34" charset="0"/>
                <a:ea typeface="Times New Roman" panose="02020603050405020304" pitchFamily="18" charset="0"/>
              </a:rPr>
              <a:t>L’Azienda ha collaborato alla predisposizione di un piano di recupero delle liste d’attesa, in collaborazione con l’</a:t>
            </a:r>
            <a:r>
              <a:rPr lang="it-IT" dirty="0" err="1">
                <a:latin typeface="Tahoma" panose="020B0604030504040204" pitchFamily="34" charset="0"/>
                <a:ea typeface="Times New Roman" panose="02020603050405020304" pitchFamily="18" charset="0"/>
              </a:rPr>
              <a:t>Ausl</a:t>
            </a:r>
            <a:r>
              <a:rPr lang="it-IT" dirty="0">
                <a:latin typeface="Tahoma" panose="020B0604030504040204" pitchFamily="34" charset="0"/>
                <a:ea typeface="Times New Roman" panose="02020603050405020304" pitchFamily="18" charset="0"/>
              </a:rPr>
              <a:t> di Bologna, instaurando rapporti di collaborazione con il privato accreditato. </a:t>
            </a:r>
            <a:endParaRPr lang="it-IT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268E396-86BA-48A7-B352-B07A9A86BC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911474"/>
              </p:ext>
            </p:extLst>
          </p:nvPr>
        </p:nvGraphicFramePr>
        <p:xfrm>
          <a:off x="1331640" y="1700808"/>
          <a:ext cx="7480299" cy="1310640"/>
        </p:xfrm>
        <a:graphic>
          <a:graphicData uri="http://schemas.openxmlformats.org/drawingml/2006/table">
            <a:tbl>
              <a:tblPr/>
              <a:tblGrid>
                <a:gridCol w="3084531">
                  <a:extLst>
                    <a:ext uri="{9D8B030D-6E8A-4147-A177-3AD203B41FA5}">
                      <a16:colId xmlns:a16="http://schemas.microsoft.com/office/drawing/2014/main" val="4146106177"/>
                    </a:ext>
                  </a:extLst>
                </a:gridCol>
                <a:gridCol w="1098942">
                  <a:extLst>
                    <a:ext uri="{9D8B030D-6E8A-4147-A177-3AD203B41FA5}">
                      <a16:colId xmlns:a16="http://schemas.microsoft.com/office/drawing/2014/main" val="2134226187"/>
                    </a:ext>
                  </a:extLst>
                </a:gridCol>
                <a:gridCol w="1098942">
                  <a:extLst>
                    <a:ext uri="{9D8B030D-6E8A-4147-A177-3AD203B41FA5}">
                      <a16:colId xmlns:a16="http://schemas.microsoft.com/office/drawing/2014/main" val="4294267189"/>
                    </a:ext>
                  </a:extLst>
                </a:gridCol>
                <a:gridCol w="1098942">
                  <a:extLst>
                    <a:ext uri="{9D8B030D-6E8A-4147-A177-3AD203B41FA5}">
                      <a16:colId xmlns:a16="http://schemas.microsoft.com/office/drawing/2014/main" val="55280142"/>
                    </a:ext>
                  </a:extLst>
                </a:gridCol>
                <a:gridCol w="1098942">
                  <a:extLst>
                    <a:ext uri="{9D8B030D-6E8A-4147-A177-3AD203B41FA5}">
                      <a16:colId xmlns:a16="http://schemas.microsoft.com/office/drawing/2014/main" val="1760337297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Anno 2019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Anno 2020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Anno 2021 (30/6/21)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456209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just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Patologie critiche area Cardiochirurgica Cardiologica e Vascolare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 casi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1294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945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577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79511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entro i tempi</a:t>
                      </a:r>
                    </a:p>
                  </a:txBody>
                  <a:tcPr marL="3810" marR="3810" marT="381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76,95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75,11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71,5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2787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810" marR="3810" marT="38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578888"/>
                  </a:ext>
                </a:extLst>
              </a:tr>
              <a:tr h="186690">
                <a:tc rowSpan="2">
                  <a:txBody>
                    <a:bodyPr/>
                    <a:lstStyle/>
                    <a:p>
                      <a:pPr algn="just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Patologie critiche area Oncologica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 casi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1647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1453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848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65441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entro i tempi</a:t>
                      </a:r>
                    </a:p>
                  </a:txBody>
                  <a:tcPr marL="3810" marR="3810" marT="381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74,7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80,66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72,5</a:t>
                      </a:r>
                    </a:p>
                  </a:txBody>
                  <a:tcPr marL="3810" marR="381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486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15359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OGO sfondo bianc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LOGO sfondo bianco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8201</TotalTime>
  <Words>750</Words>
  <Application>Microsoft Office PowerPoint</Application>
  <PresentationFormat>Presentazione su schermo (4:3)</PresentationFormat>
  <Paragraphs>123</Paragraphs>
  <Slides>11</Slides>
  <Notes>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7" baseType="lpstr">
      <vt:lpstr>Arial</vt:lpstr>
      <vt:lpstr>Calibri</vt:lpstr>
      <vt:lpstr>Symbol</vt:lpstr>
      <vt:lpstr>Tahoma</vt:lpstr>
      <vt:lpstr>Trebuchet MS</vt:lpstr>
      <vt:lpstr>LOGO sfondo 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Nevio Samore'</cp:lastModifiedBy>
  <cp:revision>818</cp:revision>
  <cp:lastPrinted>2021-11-16T07:19:01Z</cp:lastPrinted>
  <dcterms:created xsi:type="dcterms:W3CDTF">2015-07-16T06:49:37Z</dcterms:created>
  <dcterms:modified xsi:type="dcterms:W3CDTF">2021-11-16T07:48:57Z</dcterms:modified>
</cp:coreProperties>
</file>