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0"/>
  </p:notesMasterIdLst>
  <p:sldIdLst>
    <p:sldId id="501" r:id="rId2"/>
    <p:sldId id="532" r:id="rId3"/>
    <p:sldId id="534" r:id="rId4"/>
    <p:sldId id="535" r:id="rId5"/>
    <p:sldId id="561" r:id="rId6"/>
    <p:sldId id="537" r:id="rId7"/>
    <p:sldId id="547" r:id="rId8"/>
    <p:sldId id="542" r:id="rId9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009959"/>
    <a:srgbClr val="00642D"/>
    <a:srgbClr val="00823B"/>
    <a:srgbClr val="FF0000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 autoAdjust="0"/>
    <p:restoredTop sz="94434" autoAdjust="0"/>
  </p:normalViewPr>
  <p:slideViewPr>
    <p:cSldViewPr>
      <p:cViewPr varScale="1">
        <p:scale>
          <a:sx n="116" d="100"/>
          <a:sy n="116" d="100"/>
        </p:scale>
        <p:origin x="13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716AD571-554F-4084-A2FB-A885A0094194}" type="datetimeFigureOut">
              <a:rPr lang="it-IT" smtClean="0"/>
              <a:pPr/>
              <a:t>21/12/2020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DE06946F-AE6F-4212-AF9E-8473352A1BD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918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Da CE ministeriale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00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Valore da CE regionale (personale </a:t>
            </a:r>
            <a:r>
              <a:rPr lang="it-IT" dirty="0" err="1" smtClean="0"/>
              <a:t>dipendente+accantonamenti</a:t>
            </a:r>
            <a:r>
              <a:rPr lang="it-IT" baseline="0" dirty="0" smtClean="0"/>
              <a:t> per rinnovi personale dipendente</a:t>
            </a:r>
            <a:r>
              <a:rPr lang="it-IT" dirty="0" smtClean="0"/>
              <a:t> + </a:t>
            </a:r>
            <a:r>
              <a:rPr lang="it-IT" dirty="0" err="1" smtClean="0"/>
              <a:t>cococo</a:t>
            </a:r>
            <a:r>
              <a:rPr lang="it-IT" dirty="0" smtClean="0"/>
              <a:t> e borsisti  non finanziati</a:t>
            </a:r>
            <a:r>
              <a:rPr lang="it-IT" baseline="0" dirty="0" smtClean="0"/>
              <a:t> + </a:t>
            </a:r>
            <a:r>
              <a:rPr lang="it-IT" baseline="0" dirty="0" err="1" smtClean="0"/>
              <a:t>simil-ALP</a:t>
            </a:r>
            <a:r>
              <a:rPr lang="it-IT" baseline="0" dirty="0" smtClean="0"/>
              <a:t> + </a:t>
            </a:r>
            <a:r>
              <a:rPr lang="it-IT" baseline="0" dirty="0" err="1" smtClean="0"/>
              <a:t>interninali</a:t>
            </a:r>
            <a:r>
              <a:rPr lang="it-IT" baseline="0" dirty="0" smtClean="0"/>
              <a:t> 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5595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352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488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519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5B35D-6F87-40CD-A719-CD1FD30D94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8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BF12-0DC7-4737-BEB2-7F2E7FE546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06C12-1752-4751-9BF5-BF8DAE11925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48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E3812-FA3D-4A8A-B00F-56BCA321AFF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33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FB3BA-4D19-4D1C-8B67-866FA58BDDF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4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AE709-9335-4402-AA97-2C6653601EB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55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E2C4F-38BC-45AF-AD2C-FF2F36490B5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5617A-9572-4115-AA8B-693E6B1C4C4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69D0-BE58-4EAF-9B78-7B4A75C4AA9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2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0465D-E547-4CE2-9207-AE276A94F51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56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E2F57-C457-4324-BCD1-B5ACF5D3D43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319C0-A4DD-4F1F-968F-A3D005E74C6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B283F-534C-4964-8028-CDB17B6458D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88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30D23-49D1-407D-8EC0-4BBBC05643BE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63870" y="3"/>
            <a:ext cx="8094785" cy="10525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2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2F57-C457-4324-BCD1-B5ACF5D3D43C}" type="slidenum">
              <a:rPr lang="it-IT" sz="1000" smtClean="0"/>
              <a:pPr/>
              <a:t>1</a:t>
            </a:fld>
            <a:endParaRPr lang="it-IT" sz="1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88024" y="338914"/>
            <a:ext cx="4680520" cy="23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Azienda USL di </a:t>
            </a:r>
            <a:r>
              <a:rPr kumimoji="1" lang="it-I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Imola</a:t>
            </a:r>
            <a:endParaRPr kumimoji="1" lang="it-IT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1547664" y="1916832"/>
            <a:ext cx="7272808" cy="329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1" lang="it-IT" sz="4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BILANCIO ECONOMICO PREVENTIVO 2020</a:t>
            </a:r>
            <a:endParaRPr kumimoji="1" lang="it-IT" sz="28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>
              <a:defRPr/>
            </a:pPr>
            <a:r>
              <a:rPr kumimoji="1" lang="it-IT" sz="4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        </a:t>
            </a:r>
            <a:r>
              <a:rPr kumimoji="1" lang="it-IT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/>
            </a:r>
            <a:br>
              <a:rPr kumimoji="1" lang="it-IT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r>
              <a:rPr kumimoji="1" lang="it-IT" sz="4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AUSL IMOLA</a:t>
            </a:r>
            <a:endParaRPr kumimoji="1" lang="it-IT" sz="44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AEBD7A-B2D0-47BC-B0B9-DD4034D5917F}" type="slidenum">
              <a:rPr lang="it-IT" sz="1000" smtClean="0">
                <a:solidFill>
                  <a:schemeClr val="tx2"/>
                </a:solidFill>
              </a:rPr>
              <a:pPr eaLnBrk="1" hangingPunct="1"/>
              <a:t>2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6" name="CasellaDiTesto 2"/>
          <p:cNvSpPr txBox="1">
            <a:spLocks noChangeArrowheads="1"/>
          </p:cNvSpPr>
          <p:nvPr/>
        </p:nvSpPr>
        <p:spPr bwMode="auto">
          <a:xfrm>
            <a:off x="4355976" y="226574"/>
            <a:ext cx="46085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 smtClean="0">
                <a:solidFill>
                  <a:schemeClr val="bg1"/>
                </a:solidFill>
              </a:rPr>
              <a:t>Livello di Finanziamento 2020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5465005"/>
            <a:ext cx="6083301" cy="1000541"/>
          </a:xfrm>
          <a:prstGeom prst="rect">
            <a:avLst/>
          </a:prstGeom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492674"/>
              </p:ext>
            </p:extLst>
          </p:nvPr>
        </p:nvGraphicFramePr>
        <p:xfrm>
          <a:off x="1907704" y="1728781"/>
          <a:ext cx="6642099" cy="3562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0428"/>
                <a:gridCol w="1243411"/>
                <a:gridCol w="1243411"/>
                <a:gridCol w="1243411"/>
                <a:gridCol w="561438"/>
              </a:tblGrid>
              <a:tr h="4762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Valori in migliaia di euro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Consuntivo 2019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Preventivo 2020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>
                          <a:effectLst/>
                        </a:rPr>
                        <a:t>Var </a:t>
                      </a:r>
                      <a:br>
                        <a:rPr lang="it-IT" sz="900" u="none" strike="noStrike">
                          <a:effectLst/>
                        </a:rPr>
                      </a:br>
                      <a:r>
                        <a:rPr lang="it-IT" sz="900" u="none" strike="noStrike">
                          <a:effectLst/>
                        </a:rPr>
                        <a:t>Preventivo 2020 su Consuntivo 2019</a:t>
                      </a:r>
                      <a:endParaRPr lang="it-IT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Totale Quota Capitaria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209.334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209.334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Risorse equilibrio economico finanziario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11.114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11.114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Contributo FRNA disabili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2.772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2.772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Finanziamenti a funzione COVID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4.689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4.689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Totale risorse disponibili compreso finanziamento COVID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223.220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227.909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4.689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u="none" strike="noStrike">
                          <a:effectLst/>
                        </a:rPr>
                        <a:t>2,10%</a:t>
                      </a:r>
                      <a:endParaRPr lang="it-IT" sz="11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Finanziamento Ammortamenti Netti ante 2010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745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743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-2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Contributi in conto capitale indistinti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1.000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600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-400</a:t>
                      </a:r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u="none" strike="noStrike">
                          <a:effectLst/>
                        </a:rPr>
                        <a:t>TOTALE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224.965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229.252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4.287</a:t>
                      </a:r>
                      <a:endParaRPr lang="it-IT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u="none" strike="noStrike" dirty="0">
                          <a:effectLst/>
                        </a:rPr>
                        <a:t>1,91%</a:t>
                      </a:r>
                      <a:endParaRPr lang="it-IT" sz="1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706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572000" y="248293"/>
            <a:ext cx="41764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sz="1600" dirty="0" smtClean="0"/>
              <a:t>Bilancio economico anni 2018-2020</a:t>
            </a:r>
          </a:p>
          <a:p>
            <a:r>
              <a:rPr lang="it-IT" sz="1600" i="1" dirty="0" smtClean="0"/>
              <a:t>(valori in migliaia di euro) </a:t>
            </a:r>
            <a:endParaRPr lang="it-IT" sz="1600" i="1" dirty="0" smtClean="0">
              <a:solidFill>
                <a:srgbClr val="FF0000"/>
              </a:solidFill>
            </a:endParaRPr>
          </a:p>
        </p:txBody>
      </p:sp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xfrm>
            <a:off x="6804248" y="630932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dirty="0" smtClean="0">
                <a:solidFill>
                  <a:schemeClr val="tx2"/>
                </a:solidFill>
              </a:rPr>
              <a:t>3</a:t>
            </a:r>
          </a:p>
        </p:txBody>
      </p:sp>
      <p:pic>
        <p:nvPicPr>
          <p:cNvPr id="8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429" y="1174944"/>
            <a:ext cx="4916083" cy="559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5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7130090" y="6375917"/>
            <a:ext cx="1823933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0C1A38-C389-4682-B917-41C632A60BE9}" type="slidenum">
              <a:rPr lang="it-IT" sz="1000" smtClean="0">
                <a:solidFill>
                  <a:schemeClr val="tx2"/>
                </a:solidFill>
              </a:rPr>
              <a:pPr eaLnBrk="1" hangingPunct="1"/>
              <a:t>4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860032" y="208768"/>
            <a:ext cx="410445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/>
              <a:t>Risorse </a:t>
            </a:r>
            <a:r>
              <a:rPr lang="it-IT" dirty="0" smtClean="0"/>
              <a:t>Umane</a:t>
            </a:r>
          </a:p>
          <a:p>
            <a:r>
              <a:rPr lang="it-IT" sz="1400" i="1" dirty="0"/>
              <a:t>(valori in migliaia di euro</a:t>
            </a:r>
            <a:r>
              <a:rPr lang="it-IT" sz="1400" i="1" dirty="0" smtClean="0"/>
              <a:t>)</a:t>
            </a:r>
            <a:endParaRPr lang="it-IT" dirty="0" smtClean="0"/>
          </a:p>
        </p:txBody>
      </p:sp>
      <p:sp>
        <p:nvSpPr>
          <p:cNvPr id="8" name="Rettangolo 7"/>
          <p:cNvSpPr/>
          <p:nvPr/>
        </p:nvSpPr>
        <p:spPr>
          <a:xfrm>
            <a:off x="1319369" y="4252259"/>
            <a:ext cx="7488832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100" dirty="0">
                <a:latin typeface="+mj-lt"/>
              </a:rPr>
              <a:t>L’aumento del costo del personale rispetto al consuntivo 2019 di </a:t>
            </a:r>
            <a:r>
              <a:rPr lang="it-IT" sz="1100" dirty="0" smtClean="0">
                <a:latin typeface="+mj-lt"/>
              </a:rPr>
              <a:t>6.122 </a:t>
            </a:r>
            <a:r>
              <a:rPr lang="it-IT" sz="1100" dirty="0">
                <a:latin typeface="+mj-lt"/>
              </a:rPr>
              <a:t>mila euro è dovuto, nella misura di </a:t>
            </a:r>
            <a:r>
              <a:rPr lang="it-IT" sz="1100" dirty="0" smtClean="0">
                <a:latin typeface="+mj-lt"/>
              </a:rPr>
              <a:t>2,381 mila </a:t>
            </a:r>
            <a:r>
              <a:rPr lang="it-IT" sz="1100" dirty="0">
                <a:latin typeface="+mj-lt"/>
              </a:rPr>
              <a:t>euro, al fatto che nel 2020 </a:t>
            </a:r>
            <a:r>
              <a:rPr lang="it-IT" sz="1100" dirty="0" smtClean="0">
                <a:latin typeface="+mj-lt"/>
              </a:rPr>
              <a:t>verranno </a:t>
            </a:r>
            <a:r>
              <a:rPr lang="it-IT" sz="1100" dirty="0">
                <a:latin typeface="+mj-lt"/>
              </a:rPr>
              <a:t>pagati sia la conclusione della contrattazione integrativa sui fondi </a:t>
            </a:r>
            <a:r>
              <a:rPr lang="it-IT" sz="1100" dirty="0" smtClean="0">
                <a:latin typeface="+mj-lt"/>
              </a:rPr>
              <a:t>2019 che </a:t>
            </a:r>
            <a:r>
              <a:rPr lang="it-IT" sz="1100" dirty="0">
                <a:latin typeface="+mj-lt"/>
              </a:rPr>
              <a:t>l’integrale contrattazione integrativa 2020 per la dirigenza sanitaria medica e non medica; al netto di questa diversa attribuzione degli incentivi, l’aumento rispetto al 2019, </a:t>
            </a:r>
            <a:r>
              <a:rPr lang="it-IT" sz="1100" dirty="0" smtClean="0">
                <a:latin typeface="+mj-lt"/>
              </a:rPr>
              <a:t>IRAP esclusa</a:t>
            </a:r>
            <a:r>
              <a:rPr lang="it-IT" sz="1100" dirty="0">
                <a:latin typeface="+mj-lt"/>
              </a:rPr>
              <a:t>, ammonta a 3,741 milioni di euro.</a:t>
            </a:r>
          </a:p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100" dirty="0" smtClean="0">
                <a:latin typeface="+mj-lt"/>
              </a:rPr>
              <a:t>Tale </a:t>
            </a:r>
            <a:r>
              <a:rPr lang="it-IT" sz="1100" dirty="0">
                <a:latin typeface="+mj-lt"/>
              </a:rPr>
              <a:t>aumento è determinato da:</a:t>
            </a:r>
          </a:p>
          <a:p>
            <a:pPr marL="171450" lvl="1" indent="-171450" algn="just">
              <a:lnSpc>
                <a:spcPct val="150000"/>
              </a:lnSpc>
              <a:buClr>
                <a:srgbClr val="00823B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it-IT" sz="1100" dirty="0">
                <a:latin typeface="+mj-lt"/>
              </a:rPr>
              <a:t>€ 3.183.000 da costi strettamente collegati all'emergenza Covid-19, </a:t>
            </a:r>
            <a:endParaRPr lang="it-IT" sz="1100" dirty="0" smtClean="0">
              <a:latin typeface="+mj-lt"/>
            </a:endParaRPr>
          </a:p>
          <a:p>
            <a:pPr marL="171450" lvl="1" indent="-171450" algn="just">
              <a:lnSpc>
                <a:spcPct val="150000"/>
              </a:lnSpc>
              <a:buClr>
                <a:srgbClr val="00823B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it-IT" sz="1100" dirty="0" smtClean="0">
                <a:latin typeface="+mj-lt"/>
              </a:rPr>
              <a:t>€ </a:t>
            </a:r>
            <a:r>
              <a:rPr lang="it-IT" sz="1100" dirty="0">
                <a:latin typeface="+mj-lt"/>
              </a:rPr>
              <a:t>558.000 per maggior spesa sulle competenze fisse ed esclusività del personale dipendente derivanti dal piano assunzioni 2020 non assorbite dall’emergenza COVID.</a:t>
            </a:r>
          </a:p>
        </p:txBody>
      </p:sp>
      <p:sp>
        <p:nvSpPr>
          <p:cNvPr id="2" name="Rettangolo 1"/>
          <p:cNvSpPr/>
          <p:nvPr/>
        </p:nvSpPr>
        <p:spPr>
          <a:xfrm>
            <a:off x="1067341" y="1250433"/>
            <a:ext cx="7992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009959"/>
                </a:solidFill>
              </a:rPr>
              <a:t>Costo Personale dipendente e flessibile al netto dei fondi vincolati </a:t>
            </a:r>
            <a:endParaRPr lang="it-IT" sz="1400" b="1" dirty="0" smtClean="0">
              <a:solidFill>
                <a:srgbClr val="009959"/>
              </a:solidFill>
            </a:endParaRP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818" y="1710048"/>
            <a:ext cx="6437934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37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6840252" y="6165304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237E12-F120-4F6F-B59D-41CAAA26DE2C}" type="slidenum">
              <a:rPr lang="it-IT" sz="1000" smtClean="0">
                <a:solidFill>
                  <a:schemeClr val="tx2"/>
                </a:solidFill>
              </a:rPr>
              <a:pPr eaLnBrk="1" hangingPunct="1"/>
              <a:t>5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932040" y="71765"/>
            <a:ext cx="3816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 smtClean="0"/>
              <a:t>Costi della Produzione:</a:t>
            </a:r>
          </a:p>
          <a:p>
            <a:r>
              <a:rPr lang="it-IT" dirty="0" smtClean="0"/>
              <a:t>Acquisto </a:t>
            </a:r>
            <a:r>
              <a:rPr lang="it-IT" dirty="0"/>
              <a:t>beni di </a:t>
            </a:r>
            <a:r>
              <a:rPr lang="it-IT" dirty="0" smtClean="0"/>
              <a:t>consumo</a:t>
            </a:r>
          </a:p>
          <a:p>
            <a:r>
              <a:rPr lang="it-IT" sz="1400" i="1" dirty="0" smtClean="0"/>
              <a:t>(valori in migliaia di euro)</a:t>
            </a:r>
            <a:endParaRPr lang="it-IT" sz="1400" dirty="0"/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1475656" y="4529393"/>
            <a:ext cx="74168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 smtClean="0"/>
              <a:t>L’acquisto di beni configura un incremento di € + 5,513 milioni rispetto al consuntivo 2019, determinati da Beni sanitari, Farmaci, Dispositivi Medici e Dispositivi di Protezione </a:t>
            </a:r>
            <a:r>
              <a:rPr lang="it-IT" sz="1200" dirty="0"/>
              <a:t>I</a:t>
            </a:r>
            <a:r>
              <a:rPr lang="it-IT" sz="1200" dirty="0" smtClean="0"/>
              <a:t>ndividuali correlati alla gestione dell’emergenza da Covid-19. Tale valore comprende gli acquisti dei Dispositivi di Protezione Individuale effettuati dall’Azienda Ospedaliera di Parma quale centrale di committenza e distribuiti all’AUSL di Imola per un valore pari a € 3.798.553. I consumi aziendali comprendono anche i quantitativi di Dispositivi di Protezione Individuale forniti dalla Protezione Civile, non espressi in valore monetario.</a:t>
            </a:r>
            <a:endParaRPr lang="it-IT" sz="1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1578900"/>
            <a:ext cx="6572058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86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6878216" y="6237312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237E12-F120-4F6F-B59D-41CAAA26DE2C}" type="slidenum">
              <a:rPr lang="it-IT" sz="1000" smtClean="0">
                <a:solidFill>
                  <a:schemeClr val="tx2"/>
                </a:solidFill>
              </a:rPr>
              <a:pPr eaLnBrk="1" hangingPunct="1"/>
              <a:t>6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5004048" y="225653"/>
            <a:ext cx="381642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Farmaceutica convenzionata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(valori in migliaia di euro)</a:t>
            </a:r>
          </a:p>
        </p:txBody>
      </p:sp>
      <p:sp>
        <p:nvSpPr>
          <p:cNvPr id="2" name="Rettangolo 1"/>
          <p:cNvSpPr/>
          <p:nvPr/>
        </p:nvSpPr>
        <p:spPr>
          <a:xfrm>
            <a:off x="1403648" y="4365104"/>
            <a:ext cx="741682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/>
              <a:t>La programmazione regionale per la spesa farmaceutica convenzionata netta è stata definita prevedendo un incremento rispetto al 2019 del +0,6%.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it-IT" sz="1200" dirty="0"/>
              <a:t>La previsione dell’Azienda per il 2020, sulla base dell’andamento, riflette una riduzione del -4,2% pari a - 695 mila euro rispetto al consuntivo 2019. </a:t>
            </a:r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278" y="1386800"/>
            <a:ext cx="6624154" cy="279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22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876256" y="6241843"/>
            <a:ext cx="2133600" cy="476250"/>
          </a:xfrm>
        </p:spPr>
        <p:txBody>
          <a:bodyPr/>
          <a:lstStyle/>
          <a:p>
            <a:pPr>
              <a:defRPr/>
            </a:pPr>
            <a:fld id="{D07E2F57-C457-4324-BCD1-B5ACF5D3D43C}" type="slidenum">
              <a:rPr lang="it-IT" sz="1000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148064" y="255657"/>
            <a:ext cx="3995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Fondo Regionale Non Autosufficienza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475656" y="1655104"/>
            <a:ext cx="73448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200" b="1" dirty="0" smtClean="0">
                <a:solidFill>
                  <a:srgbClr val="009242"/>
                </a:solidFill>
              </a:rPr>
              <a:t>FONDO REGIONALE NON AUTOSUFFICIENZA</a:t>
            </a:r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L’AUSL </a:t>
            </a:r>
            <a:r>
              <a:rPr lang="it-IT" sz="1200" dirty="0"/>
              <a:t>di Imola ha elaborato una ipotesi di preventivo di spesa sulla base del finanziamento comunicato dalla R</a:t>
            </a:r>
            <a:r>
              <a:rPr lang="it-IT" sz="1200" dirty="0" smtClean="0"/>
              <a:t>egione </a:t>
            </a:r>
            <a:r>
              <a:rPr lang="it-IT" sz="1200" dirty="0"/>
              <a:t>con lettera prot. 0786696 del 27/11/2020. </a:t>
            </a:r>
            <a:endParaRPr lang="it-IT" sz="1200" dirty="0" smtClean="0"/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Su  </a:t>
            </a:r>
            <a:r>
              <a:rPr lang="it-IT" sz="1200" dirty="0"/>
              <a:t>tale base, l’ammontare di risorse disponibili per la programmazione 2020 è pari a €. 13.442.473. </a:t>
            </a:r>
            <a:endParaRPr lang="it-IT" sz="1200" dirty="0" smtClean="0"/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Tale </a:t>
            </a:r>
            <a:r>
              <a:rPr lang="it-IT" sz="1200" dirty="0"/>
              <a:t>importo incrementato delle quote inutilizzate “contributi in conto esercizio” di €</a:t>
            </a:r>
            <a:r>
              <a:rPr lang="it-IT" sz="1200" dirty="0" smtClean="0"/>
              <a:t>.1.810.654,97, cosi </a:t>
            </a:r>
            <a:r>
              <a:rPr lang="it-IT" sz="1200" dirty="0"/>
              <a:t>composti:</a:t>
            </a:r>
          </a:p>
          <a:p>
            <a:pPr marL="171450" lvl="0" indent="-171450" algn="just">
              <a:lnSpc>
                <a:spcPct val="150000"/>
              </a:lnSpc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dirty="0"/>
              <a:t>residui FRNA 2019 €. 1.015.901,46</a:t>
            </a:r>
            <a:r>
              <a:rPr lang="it-IT" sz="1200" dirty="0" smtClean="0"/>
              <a:t>),</a:t>
            </a:r>
          </a:p>
          <a:p>
            <a:pPr marL="171450" lvl="0" indent="-171450" algn="just">
              <a:lnSpc>
                <a:spcPct val="150000"/>
              </a:lnSpc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dirty="0"/>
              <a:t>residui FNA 2019 € </a:t>
            </a:r>
            <a:r>
              <a:rPr lang="it-IT" sz="1200" dirty="0" smtClean="0"/>
              <a:t>794.753,51,</a:t>
            </a:r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porta </a:t>
            </a:r>
            <a:r>
              <a:rPr lang="it-IT" sz="1200" dirty="0"/>
              <a:t>ad una assegnazione complessiva disponibile per gli interventi a favore  della non  autosufficienza  pari a </a:t>
            </a:r>
            <a:r>
              <a:rPr lang="it-IT" sz="1200" dirty="0" smtClean="0"/>
              <a:t>€. </a:t>
            </a:r>
            <a:r>
              <a:rPr lang="it-IT" sz="1200" dirty="0"/>
              <a:t>15.253.127,97.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it-IT" sz="1200" dirty="0"/>
              <a:t>Si precisa inoltre che l’utilizzo del finanziamento derivante dal Fondo Nazionale viene programmato nell’ambito dei vincoli e dei criteri già definiti a livello nazionale per le </a:t>
            </a:r>
            <a:r>
              <a:rPr lang="it-IT" sz="1200" dirty="0" smtClean="0"/>
              <a:t>precedenti annualità </a:t>
            </a:r>
            <a:r>
              <a:rPr lang="it-IT" sz="1200" dirty="0"/>
              <a:t>e finalizzato a prestazioni, interventi e servizi assistenziali a sostegno della domiciliarità.</a:t>
            </a:r>
          </a:p>
          <a:p>
            <a:pPr algn="just">
              <a:lnSpc>
                <a:spcPct val="150000"/>
              </a:lnSpc>
            </a:pPr>
            <a:r>
              <a:rPr lang="it-IT" sz="1200" dirty="0"/>
              <a:t>Tale fondo comprende la quota destinata al progetto vita indipendente 2020 per €.</a:t>
            </a:r>
            <a:r>
              <a:rPr lang="it-IT" sz="1200" dirty="0" smtClean="0"/>
              <a:t> </a:t>
            </a:r>
            <a:r>
              <a:rPr lang="it-IT" sz="1200" dirty="0"/>
              <a:t>87.459.</a:t>
            </a:r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847881" y="6267673"/>
            <a:ext cx="2133600" cy="476250"/>
          </a:xfrm>
        </p:spPr>
        <p:txBody>
          <a:bodyPr/>
          <a:lstStyle/>
          <a:p>
            <a:pPr>
              <a:defRPr/>
            </a:pPr>
            <a:fld id="{D07E2F57-C457-4324-BCD1-B5ACF5D3D43C}" type="slidenum">
              <a:rPr lang="it-IT" sz="1000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946075" y="222895"/>
            <a:ext cx="40324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Investimenti da realizzare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(valori in migliaia di euro)</a:t>
            </a: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5" y="1270551"/>
            <a:ext cx="4004307" cy="159587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1270551"/>
            <a:ext cx="3776237" cy="2069986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187625" y="499040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 smtClean="0"/>
              <a:t>Nell’ambito del Piano Investimenti 2020 sono compresi gli acquisti di Tecnologie Biomediche, Tecnologie Informatiche e Ambulanze effettuate con contributi donati in correlazione all’emergenza Covid-19.</a:t>
            </a:r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Il Piano investimenti triennale comprende altresì gli interventi previsti nell’ambito del Piano di Riorganizzazione dell’Assistenza Ospedaliera, di cui all’art. 2 del D.L. 34/2020 (Decreto Rilancio).</a:t>
            </a:r>
            <a:endParaRPr lang="it-IT" sz="1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5" y="3325802"/>
            <a:ext cx="4004307" cy="154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7818</TotalTime>
  <Words>664</Words>
  <Application>Microsoft Office PowerPoint</Application>
  <PresentationFormat>Presentazione su schermo (4:3)</PresentationFormat>
  <Paragraphs>88</Paragraphs>
  <Slides>8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LOGO sfondo 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Gambi Gianni</cp:lastModifiedBy>
  <cp:revision>770</cp:revision>
  <cp:lastPrinted>2020-12-21T14:44:50Z</cp:lastPrinted>
  <dcterms:created xsi:type="dcterms:W3CDTF">2015-07-16T06:49:37Z</dcterms:created>
  <dcterms:modified xsi:type="dcterms:W3CDTF">2020-12-21T16:11:19Z</dcterms:modified>
</cp:coreProperties>
</file>