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7"/>
  </p:notesMasterIdLst>
  <p:sldIdLst>
    <p:sldId id="437" r:id="rId2"/>
    <p:sldId id="518" r:id="rId3"/>
    <p:sldId id="552" r:id="rId4"/>
    <p:sldId id="513" r:id="rId5"/>
    <p:sldId id="520" r:id="rId6"/>
  </p:sldIdLst>
  <p:sldSz cx="9144000" cy="6858000" type="screen4x3"/>
  <p:notesSz cx="7099300" cy="10234613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3B"/>
    <a:srgbClr val="3366CC"/>
    <a:srgbClr val="CC00FF"/>
    <a:srgbClr val="FF6699"/>
    <a:srgbClr val="009242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8FB837D-C827-4EFA-A057-4D05807E0F7C}" styleName="Stile con tema 1 - Color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542" autoAdjust="0"/>
    <p:restoredTop sz="96897" autoAdjust="0"/>
  </p:normalViewPr>
  <p:slideViewPr>
    <p:cSldViewPr>
      <p:cViewPr varScale="1">
        <p:scale>
          <a:sx n="62" d="100"/>
          <a:sy n="62" d="100"/>
        </p:scale>
        <p:origin x="712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338" tIns="49668" rIns="99338" bIns="49668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338" tIns="49668" rIns="99338" bIns="49668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9B5FE3EB-6211-4D23-A718-FDE5A004A116}" type="datetimeFigureOut">
              <a:rPr lang="it-IT"/>
              <a:pPr>
                <a:defRPr/>
              </a:pPr>
              <a:t>21/12/2020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338" tIns="49668" rIns="99338" bIns="49668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338" tIns="49668" rIns="99338" bIns="49668" rtlCol="0"/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338" tIns="49668" rIns="99338" bIns="49668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338" tIns="49668" rIns="99338" bIns="49668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8744F6B4-DDEE-499E-9031-9C97BA26655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79579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altLang="it-IT"/>
              <a:t>Da CE ministeriale</a:t>
            </a:r>
          </a:p>
        </p:txBody>
      </p:sp>
      <p:sp>
        <p:nvSpPr>
          <p:cNvPr id="1843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2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8523B1B-DCC5-47F6-87F9-5B0CA086558C}" type="slidenum">
              <a:rPr lang="it-IT" altLang="it-IT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it-IT" altLang="it-IT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294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altLang="it-IT" dirty="0"/>
              <a:t>Da CE ministeriale</a:t>
            </a:r>
          </a:p>
        </p:txBody>
      </p:sp>
      <p:sp>
        <p:nvSpPr>
          <p:cNvPr id="1843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2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8523B1B-DCC5-47F6-87F9-5B0CA086558C}" type="slidenum">
              <a:rPr lang="it-IT" altLang="it-IT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it-IT" altLang="it-IT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294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it-IT"/>
          </a:p>
        </p:txBody>
      </p:sp>
      <p:sp>
        <p:nvSpPr>
          <p:cNvPr id="3482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2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FF91335-7DBB-480D-B317-F2E8B2FF00FF}" type="slidenum">
              <a:rPr lang="it-IT" altLang="it-IT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it-IT" altLang="it-IT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985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CB306E9-EB60-4B68-B66E-CC616D55B0A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3733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6E61860-9010-49FA-B8A3-1F34B003797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1487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972300" y="1600203"/>
            <a:ext cx="2171700" cy="4525963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2" y="1600203"/>
            <a:ext cx="6374423" cy="4525963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666DC8F-7311-4A89-A06E-FE200905B45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0727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492375"/>
            <a:ext cx="82296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1" y="1600203"/>
            <a:ext cx="4044462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2338" y="1600203"/>
            <a:ext cx="4044462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79DDB2F-AAE9-420F-8454-BFB86E0E61E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0266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1600203"/>
            <a:ext cx="8686800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366E808-F274-423D-9505-3235FF81E4C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6462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585BCBE-794B-4599-B389-6C32403EE36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215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435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F5C66A1-35B2-4568-8D42-37D13834119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2540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1" y="1600203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2338" y="1600203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4E151FF-B7BD-4560-B3BE-95DC7D36245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3855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E31DDA7-6B1B-45EC-A882-200C1CB4462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6276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4CA1919-652D-4CD2-B3FB-66BC7376EAB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9151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5F570E6-3A93-450D-B108-D3E99599271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4469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538" y="273053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2447DEB-11E4-420A-93FB-D6B0B082B67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3183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3192D56-C8FB-439F-9A84-6F1DB26A145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0823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4923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212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212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12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4896EA31-F30E-4536-B6D4-F54E57E7A0B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063625" y="0"/>
            <a:ext cx="8094663" cy="10525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it-IT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  <p:sldLayoutId id="2147484027" r:id="rId12"/>
    <p:sldLayoutId id="2147484028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925638" y="457200"/>
            <a:ext cx="66786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Azienda Ospedaliero-Universitaria di Bologna</a:t>
            </a:r>
          </a:p>
        </p:txBody>
      </p:sp>
      <p:sp>
        <p:nvSpPr>
          <p:cNvPr id="5" name="Rectangle 29"/>
          <p:cNvSpPr>
            <a:spLocks noChangeArrowheads="1"/>
          </p:cNvSpPr>
          <p:nvPr/>
        </p:nvSpPr>
        <p:spPr bwMode="auto">
          <a:xfrm>
            <a:off x="1692275" y="2420938"/>
            <a:ext cx="6318250" cy="36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it-IT" sz="36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36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PREVENTIVO ECONOMICO 2020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36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AOU BOLOGNA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36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IRCCS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it-IT" sz="32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it-IT" sz="3200" b="1" dirty="0"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16388" name="Immagin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6135688"/>
            <a:ext cx="2735262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196752"/>
            <a:ext cx="338437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2"/>
          <p:cNvSpPr txBox="1">
            <a:spLocks noChangeArrowheads="1"/>
          </p:cNvSpPr>
          <p:nvPr/>
        </p:nvSpPr>
        <p:spPr bwMode="auto">
          <a:xfrm>
            <a:off x="3027035" y="333375"/>
            <a:ext cx="3810660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it-IT" sz="1800" dirty="0"/>
              <a:t>Conto economico anni 2019-2020</a:t>
            </a: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59631"/>
            <a:ext cx="9144000" cy="57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2"/>
          <p:cNvSpPr txBox="1">
            <a:spLocks noChangeArrowheads="1"/>
          </p:cNvSpPr>
          <p:nvPr/>
        </p:nvSpPr>
        <p:spPr bwMode="auto">
          <a:xfrm>
            <a:off x="2895338" y="333375"/>
            <a:ext cx="4074065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it-IT" sz="1800" dirty="0"/>
              <a:t>PRINCIPALI DINAMICHE ECONOMICHE</a:t>
            </a:r>
          </a:p>
        </p:txBody>
      </p:sp>
      <p:sp>
        <p:nvSpPr>
          <p:cNvPr id="6" name="Rettangolo 5"/>
          <p:cNvSpPr/>
          <p:nvPr/>
        </p:nvSpPr>
        <p:spPr>
          <a:xfrm>
            <a:off x="1187624" y="1124744"/>
            <a:ext cx="7848872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b="1" dirty="0"/>
              <a:t>RICAVI DA PRESTAZIONI SANITARIE riduzione su: </a:t>
            </a:r>
          </a:p>
          <a:p>
            <a:pPr>
              <a:defRPr/>
            </a:pPr>
            <a:r>
              <a:rPr lang="it-IT" sz="1400" dirty="0"/>
              <a:t>- Mobilità sanitaria: -56,711 mln di euro</a:t>
            </a:r>
          </a:p>
          <a:p>
            <a:pPr>
              <a:defRPr/>
            </a:pPr>
            <a:r>
              <a:rPr lang="it-IT" sz="1400" dirty="0"/>
              <a:t>- Prestazioni oggetto di fatturazione diretta a privati: -1,467 mln di euro</a:t>
            </a:r>
          </a:p>
          <a:p>
            <a:pPr>
              <a:defRPr/>
            </a:pPr>
            <a:r>
              <a:rPr lang="it-IT" sz="1400" dirty="0"/>
              <a:t>- Ricavi per attività libero professionale: -11,130 mln di euro</a:t>
            </a:r>
          </a:p>
          <a:p>
            <a:pPr>
              <a:buFontTx/>
              <a:buChar char="-"/>
              <a:defRPr/>
            </a:pPr>
            <a:r>
              <a:rPr lang="it-IT" sz="1400" dirty="0"/>
              <a:t> Compartecipazione alla spesa sanitaria (ticket): -1,891 milioni di euro</a:t>
            </a:r>
          </a:p>
          <a:p>
            <a:pPr>
              <a:defRPr/>
            </a:pPr>
            <a:r>
              <a:rPr lang="it-IT" sz="1400" dirty="0"/>
              <a:t>Le tariffe delle prestazioni di ricovero e ambulatoriali non sono state adeguate per  tener conto dei maggiori costi sostenuti per i pazienti </a:t>
            </a:r>
            <a:r>
              <a:rPr lang="it-IT" sz="1400" dirty="0" err="1"/>
              <a:t>Covid</a:t>
            </a:r>
            <a:r>
              <a:rPr lang="it-IT" sz="1400" dirty="0"/>
              <a:t> e non sono state date indicazioni specifiche per l’accordo di fornitura.</a:t>
            </a:r>
          </a:p>
          <a:p>
            <a:pPr>
              <a:defRPr/>
            </a:pPr>
            <a:r>
              <a:rPr lang="it-IT" sz="1400" dirty="0"/>
              <a:t>L’Azienda ha sempre garantito l’attività per pazienti COVID, mantenendo attivi reparti a diversa intensità assistenziale dedicati sui quali sono stati ricoverati i pazienti positivi dell’Area Vasta Emilia Centro (AVEC), anche nella fase di riduzione della curva </a:t>
            </a:r>
            <a:r>
              <a:rPr lang="it-IT" sz="1400" dirty="0" err="1"/>
              <a:t>epidemica.L’Azienda</a:t>
            </a:r>
            <a:r>
              <a:rPr lang="it-IT" sz="1400" dirty="0"/>
              <a:t> ha accolto nella prima fase pazienti da fuori provincia particolarmente gravi soprattutto da Piacenza e Reggio Emilia, svolgendo un ruolo di centro Hub rispetto alle terapie intensive dell’Area Emilia Nord (AVEN) quando il focolaio era più attivo. </a:t>
            </a:r>
          </a:p>
          <a:p>
            <a:pPr>
              <a:defRPr/>
            </a:pPr>
            <a:r>
              <a:rPr lang="it-IT" sz="1400" b="1" dirty="0"/>
              <a:t>COSTI OPERATIVI</a:t>
            </a:r>
          </a:p>
          <a:p>
            <a:pPr>
              <a:defRPr/>
            </a:pPr>
            <a:r>
              <a:rPr lang="it-IT" sz="1400" dirty="0"/>
              <a:t>Il piano delle azioni per la gestione dell’emergenza sanitaria ha comportato una significativa ridefinizione dei fabbisogni di risorse umane, beni sanitari, attrezzature, servizi e l’implementazione di interventi strutturali e tecnologici, sono stati registrati incrementi su:</a:t>
            </a:r>
          </a:p>
          <a:p>
            <a:pPr>
              <a:defRPr/>
            </a:pPr>
            <a:r>
              <a:rPr lang="it-IT" sz="1400" dirty="0"/>
              <a:t>- Acquisto di beni: in particolare per acquisti di dispositivi di protezione individuale, tamponi, esami sierologici e farmaci per la diagnosi del coronavirus e il trattamento dei pazienti: +22,356 milioni di euro di cui +13,774 milioni per acquisti centralizzati a livello regionale;</a:t>
            </a:r>
          </a:p>
          <a:p>
            <a:pPr>
              <a:defRPr/>
            </a:pPr>
            <a:r>
              <a:rPr lang="it-IT" sz="1400" dirty="0"/>
              <a:t>- Servizi sanitari: acquisto di servizi da strutture private accreditate (6,454 milioni) e strutture pubbliche (683 mila euro) la progressiva esternalizzazione di posti letto;</a:t>
            </a:r>
          </a:p>
          <a:p>
            <a:pPr>
              <a:buFontTx/>
              <a:buChar char="-"/>
              <a:defRPr/>
            </a:pPr>
            <a:r>
              <a:rPr lang="it-IT" sz="1400" dirty="0"/>
              <a:t>Servizi non sanitari: servizi appaltati di pulizia, </a:t>
            </a:r>
            <a:r>
              <a:rPr lang="it-IT" sz="1400" dirty="0" err="1"/>
              <a:t>lavanoleggio</a:t>
            </a:r>
            <a:r>
              <a:rPr lang="it-IT" sz="1400" dirty="0"/>
              <a:t>, trasporti, smaltimento rifiuti, attivazione di check point, magazzini esternalizzati (+6,588 milioni di euro)</a:t>
            </a:r>
          </a:p>
          <a:p>
            <a:pPr>
              <a:buFontTx/>
              <a:buChar char="-"/>
              <a:defRPr/>
            </a:pPr>
            <a:r>
              <a:rPr lang="it-IT" sz="1400" dirty="0"/>
              <a:t> risorse umane: +24,099 milioni di euro di cui COVID +23,2 milioni di euro</a:t>
            </a:r>
          </a:p>
          <a:p>
            <a:pPr>
              <a:defRPr/>
            </a:pPr>
            <a:endParaRPr lang="it-IT" sz="1600" dirty="0"/>
          </a:p>
          <a:p>
            <a:pPr>
              <a:defRPr/>
            </a:pPr>
            <a:endParaRPr lang="it-IT" sz="1600" dirty="0"/>
          </a:p>
          <a:p>
            <a:pPr>
              <a:buFontTx/>
              <a:buChar char="-"/>
              <a:defRPr/>
            </a:pPr>
            <a:endParaRPr lang="it-IT" sz="1600" dirty="0"/>
          </a:p>
          <a:p>
            <a:pPr>
              <a:defRPr/>
            </a:pPr>
            <a:endParaRPr lang="it-IT" sz="1600" dirty="0"/>
          </a:p>
          <a:p>
            <a:pPr>
              <a:defRPr/>
            </a:pPr>
            <a:endParaRPr lang="it-IT" sz="16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79500" y="333375"/>
            <a:ext cx="806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Sistema di finanziamento dei costi sostenuti</a:t>
            </a:r>
          </a:p>
        </p:txBody>
      </p:sp>
      <p:pic>
        <p:nvPicPr>
          <p:cNvPr id="19460" name="Immagin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6135688"/>
            <a:ext cx="2735262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1187624" y="1124744"/>
            <a:ext cx="77057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dirty="0"/>
              <a:t>L’Azienda è impegnata raggiungimento degli obiettivi economico-finanziari annualmente definiti dalla programmazione sanitaria regionale, al rispetto del vincolo di bilancio assegnato e la realizzazione degli obiettivi di preparazione e di intervento finalizzati al contrasto alle epidemie virali (in particolare Sars Cov2)  (DGR 1806/2020)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3E526036-6B6A-4132-B5AE-087265ADB5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160618"/>
              </p:ext>
            </p:extLst>
          </p:nvPr>
        </p:nvGraphicFramePr>
        <p:xfrm>
          <a:off x="1475656" y="2602706"/>
          <a:ext cx="6565900" cy="2368550"/>
        </p:xfrm>
        <a:graphic>
          <a:graphicData uri="http://schemas.openxmlformats.org/drawingml/2006/table">
            <a:tbl>
              <a:tblPr/>
              <a:tblGrid>
                <a:gridCol w="5219700">
                  <a:extLst>
                    <a:ext uri="{9D8B030D-6E8A-4147-A177-3AD203B41FA5}">
                      <a16:colId xmlns:a16="http://schemas.microsoft.com/office/drawing/2014/main" val="139817786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25882565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Perdita autorizzata a preventivo 2020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-87.847.261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19428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67757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Area di finanziamento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Finanziamento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97424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Progetti europei (POR FSE)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5.406.188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95556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Progetti europei (POR FESR)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19.453.330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731810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Struttura commissariale di cui: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10.834.475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3199494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Assistenza medica, analisi di laboratorio, DPI, apparecchiature biomedicali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6.916.506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7146722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Altri costi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3.917.969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426514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Protezione civile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3.257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483596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Perdita rivalutata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-52.150.011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247039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979613" y="454025"/>
            <a:ext cx="6048375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kumimoji="1" lang="it-IT" sz="15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Investimenti e fonti finanziamento</a:t>
            </a:r>
          </a:p>
        </p:txBody>
      </p:sp>
      <p:pic>
        <p:nvPicPr>
          <p:cNvPr id="33797" name="Immagin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1125538"/>
            <a:ext cx="2735262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1547664" y="1196752"/>
          <a:ext cx="6696744" cy="2376264"/>
        </p:xfrm>
        <a:graphic>
          <a:graphicData uri="http://schemas.openxmlformats.org/drawingml/2006/table">
            <a:tbl>
              <a:tblPr/>
              <a:tblGrid>
                <a:gridCol w="15453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64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7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71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898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9654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it-IT" sz="900" b="1" kern="12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IMPIEGHI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800" b="1" dirty="0">
                          <a:latin typeface="Tahoma"/>
                          <a:ea typeface="Times New Roman"/>
                          <a:cs typeface="Times New Roman"/>
                        </a:rPr>
                        <a:t>Investimento da realizzare nel 2020 (€)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800" b="1">
                          <a:latin typeface="Tahoma"/>
                          <a:ea typeface="Times New Roman"/>
                          <a:cs typeface="Times New Roman"/>
                        </a:rPr>
                        <a:t>Investimento da realizzare nel 2021 (€)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800" b="1">
                          <a:latin typeface="Tahoma"/>
                          <a:ea typeface="Times New Roman"/>
                          <a:cs typeface="Times New Roman"/>
                        </a:rPr>
                        <a:t>Investimento da realizzare nel 2022 (€)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800" b="1">
                          <a:latin typeface="Tahoma"/>
                          <a:ea typeface="Times New Roman"/>
                          <a:cs typeface="Times New Roman"/>
                        </a:rPr>
                        <a:t>Investimento da realizzare negli anni successivi (€)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4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800" dirty="0">
                          <a:latin typeface="Tahoma"/>
                          <a:ea typeface="Times New Roman"/>
                          <a:cs typeface="Times New Roman"/>
                        </a:rPr>
                        <a:t>Interventi in corso di realizzazione o con progettazione esecutiva approvata.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>
                          <a:latin typeface="Tahoma"/>
                          <a:ea typeface="Times New Roman"/>
                          <a:cs typeface="Times New Roman"/>
                        </a:rPr>
                        <a:t>18.322.989,41 €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>
                          <a:latin typeface="Tahoma"/>
                          <a:ea typeface="Times New Roman"/>
                          <a:cs typeface="Times New Roman"/>
                        </a:rPr>
                        <a:t>16.573.807,43 €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>
                          <a:latin typeface="Tahoma"/>
                          <a:ea typeface="Times New Roman"/>
                          <a:cs typeface="Times New Roman"/>
                        </a:rPr>
                        <a:t>14.915.390,00 €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>
                          <a:latin typeface="Tahoma"/>
                          <a:ea typeface="Times New Roman"/>
                          <a:cs typeface="Times New Roman"/>
                        </a:rPr>
                        <a:t>25.411.632,32 €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800">
                          <a:latin typeface="Tahoma"/>
                          <a:ea typeface="Times New Roman"/>
                          <a:cs typeface="Times New Roman"/>
                        </a:rPr>
                        <a:t>Interventi in corso di progettazione con copertura finanziata.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>
                          <a:latin typeface="Tahoma"/>
                          <a:ea typeface="Times New Roman"/>
                          <a:cs typeface="Times New Roman"/>
                        </a:rPr>
                        <a:t>5.114.000,00 €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>
                          <a:latin typeface="Tahoma"/>
                          <a:ea typeface="Times New Roman"/>
                          <a:cs typeface="Times New Roman"/>
                        </a:rPr>
                        <a:t>7.676.000,01 €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>
                          <a:latin typeface="Tahoma"/>
                          <a:ea typeface="Times New Roman"/>
                          <a:cs typeface="Times New Roman"/>
                        </a:rPr>
                        <a:t>3.612.600,00 €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>
                          <a:latin typeface="Tahoma"/>
                          <a:ea typeface="Times New Roman"/>
                          <a:cs typeface="Times New Roman"/>
                        </a:rPr>
                        <a:t>4.500.000,00 €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6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800" dirty="0">
                          <a:latin typeface="Tahoma"/>
                          <a:ea typeface="Times New Roman"/>
                          <a:cs typeface="Times New Roman"/>
                        </a:rPr>
                        <a:t>Interventi post-sisma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>
                          <a:latin typeface="Tahoma"/>
                          <a:ea typeface="Times New Roman"/>
                          <a:cs typeface="Times New Roman"/>
                        </a:rPr>
                        <a:t>0,00 €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>
                          <a:latin typeface="Tahoma"/>
                          <a:ea typeface="Times New Roman"/>
                          <a:cs typeface="Times New Roman"/>
                        </a:rPr>
                        <a:t>1.500.000,00 €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>
                          <a:latin typeface="Tahoma"/>
                          <a:ea typeface="Times New Roman"/>
                          <a:cs typeface="Times New Roman"/>
                        </a:rPr>
                        <a:t>3.436.800,00 €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>
                          <a:latin typeface="Tahoma"/>
                          <a:ea typeface="Times New Roman"/>
                          <a:cs typeface="Times New Roman"/>
                        </a:rPr>
                        <a:t>0,00 €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6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800" dirty="0">
                          <a:latin typeface="Tahoma"/>
                          <a:ea typeface="Times New Roman"/>
                          <a:cs typeface="Times New Roman"/>
                        </a:rPr>
                        <a:t>Interventi non aventi copertura finanziaria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>
                          <a:latin typeface="Tahoma"/>
                          <a:ea typeface="Times New Roman"/>
                          <a:cs typeface="Times New Roman"/>
                        </a:rPr>
                        <a:t>12.338.500,00 €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>
                          <a:latin typeface="Tahoma"/>
                          <a:ea typeface="Times New Roman"/>
                          <a:cs typeface="Times New Roman"/>
                        </a:rPr>
                        <a:t>19.356.186,00 €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>
                          <a:latin typeface="Tahoma"/>
                          <a:ea typeface="Times New Roman"/>
                          <a:cs typeface="Times New Roman"/>
                        </a:rPr>
                        <a:t>34.149.030,08 €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>
                          <a:latin typeface="Tahoma"/>
                          <a:ea typeface="Times New Roman"/>
                          <a:cs typeface="Times New Roman"/>
                        </a:rPr>
                        <a:t>174.117.131,00 €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66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800" b="1">
                          <a:latin typeface="Tahoma"/>
                          <a:ea typeface="Times New Roman"/>
                          <a:cs typeface="Times New Roman"/>
                        </a:rPr>
                        <a:t>Totale complessivo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35.775.489,41 €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45.105.993,44 €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56.113.820,08 €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800" b="1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204.028.763,32 €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Tabella 7"/>
          <p:cNvGraphicFramePr>
            <a:graphicFrameLocks noGrp="1"/>
          </p:cNvGraphicFramePr>
          <p:nvPr/>
        </p:nvGraphicFramePr>
        <p:xfrm>
          <a:off x="1547663" y="4293096"/>
          <a:ext cx="6696742" cy="1913255"/>
        </p:xfrm>
        <a:graphic>
          <a:graphicData uri="http://schemas.openxmlformats.org/drawingml/2006/table">
            <a:tbl>
              <a:tblPr/>
              <a:tblGrid>
                <a:gridCol w="14947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3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43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43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96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3880">
                <a:tc>
                  <a:txBody>
                    <a:bodyPr/>
                    <a:lstStyle/>
                    <a:p>
                      <a:r>
                        <a:rPr lang="it-IT" sz="900" b="1" kern="12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FONTI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900" b="1">
                          <a:latin typeface="Tahoma"/>
                          <a:ea typeface="Times New Roman"/>
                          <a:cs typeface="Times New Roman"/>
                        </a:rPr>
                        <a:t>Finanziamento "Ente”: Alienazioni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900" b="1">
                          <a:latin typeface="Tahoma"/>
                          <a:ea typeface="Times New Roman"/>
                          <a:cs typeface="Times New Roman"/>
                        </a:rPr>
                        <a:t>Finanziamento "Ente”: c/esercizio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900" b="1">
                          <a:latin typeface="Tahoma"/>
                          <a:ea typeface="Times New Roman"/>
                          <a:cs typeface="Times New Roman"/>
                        </a:rPr>
                        <a:t>Finanziamento “Altri finanziamenti”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900" b="1" dirty="0">
                          <a:latin typeface="Tahoma"/>
                          <a:ea typeface="Times New Roman"/>
                          <a:cs typeface="Times New Roman"/>
                        </a:rPr>
                        <a:t>Finanziamento "Altri finanziamenti regionali"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900">
                          <a:latin typeface="Tahoma"/>
                          <a:ea typeface="Times New Roman"/>
                          <a:cs typeface="Times New Roman"/>
                        </a:rPr>
                        <a:t>Beni economali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900">
                          <a:latin typeface="Arial"/>
                          <a:ea typeface="Times New Roman"/>
                          <a:cs typeface="Times New Roman"/>
                        </a:rPr>
                        <a:t>19.601,00 €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900" dirty="0">
                          <a:latin typeface="Tahoma"/>
                          <a:ea typeface="Times New Roman"/>
                          <a:cs typeface="Times New Roman"/>
                        </a:rPr>
                        <a:t>Lavori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900">
                          <a:latin typeface="Arial"/>
                          <a:ea typeface="Times New Roman"/>
                          <a:cs typeface="Times New Roman"/>
                        </a:rPr>
                        <a:t>1.920.793,00 €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900">
                          <a:latin typeface="Arial"/>
                          <a:ea typeface="Times New Roman"/>
                          <a:cs typeface="Times New Roman"/>
                        </a:rPr>
                        <a:t>10.494.541,00 €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900">
                          <a:latin typeface="Arial"/>
                          <a:ea typeface="Times New Roman"/>
                          <a:cs typeface="Times New Roman"/>
                        </a:rPr>
                        <a:t>7.238.213,00 €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900">
                          <a:latin typeface="Tahoma"/>
                          <a:ea typeface="Times New Roman"/>
                          <a:cs typeface="Times New Roman"/>
                        </a:rPr>
                        <a:t>Tecnologie biomediche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900">
                          <a:latin typeface="Arial"/>
                          <a:ea typeface="Times New Roman"/>
                          <a:cs typeface="Times New Roman"/>
                        </a:rPr>
                        <a:t>412.101,00 €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900">
                          <a:latin typeface="Arial"/>
                          <a:ea typeface="Times New Roman"/>
                          <a:cs typeface="Times New Roman"/>
                        </a:rPr>
                        <a:t>1.518.120,00 €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900">
                          <a:latin typeface="Tahoma"/>
                          <a:ea typeface="Times New Roman"/>
                          <a:cs typeface="Times New Roman"/>
                        </a:rPr>
                        <a:t>Tecnologie informatiche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900">
                          <a:latin typeface="Arial"/>
                          <a:ea typeface="Times New Roman"/>
                          <a:cs typeface="Times New Roman"/>
                        </a:rPr>
                        <a:t>125.414,00 €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900">
                          <a:latin typeface="Arial"/>
                          <a:ea typeface="Times New Roman"/>
                          <a:cs typeface="Times New Roman"/>
                        </a:rPr>
                        <a:t>459.537,00 €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900" b="1">
                          <a:latin typeface="Tahoma"/>
                          <a:ea typeface="Times New Roman"/>
                          <a:cs typeface="Times New Roman"/>
                        </a:rPr>
                        <a:t>Totale complessivo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900" b="1">
                          <a:latin typeface="Arial"/>
                          <a:ea typeface="Times New Roman"/>
                          <a:cs typeface="Times New Roman"/>
                        </a:rPr>
                        <a:t>1.920.793,00 €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900" b="1">
                          <a:latin typeface="Arial"/>
                          <a:ea typeface="Times New Roman"/>
                          <a:cs typeface="Times New Roman"/>
                        </a:rPr>
                        <a:t>125.414,00 €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900" b="1">
                          <a:latin typeface="Arial"/>
                          <a:ea typeface="Times New Roman"/>
                          <a:cs typeface="Times New Roman"/>
                        </a:rPr>
                        <a:t>10.906.642,00 €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900" b="1" dirty="0">
                          <a:latin typeface="Arial"/>
                          <a:ea typeface="Times New Roman"/>
                          <a:cs typeface="Times New Roman"/>
                        </a:rPr>
                        <a:t>        9.235.471,00 €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LOGO sfondo bianco">
  <a:themeElements>
    <a:clrScheme name="LOGO sfondo bi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OGO sfondo bianc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OGO sfondo bi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7248</TotalTime>
  <Words>640</Words>
  <Application>Microsoft Office PowerPoint</Application>
  <PresentationFormat>Presentazione su schermo (4:3)</PresentationFormat>
  <Paragraphs>103</Paragraphs>
  <Slides>5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1" baseType="lpstr">
      <vt:lpstr>Arial</vt:lpstr>
      <vt:lpstr>Calibri</vt:lpstr>
      <vt:lpstr>Tahoma</vt:lpstr>
      <vt:lpstr>Times New Roman</vt:lpstr>
      <vt:lpstr>Trebuchet MS</vt:lpstr>
      <vt:lpstr>LOGO sfondo bianco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Nome Società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Bilancio preventivo 2015</dc:title>
  <dc:creator>Nome utente</dc:creator>
  <cp:lastModifiedBy>Nevio Samore'</cp:lastModifiedBy>
  <cp:revision>771</cp:revision>
  <cp:lastPrinted>2020-05-29T16:36:45Z</cp:lastPrinted>
  <dcterms:created xsi:type="dcterms:W3CDTF">2015-07-16T06:49:37Z</dcterms:created>
  <dcterms:modified xsi:type="dcterms:W3CDTF">2020-12-21T14:00:53Z</dcterms:modified>
</cp:coreProperties>
</file>