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6"/>
  </p:notesMasterIdLst>
  <p:sldIdLst>
    <p:sldId id="262" r:id="rId2"/>
    <p:sldId id="315" r:id="rId3"/>
    <p:sldId id="354" r:id="rId4"/>
    <p:sldId id="35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11CD8-65FF-45A7-8758-D7262ECDF650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9CD-FF3F-47AB-99B4-3787BBEBB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7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16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4CA5E6-207A-4207-8667-4825A9C7005C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9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4A08B6-1C54-4EB4-8E04-95A7BB5F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3" y="657385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Aggiornamento andamento campagna vaccinale anti-</a:t>
            </a:r>
            <a:r>
              <a:rPr lang="it-IT" sz="6000" dirty="0" err="1"/>
              <a:t>Covid</a:t>
            </a:r>
            <a:endParaRPr lang="it-IT" sz="6000" cap="sm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3309B2-2689-4D0E-905F-4D946E10C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Ausl bologna</a:t>
            </a: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28 ottobre 2021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86DB14-48B4-485A-954D-E0BE10BA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84242"/>
          <a:stretch/>
        </p:blipFill>
        <p:spPr>
          <a:xfrm>
            <a:off x="633999" y="1049785"/>
            <a:ext cx="4001315" cy="4228803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2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847C9-232B-4F05-BE8E-F78D089CE6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9961" y="392545"/>
            <a:ext cx="10810306" cy="768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/>
              <a:t>Adesione campagna vaccinale – Azienda USL Bologna 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F82C0FD-5CAF-4B2F-9034-3D66C94FDCF7}"/>
              </a:ext>
            </a:extLst>
          </p:cNvPr>
          <p:cNvCxnSpPr>
            <a:cxnSpLocks/>
          </p:cNvCxnSpPr>
          <p:nvPr/>
        </p:nvCxnSpPr>
        <p:spPr>
          <a:xfrm flipV="1">
            <a:off x="969961" y="1328407"/>
            <a:ext cx="1025207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magine 8" descr="Immagine che contiene tavolo&#10;&#10;Descrizione generata automaticamente">
            <a:extLst>
              <a:ext uri="{FF2B5EF4-FFF2-40B4-BE49-F238E27FC236}">
                <a16:creationId xmlns:a16="http://schemas.microsoft.com/office/drawing/2014/main" id="{5197FDAC-ECCC-4568-ACA5-2D900227F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48" y="1797726"/>
            <a:ext cx="11288700" cy="395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0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Immagine che contiene tavolo&#10;&#10;Descrizione generata automaticamente">
            <a:extLst>
              <a:ext uri="{FF2B5EF4-FFF2-40B4-BE49-F238E27FC236}">
                <a16:creationId xmlns:a16="http://schemas.microsoft.com/office/drawing/2014/main" id="{F1B562FC-4888-4D79-A785-EF4EE29C4FF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119" y="401971"/>
            <a:ext cx="9183688" cy="3059112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5DBE529-9A68-47CD-A89A-65191B452939}"/>
              </a:ext>
            </a:extLst>
          </p:cNvPr>
          <p:cNvSpPr txBox="1"/>
          <p:nvPr/>
        </p:nvSpPr>
        <p:spPr>
          <a:xfrm>
            <a:off x="4602163" y="5792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% copertura con almeno una dose</a:t>
            </a:r>
          </a:p>
        </p:txBody>
      </p:sp>
      <p:pic>
        <p:nvPicPr>
          <p:cNvPr id="9" name="Immagine 8" descr="Immagine che contiene tavolo&#10;&#10;Descrizione generata automaticamente">
            <a:extLst>
              <a:ext uri="{FF2B5EF4-FFF2-40B4-BE49-F238E27FC236}">
                <a16:creationId xmlns:a16="http://schemas.microsoft.com/office/drawing/2014/main" id="{25EB07D8-F340-4734-9A1C-D4D6A87DA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317" y="3704169"/>
            <a:ext cx="9154803" cy="306747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127921F-962F-4FCF-9F7E-F764E47B81A9}"/>
              </a:ext>
            </a:extLst>
          </p:cNvPr>
          <p:cNvSpPr txBox="1"/>
          <p:nvPr/>
        </p:nvSpPr>
        <p:spPr>
          <a:xfrm>
            <a:off x="153193" y="2184335"/>
            <a:ext cx="285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Confronto con altre Aziende RER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995DE5B-C6F9-4FF5-A6D4-FB47ACC0ED4B}"/>
              </a:ext>
            </a:extLst>
          </p:cNvPr>
          <p:cNvSpPr txBox="1"/>
          <p:nvPr/>
        </p:nvSpPr>
        <p:spPr>
          <a:xfrm>
            <a:off x="3271520" y="3412244"/>
            <a:ext cx="85340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% copertura con ciclo completo</a:t>
            </a:r>
          </a:p>
        </p:txBody>
      </p:sp>
    </p:spTree>
    <p:extLst>
      <p:ext uri="{BB962C8B-B14F-4D97-AF65-F5344CB8AC3E}">
        <p14:creationId xmlns:p14="http://schemas.microsoft.com/office/powerpoint/2010/main" val="213550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43955A-FC08-4B8A-9E70-29E0390E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2186"/>
            <a:ext cx="10058400" cy="853440"/>
          </a:xfrm>
        </p:spPr>
        <p:txBody>
          <a:bodyPr/>
          <a:lstStyle/>
          <a:p>
            <a:pPr algn="ctr"/>
            <a:r>
              <a:rPr lang="it-IT" dirty="0"/>
              <a:t>Aggiornamenti campagna vaccinale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C69ED3-7778-420A-9A6A-3C0387DF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34320" cy="445008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Oggi chiusura di Hub Unipol Arena e la campagna prosegue presso: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 </a:t>
            </a:r>
            <a:r>
              <a:rPr lang="it-IT" sz="2000" b="1" dirty="0"/>
              <a:t>due Hub principali </a:t>
            </a:r>
            <a:r>
              <a:rPr lang="it-IT" sz="2000" dirty="0"/>
              <a:t>(area ovest: Hub </a:t>
            </a:r>
            <a:r>
              <a:rPr lang="it-IT" sz="2000" b="1" dirty="0"/>
              <a:t>Bonfiglioli a Calderara </a:t>
            </a:r>
            <a:r>
              <a:rPr lang="it-IT" sz="2000" dirty="0"/>
              <a:t>e area est: Hub </a:t>
            </a:r>
            <a:r>
              <a:rPr lang="it-IT" sz="2000" b="1" dirty="0"/>
              <a:t>Cicogna a San Lazzaro </a:t>
            </a:r>
            <a:r>
              <a:rPr lang="it-IT" sz="2000" dirty="0"/>
              <a:t>di Savena) che erogano prime, seconde o terze dosi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 </a:t>
            </a:r>
            <a:r>
              <a:rPr lang="it-IT" sz="2000" b="1" dirty="0"/>
              <a:t>Aperture programmate e/o spot di altre sedi nei Distretti</a:t>
            </a:r>
            <a:r>
              <a:rPr lang="it-IT" sz="2000" dirty="0"/>
              <a:t> (Ospedali, Case della Salute, Poliambulatori) per terze dosi per le categorie prioritarie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 </a:t>
            </a:r>
            <a:r>
              <a:rPr lang="it-IT" sz="2000" b="1" dirty="0"/>
              <a:t>75 Farmacie convenzionate </a:t>
            </a:r>
            <a:r>
              <a:rPr lang="it-IT" sz="2000" dirty="0"/>
              <a:t>per prime/seconde dosi (soggetti over 18 non vulnerabili)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Campagna terze dosi ad oggi in corso per immunocompromessi, over 80, ospiti e operatori delle CRA, operatori sanitari dipendenti Ausl, </a:t>
            </a:r>
            <a:r>
              <a:rPr lang="it-IT" sz="2400" dirty="0" err="1"/>
              <a:t>Aosp</a:t>
            </a:r>
            <a:r>
              <a:rPr lang="it-IT" sz="2400" dirty="0"/>
              <a:t> e IOR.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Dalla prossima settimana apertura prenotazioni terze dosi anche per 60-79enni, operatori sanitari  privato ed estremamente vulnerabili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Stipulato accordo con la Medicina generale con obiettivo prioritario co-somministrazione influenzale-dose booster covid over 80 e domiciliari 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486823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2238</TotalTime>
  <Words>190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Retrospettivo</vt:lpstr>
      <vt:lpstr>Aggiornamento andamento campagna vaccinale anti-Covid</vt:lpstr>
      <vt:lpstr>Adesione campagna vaccinale – Azienda USL Bologna </vt:lpstr>
      <vt:lpstr>Presentazione standard di PowerPoint</vt:lpstr>
      <vt:lpstr>Aggiornamenti campagna vaccinale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Andamento campagna vaccinale</dc:title>
  <dc:creator>Marco</dc:creator>
  <cp:lastModifiedBy>Roti Lorenzo</cp:lastModifiedBy>
  <cp:revision>93</cp:revision>
  <dcterms:created xsi:type="dcterms:W3CDTF">2021-05-21T09:23:51Z</dcterms:created>
  <dcterms:modified xsi:type="dcterms:W3CDTF">2021-10-28T11:23:41Z</dcterms:modified>
</cp:coreProperties>
</file>