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19"/>
  </p:notesMasterIdLst>
  <p:sldIdLst>
    <p:sldId id="257" r:id="rId5"/>
    <p:sldId id="288" r:id="rId6"/>
    <p:sldId id="287" r:id="rId7"/>
    <p:sldId id="258" r:id="rId8"/>
    <p:sldId id="259" r:id="rId9"/>
    <p:sldId id="261" r:id="rId10"/>
    <p:sldId id="264" r:id="rId11"/>
    <p:sldId id="265" r:id="rId12"/>
    <p:sldId id="267" r:id="rId13"/>
    <p:sldId id="268" r:id="rId14"/>
    <p:sldId id="289" r:id="rId15"/>
    <p:sldId id="291" r:id="rId16"/>
    <p:sldId id="292" r:id="rId17"/>
    <p:sldId id="29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30"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00000"/>
                </a:solidFill>
                <a:latin typeface="Calibri"/>
              </a:rPr>
              <a:t>Fai clic per spostare la diapositiva</a:t>
            </a:r>
          </a:p>
        </p:txBody>
      </p:sp>
      <p:sp>
        <p:nvSpPr>
          <p:cNvPr id="124"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125"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&lt;intestazione&gt;</a:t>
            </a:r>
          </a:p>
        </p:txBody>
      </p:sp>
      <p:sp>
        <p:nvSpPr>
          <p:cNvPr id="12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&lt;data/ora&gt;</a:t>
            </a:r>
          </a:p>
        </p:txBody>
      </p:sp>
      <p:sp>
        <p:nvSpPr>
          <p:cNvPr id="12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&lt;piè di pagina&gt;</a:t>
            </a:r>
          </a:p>
        </p:txBody>
      </p:sp>
      <p:sp>
        <p:nvSpPr>
          <p:cNvPr id="12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FA04D5A-826C-44C1-AC1A-98C7C11752C0}" type="slidenum">
              <a:rPr lang="it-IT" sz="1400" b="0" strike="noStrike" spc="-1">
                <a:latin typeface="Times New Roman"/>
              </a:rPr>
              <a:pPr algn="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382588" y="695325"/>
            <a:ext cx="6091237" cy="3427413"/>
          </a:xfrm>
          <a:solidFill>
            <a:srgbClr val="99CCFF"/>
          </a:solidFill>
          <a:ln w="25400">
            <a:solidFill>
              <a:srgbClr val="000000"/>
            </a:solidFill>
            <a:prstDash val="solid"/>
          </a:ln>
        </p:spPr>
      </p:sp>
      <p:sp>
        <p:nvSpPr>
          <p:cNvPr id="3" name="Segnaposto note 2"/>
          <p:cNvSpPr txBox="1">
            <a:spLocks noGrp="1"/>
          </p:cNvSpPr>
          <p:nvPr>
            <p:ph type="body" sz="quarter" idx="1"/>
          </p:nvPr>
        </p:nvSpPr>
        <p:spPr>
          <a:xfrm>
            <a:off x="756000" y="5078520"/>
            <a:ext cx="6047640" cy="184666"/>
          </a:xfrm>
        </p:spPr>
        <p:txBody>
          <a:bodyPr>
            <a:sp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382588" y="695325"/>
            <a:ext cx="6091237" cy="3427413"/>
          </a:xfrm>
          <a:solidFill>
            <a:srgbClr val="99CCFF"/>
          </a:solidFill>
          <a:ln w="25400">
            <a:solidFill>
              <a:srgbClr val="000000"/>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382588" y="695325"/>
            <a:ext cx="6091237" cy="3427413"/>
          </a:xfrm>
          <a:solidFill>
            <a:srgbClr val="99CCFF"/>
          </a:solidFill>
          <a:ln w="25400">
            <a:solidFill>
              <a:srgbClr val="000000"/>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382588" y="695325"/>
            <a:ext cx="6091237" cy="3427413"/>
          </a:xfrm>
          <a:solidFill>
            <a:srgbClr val="99CCFF"/>
          </a:solidFill>
          <a:ln w="25400">
            <a:solidFill>
              <a:srgbClr val="000000"/>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0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0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0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2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2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2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3921" y="2129984"/>
            <a:ext cx="10364160" cy="147039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9761" y="3885528"/>
            <a:ext cx="8534399" cy="175266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a:solidFill>
                <a:prstClr val="black"/>
              </a:solidFill>
            </a:endParaRPr>
          </a:p>
        </p:txBody>
      </p:sp>
      <p:sp>
        <p:nvSpPr>
          <p:cNvPr id="5" name="Segnaposto piè di pagina 4"/>
          <p:cNvSpPr>
            <a:spLocks noGrp="1"/>
          </p:cNvSpPr>
          <p:nvPr>
            <p:ph type="ftr" sz="quarter" idx="11"/>
          </p:nvPr>
        </p:nvSpPr>
        <p:spPr/>
        <p:txBody>
          <a:bodyPr/>
          <a:lstStyle/>
          <a:p>
            <a:endParaRPr>
              <a:solidFill>
                <a:prstClr val="black"/>
              </a:solidFill>
            </a:endParaRPr>
          </a:p>
        </p:txBody>
      </p:sp>
      <p:sp>
        <p:nvSpPr>
          <p:cNvPr id="6" name="Segnaposto numero diapositiva 5"/>
          <p:cNvSpPr>
            <a:spLocks noGrp="1"/>
          </p:cNvSpPr>
          <p:nvPr>
            <p:ph type="sldNum" sz="quarter" idx="12"/>
          </p:nvPr>
        </p:nvSpPr>
        <p:spPr/>
        <p:txBody>
          <a:bodyPr/>
          <a:lstStyle/>
          <a:p>
            <a:fld id="{986DA4AE-C455-4EB1-902D-D312BE149B06}"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18749712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a:solidFill>
                <a:prstClr val="black"/>
              </a:solidFill>
            </a:endParaRPr>
          </a:p>
        </p:txBody>
      </p:sp>
      <p:sp>
        <p:nvSpPr>
          <p:cNvPr id="5" name="Segnaposto piè di pagina 4"/>
          <p:cNvSpPr>
            <a:spLocks noGrp="1"/>
          </p:cNvSpPr>
          <p:nvPr>
            <p:ph type="ftr" sz="quarter" idx="11"/>
          </p:nvPr>
        </p:nvSpPr>
        <p:spPr/>
        <p:txBody>
          <a:bodyPr/>
          <a:lstStyle/>
          <a:p>
            <a:endParaRPr>
              <a:solidFill>
                <a:prstClr val="black"/>
              </a:solidFill>
            </a:endParaRPr>
          </a:p>
        </p:txBody>
      </p:sp>
      <p:sp>
        <p:nvSpPr>
          <p:cNvPr id="6" name="Segnaposto numero diapositiva 5"/>
          <p:cNvSpPr>
            <a:spLocks noGrp="1"/>
          </p:cNvSpPr>
          <p:nvPr>
            <p:ph type="sldNum" sz="quarter" idx="12"/>
          </p:nvPr>
        </p:nvSpPr>
        <p:spPr/>
        <p:txBody>
          <a:bodyPr/>
          <a:lstStyle/>
          <a:p>
            <a:fld id="{C38A088F-EC77-4A02-A924-45D38456661D}"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3627489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840" y="4406863"/>
            <a:ext cx="10362241" cy="1362383"/>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840" y="2906225"/>
            <a:ext cx="10362241" cy="1500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a:solidFill>
                <a:prstClr val="black"/>
              </a:solidFill>
            </a:endParaRPr>
          </a:p>
        </p:txBody>
      </p:sp>
      <p:sp>
        <p:nvSpPr>
          <p:cNvPr id="5" name="Segnaposto piè di pagina 4"/>
          <p:cNvSpPr>
            <a:spLocks noGrp="1"/>
          </p:cNvSpPr>
          <p:nvPr>
            <p:ph type="ftr" sz="quarter" idx="11"/>
          </p:nvPr>
        </p:nvSpPr>
        <p:spPr/>
        <p:txBody>
          <a:bodyPr/>
          <a:lstStyle/>
          <a:p>
            <a:endParaRPr>
              <a:solidFill>
                <a:prstClr val="black"/>
              </a:solidFill>
            </a:endParaRPr>
          </a:p>
        </p:txBody>
      </p:sp>
      <p:sp>
        <p:nvSpPr>
          <p:cNvPr id="6" name="Segnaposto numero diapositiva 5"/>
          <p:cNvSpPr>
            <a:spLocks noGrp="1"/>
          </p:cNvSpPr>
          <p:nvPr>
            <p:ph type="sldNum" sz="quarter" idx="12"/>
          </p:nvPr>
        </p:nvSpPr>
        <p:spPr/>
        <p:txBody>
          <a:bodyPr/>
          <a:lstStyle/>
          <a:p>
            <a:fld id="{8A91B370-4635-47C0-86E4-21B80712DFE6}"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21407896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8641" y="1604329"/>
            <a:ext cx="5393279" cy="39776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86241" y="1604329"/>
            <a:ext cx="5395200" cy="39776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a:solidFill>
                <a:prstClr val="black"/>
              </a:solidFill>
            </a:endParaRPr>
          </a:p>
        </p:txBody>
      </p:sp>
      <p:sp>
        <p:nvSpPr>
          <p:cNvPr id="6" name="Segnaposto piè di pagina 5"/>
          <p:cNvSpPr>
            <a:spLocks noGrp="1"/>
          </p:cNvSpPr>
          <p:nvPr>
            <p:ph type="ftr" sz="quarter" idx="11"/>
          </p:nvPr>
        </p:nvSpPr>
        <p:spPr/>
        <p:txBody>
          <a:bodyPr/>
          <a:lstStyle/>
          <a:p>
            <a:endParaRPr>
              <a:solidFill>
                <a:prstClr val="black"/>
              </a:solidFill>
            </a:endParaRPr>
          </a:p>
        </p:txBody>
      </p:sp>
      <p:sp>
        <p:nvSpPr>
          <p:cNvPr id="7" name="Segnaposto numero diapositiva 6"/>
          <p:cNvSpPr>
            <a:spLocks noGrp="1"/>
          </p:cNvSpPr>
          <p:nvPr>
            <p:ph type="sldNum" sz="quarter" idx="12"/>
          </p:nvPr>
        </p:nvSpPr>
        <p:spPr/>
        <p:txBody>
          <a:bodyPr/>
          <a:lstStyle/>
          <a:p>
            <a:fld id="{D6A08FF0-E32A-4F21-94CB-CEFD0758C728}"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42518265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10560" y="275070"/>
            <a:ext cx="10972801" cy="1142039"/>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10560" y="1535201"/>
            <a:ext cx="5385601" cy="63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10560" y="2174628"/>
            <a:ext cx="5385601" cy="3951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920" y="1535201"/>
            <a:ext cx="5389441" cy="63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920" y="2174628"/>
            <a:ext cx="5389441" cy="3951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a:solidFill>
                <a:prstClr val="black"/>
              </a:solidFill>
            </a:endParaRPr>
          </a:p>
        </p:txBody>
      </p:sp>
      <p:sp>
        <p:nvSpPr>
          <p:cNvPr id="8" name="Segnaposto piè di pagina 7"/>
          <p:cNvSpPr>
            <a:spLocks noGrp="1"/>
          </p:cNvSpPr>
          <p:nvPr>
            <p:ph type="ftr" sz="quarter" idx="11"/>
          </p:nvPr>
        </p:nvSpPr>
        <p:spPr/>
        <p:txBody>
          <a:bodyPr/>
          <a:lstStyle/>
          <a:p>
            <a:endParaRPr>
              <a:solidFill>
                <a:prstClr val="black"/>
              </a:solidFill>
            </a:endParaRPr>
          </a:p>
        </p:txBody>
      </p:sp>
      <p:sp>
        <p:nvSpPr>
          <p:cNvPr id="9" name="Segnaposto numero diapositiva 8"/>
          <p:cNvSpPr>
            <a:spLocks noGrp="1"/>
          </p:cNvSpPr>
          <p:nvPr>
            <p:ph type="sldNum" sz="quarter" idx="12"/>
          </p:nvPr>
        </p:nvSpPr>
        <p:spPr/>
        <p:txBody>
          <a:bodyPr/>
          <a:lstStyle/>
          <a:p>
            <a:fld id="{8C56FB39-CB19-4BBD-91AE-8DCBC7EC3AF7}"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3340387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a:solidFill>
                <a:prstClr val="black"/>
              </a:solidFill>
            </a:endParaRPr>
          </a:p>
        </p:txBody>
      </p:sp>
      <p:sp>
        <p:nvSpPr>
          <p:cNvPr id="4" name="Segnaposto piè di pagina 3"/>
          <p:cNvSpPr>
            <a:spLocks noGrp="1"/>
          </p:cNvSpPr>
          <p:nvPr>
            <p:ph type="ftr" sz="quarter" idx="11"/>
          </p:nvPr>
        </p:nvSpPr>
        <p:spPr/>
        <p:txBody>
          <a:bodyPr/>
          <a:lstStyle/>
          <a:p>
            <a:endParaRPr>
              <a:solidFill>
                <a:prstClr val="black"/>
              </a:solidFill>
            </a:endParaRPr>
          </a:p>
        </p:txBody>
      </p:sp>
      <p:sp>
        <p:nvSpPr>
          <p:cNvPr id="5" name="Segnaposto numero diapositiva 4"/>
          <p:cNvSpPr>
            <a:spLocks noGrp="1"/>
          </p:cNvSpPr>
          <p:nvPr>
            <p:ph type="sldNum" sz="quarter" idx="12"/>
          </p:nvPr>
        </p:nvSpPr>
        <p:spPr/>
        <p:txBody>
          <a:bodyPr/>
          <a:lstStyle/>
          <a:p>
            <a:fld id="{104526A8-AE3B-452A-B662-2493434FA932}"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3268595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a:solidFill>
                <a:prstClr val="black"/>
              </a:solidFill>
            </a:endParaRPr>
          </a:p>
        </p:txBody>
      </p:sp>
      <p:sp>
        <p:nvSpPr>
          <p:cNvPr id="3" name="Segnaposto piè di pagina 2"/>
          <p:cNvSpPr>
            <a:spLocks noGrp="1"/>
          </p:cNvSpPr>
          <p:nvPr>
            <p:ph type="ftr" sz="quarter" idx="11"/>
          </p:nvPr>
        </p:nvSpPr>
        <p:spPr/>
        <p:txBody>
          <a:bodyPr/>
          <a:lstStyle/>
          <a:p>
            <a:endParaRPr>
              <a:solidFill>
                <a:prstClr val="black"/>
              </a:solidFill>
            </a:endParaRPr>
          </a:p>
        </p:txBody>
      </p:sp>
      <p:sp>
        <p:nvSpPr>
          <p:cNvPr id="4" name="Segnaposto numero diapositiva 3"/>
          <p:cNvSpPr>
            <a:spLocks noGrp="1"/>
          </p:cNvSpPr>
          <p:nvPr>
            <p:ph type="sldNum" sz="quarter" idx="12"/>
          </p:nvPr>
        </p:nvSpPr>
        <p:spPr/>
        <p:txBody>
          <a:bodyPr/>
          <a:lstStyle/>
          <a:p>
            <a:fld id="{9BD16269-A4A1-4086-8C57-8B974ACBC95E}"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13275968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10560" y="273629"/>
            <a:ext cx="4010881" cy="1160762"/>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7361" y="273629"/>
            <a:ext cx="6816000" cy="5852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10560" y="1434391"/>
            <a:ext cx="4010881"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a:solidFill>
                <a:prstClr val="black"/>
              </a:solidFill>
            </a:endParaRPr>
          </a:p>
        </p:txBody>
      </p:sp>
      <p:sp>
        <p:nvSpPr>
          <p:cNvPr id="6" name="Segnaposto piè di pagina 5"/>
          <p:cNvSpPr>
            <a:spLocks noGrp="1"/>
          </p:cNvSpPr>
          <p:nvPr>
            <p:ph type="ftr" sz="quarter" idx="11"/>
          </p:nvPr>
        </p:nvSpPr>
        <p:spPr/>
        <p:txBody>
          <a:bodyPr/>
          <a:lstStyle/>
          <a:p>
            <a:endParaRPr>
              <a:solidFill>
                <a:prstClr val="black"/>
              </a:solidFill>
            </a:endParaRPr>
          </a:p>
        </p:txBody>
      </p:sp>
      <p:sp>
        <p:nvSpPr>
          <p:cNvPr id="7" name="Segnaposto numero diapositiva 6"/>
          <p:cNvSpPr>
            <a:spLocks noGrp="1"/>
          </p:cNvSpPr>
          <p:nvPr>
            <p:ph type="sldNum" sz="quarter" idx="12"/>
          </p:nvPr>
        </p:nvSpPr>
        <p:spPr/>
        <p:txBody>
          <a:bodyPr/>
          <a:lstStyle/>
          <a:p>
            <a:fld id="{8603BD8D-1EF1-4FBD-AF65-4FCC4E4329F5}"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41029549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90401" y="4800025"/>
            <a:ext cx="7315200" cy="567420"/>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90401" y="612065"/>
            <a:ext cx="7315200" cy="4115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90401" y="5367444"/>
            <a:ext cx="7315200" cy="805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a:solidFill>
                <a:prstClr val="black"/>
              </a:solidFill>
            </a:endParaRPr>
          </a:p>
        </p:txBody>
      </p:sp>
      <p:sp>
        <p:nvSpPr>
          <p:cNvPr id="6" name="Segnaposto piè di pagina 5"/>
          <p:cNvSpPr>
            <a:spLocks noGrp="1"/>
          </p:cNvSpPr>
          <p:nvPr>
            <p:ph type="ftr" sz="quarter" idx="11"/>
          </p:nvPr>
        </p:nvSpPr>
        <p:spPr/>
        <p:txBody>
          <a:bodyPr/>
          <a:lstStyle/>
          <a:p>
            <a:endParaRPr>
              <a:solidFill>
                <a:prstClr val="black"/>
              </a:solidFill>
            </a:endParaRPr>
          </a:p>
        </p:txBody>
      </p:sp>
      <p:sp>
        <p:nvSpPr>
          <p:cNvPr id="7" name="Segnaposto numero diapositiva 6"/>
          <p:cNvSpPr>
            <a:spLocks noGrp="1"/>
          </p:cNvSpPr>
          <p:nvPr>
            <p:ph type="sldNum" sz="quarter" idx="12"/>
          </p:nvPr>
        </p:nvSpPr>
        <p:spPr/>
        <p:txBody>
          <a:bodyPr/>
          <a:lstStyle/>
          <a:p>
            <a:fld id="{244A8C0A-091E-4608-94AA-2C8F878D050E}"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35796776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a:solidFill>
                <a:prstClr val="black"/>
              </a:solidFill>
            </a:endParaRPr>
          </a:p>
        </p:txBody>
      </p:sp>
      <p:sp>
        <p:nvSpPr>
          <p:cNvPr id="5" name="Segnaposto piè di pagina 4"/>
          <p:cNvSpPr>
            <a:spLocks noGrp="1"/>
          </p:cNvSpPr>
          <p:nvPr>
            <p:ph type="ftr" sz="quarter" idx="11"/>
          </p:nvPr>
        </p:nvSpPr>
        <p:spPr/>
        <p:txBody>
          <a:bodyPr/>
          <a:lstStyle/>
          <a:p>
            <a:endParaRPr>
              <a:solidFill>
                <a:prstClr val="black"/>
              </a:solidFill>
            </a:endParaRPr>
          </a:p>
        </p:txBody>
      </p:sp>
      <p:sp>
        <p:nvSpPr>
          <p:cNvPr id="6" name="Segnaposto numero diapositiva 5"/>
          <p:cNvSpPr>
            <a:spLocks noGrp="1"/>
          </p:cNvSpPr>
          <p:nvPr>
            <p:ph type="sldNum" sz="quarter" idx="12"/>
          </p:nvPr>
        </p:nvSpPr>
        <p:spPr/>
        <p:txBody>
          <a:bodyPr/>
          <a:lstStyle/>
          <a:p>
            <a:fld id="{29356443-72BB-4EDB-829C-1F3BE4DDB89A}"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2200445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680" y="64807"/>
            <a:ext cx="2741760" cy="5517219"/>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8641" y="64807"/>
            <a:ext cx="8046719" cy="551721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a:solidFill>
                <a:prstClr val="black"/>
              </a:solidFill>
            </a:endParaRPr>
          </a:p>
        </p:txBody>
      </p:sp>
      <p:sp>
        <p:nvSpPr>
          <p:cNvPr id="5" name="Segnaposto piè di pagina 4"/>
          <p:cNvSpPr>
            <a:spLocks noGrp="1"/>
          </p:cNvSpPr>
          <p:nvPr>
            <p:ph type="ftr" sz="quarter" idx="11"/>
          </p:nvPr>
        </p:nvSpPr>
        <p:spPr/>
        <p:txBody>
          <a:bodyPr/>
          <a:lstStyle/>
          <a:p>
            <a:endParaRPr>
              <a:solidFill>
                <a:prstClr val="black"/>
              </a:solidFill>
            </a:endParaRPr>
          </a:p>
        </p:txBody>
      </p:sp>
      <p:sp>
        <p:nvSpPr>
          <p:cNvPr id="6" name="Segnaposto numero diapositiva 5"/>
          <p:cNvSpPr>
            <a:spLocks noGrp="1"/>
          </p:cNvSpPr>
          <p:nvPr>
            <p:ph type="sldNum" sz="quarter" idx="12"/>
          </p:nvPr>
        </p:nvSpPr>
        <p:spPr/>
        <p:txBody>
          <a:bodyPr/>
          <a:lstStyle/>
          <a:p>
            <a:fld id="{CC37C44B-91B7-48B0-8377-BABD568B828C}"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xmlns="" val="14840821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it-IT" sz="6000" b="0" strike="noStrike" spc="-1">
                <a:solidFill>
                  <a:srgbClr val="000000"/>
                </a:solidFill>
                <a:latin typeface="Calibri Light"/>
              </a:rPr>
              <a:t>Fare clic per modificare lo stile del titolo dello schema</a:t>
            </a:r>
            <a:endParaRPr lang="it-IT"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6DBFA5AD-566E-422C-8C30-37F7B24DDC9B}" type="datetime">
              <a:rPr lang="it-IT" sz="1200" b="0" strike="noStrike" spc="-1">
                <a:solidFill>
                  <a:srgbClr val="8B8B8B"/>
                </a:solidFill>
                <a:latin typeface="Calibri"/>
              </a:rPr>
              <a:pPr>
                <a:lnSpc>
                  <a:spcPct val="100000"/>
                </a:lnSpc>
              </a:pPr>
              <a:t>25/05/2022</a:t>
            </a:fld>
            <a:endParaRPr lang="it-IT"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it-IT"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F3FB1F0B-085B-459D-9702-6D80F81798B2}" type="slidenum">
              <a:rPr lang="it-IT" sz="1200" b="0" strike="noStrike" spc="-1">
                <a:solidFill>
                  <a:srgbClr val="8B8B8B"/>
                </a:solidFill>
                <a:latin typeface="Calibri"/>
              </a:rPr>
              <a:pPr algn="r">
                <a:lnSpc>
                  <a:spcPct val="100000"/>
                </a:lnSpc>
              </a:pPr>
              <a:t>‹N›</a:t>
            </a:fld>
            <a:endParaRPr lang="it-IT"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Calibri"/>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Calibri"/>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it-IT" sz="4400" b="0" strike="noStrike" spc="-1">
                <a:solidFill>
                  <a:srgbClr val="000000"/>
                </a:solidFill>
                <a:latin typeface="Calibri Light"/>
              </a:rPr>
              <a:t>Fare clic per modificare lo stile del titolo dello schema</a:t>
            </a:r>
            <a:endParaRPr lang="it-IT"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it-IT" sz="2800" b="0" strike="noStrike" spc="-1">
                <a:solidFill>
                  <a:srgbClr val="000000"/>
                </a:solidFill>
                <a:latin typeface="Calibri"/>
              </a:rPr>
              <a:t>Fare clic per modificare gli stili del testo dello schema</a:t>
            </a:r>
          </a:p>
          <a:p>
            <a:pPr marL="685800" lvl="1" indent="-228240">
              <a:lnSpc>
                <a:spcPct val="90000"/>
              </a:lnSpc>
              <a:spcBef>
                <a:spcPts val="499"/>
              </a:spcBef>
              <a:buClr>
                <a:srgbClr val="000000"/>
              </a:buClr>
              <a:buFont typeface="Arial"/>
              <a:buChar char="•"/>
            </a:pPr>
            <a:r>
              <a:rPr lang="it-IT" sz="2400" b="0" strike="noStrike" spc="-1">
                <a:solidFill>
                  <a:srgbClr val="000000"/>
                </a:solidFill>
                <a:latin typeface="Calibri"/>
              </a:rPr>
              <a:t>Secondo livello</a:t>
            </a:r>
          </a:p>
          <a:p>
            <a:pPr marL="1143000" lvl="2" indent="-228240">
              <a:lnSpc>
                <a:spcPct val="90000"/>
              </a:lnSpc>
              <a:spcBef>
                <a:spcPts val="499"/>
              </a:spcBef>
              <a:buClr>
                <a:srgbClr val="000000"/>
              </a:buClr>
              <a:buFont typeface="Arial"/>
              <a:buChar char="•"/>
            </a:pPr>
            <a:r>
              <a:rPr lang="it-IT" sz="2000" b="0" strike="noStrike" spc="-1">
                <a:solidFill>
                  <a:srgbClr val="000000"/>
                </a:solidFill>
                <a:latin typeface="Calibri"/>
              </a:rPr>
              <a:t>Terzo livello</a:t>
            </a:r>
          </a:p>
          <a:p>
            <a:pPr marL="1600200" lvl="3" indent="-228240">
              <a:lnSpc>
                <a:spcPct val="90000"/>
              </a:lnSpc>
              <a:spcBef>
                <a:spcPts val="499"/>
              </a:spcBef>
              <a:buClr>
                <a:srgbClr val="000000"/>
              </a:buClr>
              <a:buFont typeface="Arial"/>
              <a:buChar char="•"/>
            </a:pPr>
            <a:r>
              <a:rPr lang="it-IT" sz="1800" b="0" strike="noStrike" spc="-1">
                <a:solidFill>
                  <a:srgbClr val="000000"/>
                </a:solidFill>
                <a:latin typeface="Calibri"/>
              </a:rPr>
              <a:t>Quarto livello</a:t>
            </a:r>
          </a:p>
          <a:p>
            <a:pPr marL="2057400" lvl="4" indent="-228240">
              <a:lnSpc>
                <a:spcPct val="90000"/>
              </a:lnSpc>
              <a:spcBef>
                <a:spcPts val="499"/>
              </a:spcBef>
              <a:buClr>
                <a:srgbClr val="000000"/>
              </a:buClr>
              <a:buFont typeface="Arial"/>
              <a:buChar char="•"/>
            </a:pPr>
            <a:r>
              <a:rPr lang="it-IT" sz="1800" b="0" strike="noStrike" spc="-1">
                <a:solidFill>
                  <a:srgbClr val="000000"/>
                </a:solidFill>
                <a:latin typeface="Calibri"/>
              </a:rPr>
              <a:t>Quinto livello</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F93D75F1-1930-4493-8E33-E20E735C70A2}" type="datetime">
              <a:rPr lang="it-IT" sz="1200" b="0" strike="noStrike" spc="-1">
                <a:solidFill>
                  <a:srgbClr val="8B8B8B"/>
                </a:solidFill>
                <a:latin typeface="Calibri"/>
              </a:rPr>
              <a:pPr>
                <a:lnSpc>
                  <a:spcPct val="100000"/>
                </a:lnSpc>
              </a:pPr>
              <a:t>25/05/2022</a:t>
            </a:fld>
            <a:endParaRPr lang="it-IT"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it-IT"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980AD1D5-3165-475C-8893-269B4FC5E855}" type="slidenum">
              <a:rPr lang="it-IT" sz="1200" b="0" strike="noStrike" spc="-1">
                <a:solidFill>
                  <a:srgbClr val="8B8B8B"/>
                </a:solidFill>
                <a:latin typeface="Calibri"/>
              </a:rPr>
              <a:pPr algn="r">
                <a:lnSpc>
                  <a:spcPct val="100000"/>
                </a:lnSpc>
              </a:pPr>
              <a:t>‹N›</a:t>
            </a:fld>
            <a:endParaRPr lang="it-IT"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55844A7D-43DD-4E2F-BC8C-81C29160914D}" type="datetime">
              <a:rPr lang="it-IT" sz="1200" b="0" strike="noStrike" spc="-1">
                <a:solidFill>
                  <a:srgbClr val="8B8B8B"/>
                </a:solidFill>
                <a:latin typeface="Calibri"/>
              </a:rPr>
              <a:pPr>
                <a:lnSpc>
                  <a:spcPct val="100000"/>
                </a:lnSpc>
              </a:pPr>
              <a:t>25/05/2022</a:t>
            </a:fld>
            <a:endParaRPr lang="it-IT" sz="1200" b="0" strike="noStrike" spc="-1">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lstStyle/>
          <a:p>
            <a:endParaRPr lang="it-IT" sz="2400" b="0" strike="noStrike" spc="-1">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FAC09C56-7E8E-4ED9-81B0-A2A2DF0F3F6F}" type="slidenum">
              <a:rPr lang="it-IT" sz="1200" b="0" strike="noStrike" spc="-1">
                <a:solidFill>
                  <a:srgbClr val="8B8B8B"/>
                </a:solidFill>
                <a:latin typeface="Calibri"/>
              </a:rPr>
              <a:pPr algn="r">
                <a:lnSpc>
                  <a:spcPct val="100000"/>
                </a:lnSpc>
              </a:pPr>
              <a:t>‹N›</a:t>
            </a:fld>
            <a:endParaRPr lang="it-IT" sz="1200" b="0" strike="noStrike" spc="-1">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00000"/>
                </a:solidFill>
                <a:latin typeface="Calibri"/>
              </a:rPr>
              <a:t>Fai clic per modificare il formato del testo del titolo</a:t>
            </a:r>
          </a:p>
        </p:txBody>
      </p:sp>
      <p:sp>
        <p:nvSpPr>
          <p:cNvPr id="8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Calibri"/>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Calibri"/>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609561" y="65317"/>
            <a:ext cx="10971684" cy="783805"/>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it-IT"/>
          </a:p>
        </p:txBody>
      </p:sp>
      <p:sp>
        <p:nvSpPr>
          <p:cNvPr id="3" name="Segnaposto testo 2"/>
          <p:cNvSpPr txBox="1">
            <a:spLocks noGrp="1"/>
          </p:cNvSpPr>
          <p:nvPr>
            <p:ph type="body" idx="1"/>
          </p:nvPr>
        </p:nvSpPr>
        <p:spPr>
          <a:xfrm>
            <a:off x="609561" y="1604841"/>
            <a:ext cx="10971684" cy="3977811"/>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it-IT" sz="3200" b="0" i="0" u="none" strike="noStrike" kern="1200">
                <a:ln>
                  <a:noFill/>
                </a:ln>
                <a:latin typeface="Noto Sans" pitchFamily="2"/>
              </a:defRPr>
            </a:defPPr>
            <a:lvl1pPr marL="432000" lvl="0" indent="-324000">
              <a:spcBef>
                <a:spcPts val="0"/>
              </a:spcBef>
              <a:spcAft>
                <a:spcPts val="1417"/>
              </a:spcAft>
              <a:buSzPct val="45000"/>
              <a:buFont typeface="StarSymbol"/>
              <a:buChar char="●"/>
              <a:defRPr lang="it-IT" sz="3200" b="0" i="0" u="none" strike="noStrike" kern="1200">
                <a:ln>
                  <a:noFill/>
                </a:ln>
                <a:latin typeface="Noto Sans" pitchFamily="2"/>
              </a:defRPr>
            </a:lvl1pPr>
            <a:lvl2pPr marL="864000" lvl="1" indent="-324000">
              <a:spcBef>
                <a:spcPts val="0"/>
              </a:spcBef>
              <a:spcAft>
                <a:spcPts val="1134"/>
              </a:spcAft>
              <a:buSzPct val="45000"/>
              <a:buFont typeface="StarSymbol"/>
              <a:buChar char="●"/>
              <a:defRPr lang="it-IT" sz="2800" b="0" i="0" u="none" strike="noStrike" kern="1200">
                <a:ln>
                  <a:noFill/>
                </a:ln>
                <a:latin typeface="Noto Sans" pitchFamily="2"/>
              </a:defRPr>
            </a:lvl2pPr>
            <a:lvl3pPr marL="1295999" lvl="2" indent="-288000">
              <a:spcBef>
                <a:spcPts val="0"/>
              </a:spcBef>
              <a:spcAft>
                <a:spcPts val="850"/>
              </a:spcAft>
              <a:buSzPct val="75000"/>
              <a:buFont typeface="StarSymbol"/>
              <a:buChar char="–"/>
              <a:defRPr lang="it-IT" sz="2400" b="0" i="0" u="none" strike="noStrike" kern="1200">
                <a:ln>
                  <a:noFill/>
                </a:ln>
                <a:latin typeface="Noto Sans" pitchFamily="2"/>
              </a:defRPr>
            </a:lvl3pPr>
            <a:lvl4pPr marL="1728000" lvl="3" indent="-216000">
              <a:spcBef>
                <a:spcPts val="0"/>
              </a:spcBef>
              <a:spcAft>
                <a:spcPts val="567"/>
              </a:spcAft>
              <a:buSzPct val="45000"/>
              <a:buFont typeface="StarSymbol"/>
              <a:buChar char="●"/>
              <a:defRPr lang="it-IT" sz="2000" b="0" i="0" u="none" strike="noStrike" kern="1200">
                <a:ln>
                  <a:noFill/>
                </a:ln>
                <a:latin typeface="Noto Sans" pitchFamily="2"/>
              </a:defRPr>
            </a:lvl4pPr>
            <a:lvl5pPr marL="2160000" lvl="4" indent="-216000">
              <a:spcBef>
                <a:spcPts val="0"/>
              </a:spcBef>
              <a:spcAft>
                <a:spcPts val="283"/>
              </a:spcAft>
              <a:buSzPct val="75000"/>
              <a:buFont typeface="StarSymbol"/>
              <a:buChar char="–"/>
              <a:defRPr lang="it-IT" sz="2000" b="0" i="0" u="none" strike="noStrike" kern="1200">
                <a:ln>
                  <a:noFill/>
                </a:ln>
                <a:latin typeface="Noto Sans" pitchFamily="2"/>
              </a:defRPr>
            </a:lvl5pPr>
            <a:lvl6pPr marL="2592000" lvl="5" indent="-216000">
              <a:spcBef>
                <a:spcPts val="0"/>
              </a:spcBef>
              <a:spcAft>
                <a:spcPts val="283"/>
              </a:spcAft>
              <a:buSzPct val="45000"/>
              <a:buFont typeface="StarSymbol"/>
              <a:buChar char="●"/>
              <a:defRPr lang="it-IT" sz="2000" b="0" i="0" u="none" strike="noStrike" kern="1200">
                <a:ln>
                  <a:noFill/>
                </a:ln>
                <a:latin typeface="Noto Sans" pitchFamily="2"/>
              </a:defRPr>
            </a:lvl6pPr>
            <a:lvl7pPr marL="3024000" lvl="6" indent="-216000">
              <a:spcBef>
                <a:spcPts val="0"/>
              </a:spcBef>
              <a:spcAft>
                <a:spcPts val="283"/>
              </a:spcAft>
              <a:buSzPct val="45000"/>
              <a:buFont typeface="StarSymbol"/>
              <a:buChar char="●"/>
              <a:defRPr lang="it-IT" sz="2000" b="0" i="0" u="none" strike="noStrike" kern="1200">
                <a:ln>
                  <a:noFill/>
                </a:ln>
                <a:latin typeface="Noto Sans" pitchFamily="2"/>
              </a:defRPr>
            </a:lvl7pPr>
            <a:lvl8pPr marL="3456000" lvl="7" indent="-216000">
              <a:spcBef>
                <a:spcPts val="0"/>
              </a:spcBef>
              <a:spcAft>
                <a:spcPts val="283"/>
              </a:spcAft>
              <a:buSzPct val="45000"/>
              <a:buFont typeface="StarSymbol"/>
              <a:buChar char="●"/>
              <a:defRPr lang="it-IT" sz="2000" b="0" i="0" u="none" strike="noStrike" kern="1200">
                <a:ln>
                  <a:noFill/>
                </a:ln>
                <a:latin typeface="Noto Sans" pitchFamily="2"/>
              </a:defRPr>
            </a:lvl8pPr>
            <a:lvl9pPr marL="3887999" lvl="8" indent="-216000">
              <a:spcBef>
                <a:spcPts val="0"/>
              </a:spcBef>
              <a:spcAft>
                <a:spcPts val="283"/>
              </a:spcAft>
              <a:buSzPct val="45000"/>
              <a:buFont typeface="StarSymbol"/>
              <a:buChar char="●"/>
              <a:defRPr lang="it-IT" sz="2000" b="0" i="0" u="none" strike="noStrike" kern="1200">
                <a:ln>
                  <a:noFill/>
                </a:ln>
                <a:latin typeface="Noto Sans"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609561" y="6247906"/>
            <a:ext cx="2840124" cy="472896"/>
          </a:xfrm>
          <a:prstGeom prst="rect">
            <a:avLst/>
          </a:prstGeom>
          <a:noFill/>
          <a:ln>
            <a:noFill/>
          </a:ln>
        </p:spPr>
        <p:txBody>
          <a:bodyPr lIns="0" tIns="0" rIns="0" bIns="0" anchorCtr="0"/>
          <a:lstStyle>
            <a:lvl1pPr lvl="0" rtl="0" hangingPunct="0">
              <a:buNone/>
              <a:tabLst/>
              <a:defRPr lang="it-IT" sz="1400" kern="1200">
                <a:latin typeface="Liberation Sans" pitchFamily="18"/>
                <a:ea typeface="DejaVu Sans" pitchFamily="2"/>
                <a:cs typeface="DejaVu Sans" pitchFamily="2"/>
              </a:defRPr>
            </a:lvl1pPr>
          </a:lstStyle>
          <a:p>
            <a:endParaRPr>
              <a:solidFill>
                <a:prstClr val="black"/>
              </a:solidFill>
            </a:endParaRPr>
          </a:p>
        </p:txBody>
      </p:sp>
      <p:sp>
        <p:nvSpPr>
          <p:cNvPr id="5" name="Segnaposto piè di pagina 4"/>
          <p:cNvSpPr txBox="1">
            <a:spLocks noGrp="1"/>
          </p:cNvSpPr>
          <p:nvPr>
            <p:ph type="ftr" sz="quarter" idx="3"/>
          </p:nvPr>
        </p:nvSpPr>
        <p:spPr>
          <a:xfrm>
            <a:off x="4169405" y="6247906"/>
            <a:ext cx="3864189" cy="472896"/>
          </a:xfrm>
          <a:prstGeom prst="rect">
            <a:avLst/>
          </a:prstGeom>
          <a:noFill/>
          <a:ln>
            <a:noFill/>
          </a:ln>
        </p:spPr>
        <p:txBody>
          <a:bodyPr lIns="0" tIns="0" rIns="0" bIns="0" anchorCtr="0"/>
          <a:lstStyle>
            <a:lvl1pPr lvl="0" algn="ctr" rtl="0" hangingPunct="0">
              <a:buNone/>
              <a:tabLst/>
              <a:defRPr lang="it-IT" sz="1400" kern="1200">
                <a:latin typeface="Liberation Sans" pitchFamily="18"/>
                <a:ea typeface="DejaVu Sans" pitchFamily="2"/>
                <a:cs typeface="DejaVu Sans" pitchFamily="2"/>
              </a:defRPr>
            </a:lvl1pPr>
          </a:lstStyle>
          <a:p>
            <a:endParaRPr>
              <a:solidFill>
                <a:prstClr val="black"/>
              </a:solidFill>
            </a:endParaRPr>
          </a:p>
        </p:txBody>
      </p:sp>
      <p:sp>
        <p:nvSpPr>
          <p:cNvPr id="6" name="Segnaposto numero diapositiva 5"/>
          <p:cNvSpPr txBox="1">
            <a:spLocks noGrp="1"/>
          </p:cNvSpPr>
          <p:nvPr>
            <p:ph type="sldNum" sz="quarter" idx="4"/>
          </p:nvPr>
        </p:nvSpPr>
        <p:spPr>
          <a:xfrm>
            <a:off x="8740687" y="6247906"/>
            <a:ext cx="2840124" cy="472896"/>
          </a:xfrm>
          <a:prstGeom prst="rect">
            <a:avLst/>
          </a:prstGeom>
          <a:noFill/>
          <a:ln>
            <a:noFill/>
          </a:ln>
        </p:spPr>
        <p:txBody>
          <a:bodyPr lIns="0" tIns="0" rIns="0" bIns="0" anchorCtr="0"/>
          <a:lstStyle>
            <a:lvl1pPr lvl="0" algn="r" rtl="0" hangingPunct="0">
              <a:buNone/>
              <a:tabLst/>
              <a:defRPr lang="it-IT" sz="1400" kern="1200">
                <a:latin typeface="Liberation Sans" pitchFamily="18"/>
                <a:ea typeface="DejaVu Sans" pitchFamily="2"/>
                <a:cs typeface="DejaVu Sans" pitchFamily="2"/>
              </a:defRPr>
            </a:lvl1pPr>
          </a:lstStyle>
          <a:p>
            <a:fld id="{600C0078-8113-4ECB-89EB-C4387EC1B782}" type="slidenum">
              <a:rPr>
                <a:solidFill>
                  <a:prstClr val="black"/>
                </a:solidFill>
              </a:rPr>
              <a:pPr/>
              <a:t>‹N›</a:t>
            </a:fld>
            <a:endParaRPr>
              <a:solidFill>
                <a:prstClr val="black"/>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hangingPunct="0">
        <a:tabLst/>
        <a:defRPr lang="it-IT" sz="4400" b="0" i="0" u="none" strike="noStrike" kern="1200">
          <a:ln>
            <a:noFill/>
          </a:ln>
          <a:solidFill>
            <a:srgbClr val="FFFFFF"/>
          </a:solidFill>
          <a:latin typeface="Noto Sans" pitchFamily="2"/>
        </a:defRPr>
      </a:lvl1pPr>
    </p:titleStyle>
    <p:bodyStyle>
      <a:lvl1pPr hangingPunct="0">
        <a:spcBef>
          <a:spcPts val="0"/>
        </a:spcBef>
        <a:spcAft>
          <a:spcPts val="1417"/>
        </a:spcAft>
        <a:tabLst/>
        <a:defRPr lang="it-IT" sz="3200" b="0" i="0" u="none" strike="noStrike" kern="1200">
          <a:ln>
            <a:noFill/>
          </a:ln>
          <a:latin typeface="Noto Sans"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 name="Picture 7" descr="marchio_RER.jpg"/>
          <p:cNvPicPr/>
          <p:nvPr/>
        </p:nvPicPr>
        <p:blipFill>
          <a:blip r:embed="rId2" cstate="print"/>
          <a:stretch/>
        </p:blipFill>
        <p:spPr>
          <a:xfrm>
            <a:off x="3790800" y="332640"/>
            <a:ext cx="2961000" cy="434520"/>
          </a:xfrm>
          <a:prstGeom prst="rect">
            <a:avLst/>
          </a:prstGeom>
          <a:ln w="0">
            <a:noFill/>
          </a:ln>
        </p:spPr>
      </p:pic>
      <p:pic>
        <p:nvPicPr>
          <p:cNvPr id="140"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sp>
        <p:nvSpPr>
          <p:cNvPr id="141" name="CustomShape 1"/>
          <p:cNvSpPr/>
          <p:nvPr/>
        </p:nvSpPr>
        <p:spPr>
          <a:xfrm>
            <a:off x="603000" y="1713600"/>
            <a:ext cx="1093140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600" b="0" strike="noStrike" spc="-1" dirty="0">
                <a:solidFill>
                  <a:srgbClr val="000000"/>
                </a:solidFill>
                <a:latin typeface="Calibri"/>
                <a:ea typeface="Times New Roman"/>
              </a:rPr>
              <a:t> </a:t>
            </a:r>
            <a:r>
              <a:rPr lang="it-IT" sz="2400" b="0" strike="noStrike" spc="-1" dirty="0">
                <a:solidFill>
                  <a:srgbClr val="000000"/>
                </a:solidFill>
                <a:latin typeface="Calibri"/>
                <a:ea typeface="Times New Roman"/>
              </a:rPr>
              <a:t>Proposte di intervento per Servizi e Infrastrutture Sociali di comunità da finanziare nell’ambito del PNRR, Missione n. 5 “Inclusione e Coesione” del Piano nazionale ripresa e resilienza (PNRR), </a:t>
            </a:r>
            <a:r>
              <a:rPr lang="it-IT" sz="2400" b="1" strike="noStrike" spc="-1" dirty="0">
                <a:solidFill>
                  <a:srgbClr val="000000"/>
                </a:solidFill>
                <a:latin typeface="Calibri"/>
                <a:ea typeface="Times New Roman"/>
              </a:rPr>
              <a:t>Componente 3: “Interventi speciali per la coesione territoriale” – Investimento 1: “Strategia nazionale per le aree interne – Linea di intervento 1.1.1 “Potenziamento dei servizi e delle infrastrutture sociali di comunità” </a:t>
            </a:r>
            <a:r>
              <a:rPr lang="it-IT" sz="2400" b="0" strike="noStrike" spc="-1" dirty="0">
                <a:solidFill>
                  <a:srgbClr val="000000"/>
                </a:solidFill>
                <a:latin typeface="Calibri"/>
                <a:ea typeface="Times New Roman"/>
              </a:rPr>
              <a:t>finanziato dall’Unione europea – </a:t>
            </a:r>
            <a:r>
              <a:rPr lang="it-IT" sz="2400" b="0" strike="noStrike" spc="-1" dirty="0" err="1">
                <a:solidFill>
                  <a:srgbClr val="000000"/>
                </a:solidFill>
                <a:latin typeface="Calibri"/>
                <a:ea typeface="Times New Roman"/>
              </a:rPr>
              <a:t>NextGenerationEU</a:t>
            </a:r>
            <a:r>
              <a:rPr lang="it-IT" sz="2400" b="0" strike="noStrike" spc="-1" dirty="0">
                <a:solidFill>
                  <a:srgbClr val="000000"/>
                </a:solidFill>
                <a:latin typeface="Calibri"/>
                <a:ea typeface="Times New Roman"/>
              </a:rPr>
              <a:t>.</a:t>
            </a:r>
            <a:endParaRPr lang="it-IT" sz="2400" b="0" strike="noStrike" spc="-1" dirty="0">
              <a:latin typeface="Arial"/>
            </a:endParaRPr>
          </a:p>
        </p:txBody>
      </p:sp>
      <p:sp>
        <p:nvSpPr>
          <p:cNvPr id="142" name="CustomShape 2"/>
          <p:cNvSpPr/>
          <p:nvPr/>
        </p:nvSpPr>
        <p:spPr>
          <a:xfrm>
            <a:off x="2985480" y="1056240"/>
            <a:ext cx="4975200" cy="34272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400" b="1" strike="noStrike" spc="-1">
                <a:solidFill>
                  <a:srgbClr val="000000"/>
                </a:solidFill>
                <a:latin typeface="Book Antiqua"/>
              </a:rPr>
              <a:t>PNRRR - MISSIONE 5 - COMPONENTE 3 - INV. 1.1.1</a:t>
            </a:r>
            <a:r>
              <a:rPr lang="it-IT" sz="1400" b="1" strike="noStrike" spc="-1">
                <a:solidFill>
                  <a:srgbClr val="FFFFFF"/>
                </a:solidFill>
                <a:latin typeface="Book Antiqua"/>
              </a:rPr>
              <a:t> </a:t>
            </a:r>
            <a:endParaRPr lang="it-IT" sz="1400" b="0" strike="noStrike" spc="-1">
              <a:latin typeface="Arial"/>
            </a:endParaRPr>
          </a:p>
        </p:txBody>
      </p:sp>
      <p:pic>
        <p:nvPicPr>
          <p:cNvPr id="143" name="Immagine 7"/>
          <p:cNvPicPr/>
          <p:nvPr/>
        </p:nvPicPr>
        <p:blipFill>
          <a:blip r:embed="rId4" cstate="print"/>
          <a:stretch/>
        </p:blipFill>
        <p:spPr>
          <a:xfrm>
            <a:off x="7655400" y="309960"/>
            <a:ext cx="4057920" cy="472320"/>
          </a:xfrm>
          <a:prstGeom prst="rect">
            <a:avLst/>
          </a:prstGeom>
          <a:ln w="0">
            <a:noFill/>
          </a:ln>
        </p:spPr>
      </p:pic>
      <p:sp>
        <p:nvSpPr>
          <p:cNvPr id="144" name="TextShape 3"/>
          <p:cNvSpPr txBox="1"/>
          <p:nvPr/>
        </p:nvSpPr>
        <p:spPr>
          <a:xfrm>
            <a:off x="360000" y="4051080"/>
            <a:ext cx="11736000" cy="2546272"/>
          </a:xfrm>
          <a:prstGeom prst="rect">
            <a:avLst/>
          </a:prstGeom>
          <a:solidFill>
            <a:srgbClr val="FFFF00"/>
          </a:solidFill>
          <a:ln w="0">
            <a:solidFill>
              <a:srgbClr val="3465A4"/>
            </a:solidFill>
          </a:ln>
        </p:spPr>
        <p:txBody>
          <a:bodyPr lIns="90000" tIns="45000" rIns="90000" bIns="45000">
            <a:noAutofit/>
          </a:bodyPr>
          <a:lstStyle/>
          <a:p>
            <a:r>
              <a:rPr lang="it-IT" sz="2400" b="0" strike="noStrike" spc="-1" dirty="0">
                <a:latin typeface="Arial"/>
              </a:rPr>
              <a:t>Possono presentare le proposte progettuali, sempre nel limite massimo di tre, anche gli Enti pubblici del settore Sanitario o Altri soggetti pubblici le cui attività ricadano nel territorio dei Comuni delle Aree Interne il cui importo complessivo (dato dalla somma degli importi dei progetti presentati) non dovrà superare 5.000.000 di euro.</a:t>
            </a:r>
          </a:p>
          <a:p>
            <a:endParaRPr lang="it-IT" sz="2400" b="0" strike="noStrike" spc="-1" dirty="0">
              <a:latin typeface="Arial"/>
            </a:endParaRPr>
          </a:p>
          <a:p>
            <a:r>
              <a:rPr lang="it-IT" sz="2400" b="0" strike="noStrike" spc="-1" dirty="0">
                <a:latin typeface="Arial"/>
              </a:rPr>
              <a:t>Le proposte progettuali ….  fino alle ore 14.00 del giorno 15/06/2022.</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7" name="Picture 2" descr="Next Generation Italia, il Piano per disegnare il futuro del Paese -  Ministero dell'Economia e delle Finanze"/>
          <p:cNvPicPr/>
          <p:nvPr/>
        </p:nvPicPr>
        <p:blipFill>
          <a:blip r:embed="rId2" cstate="print"/>
          <a:stretch/>
        </p:blipFill>
        <p:spPr>
          <a:xfrm>
            <a:off x="336960" y="198720"/>
            <a:ext cx="1757160" cy="702720"/>
          </a:xfrm>
          <a:prstGeom prst="rect">
            <a:avLst/>
          </a:prstGeom>
          <a:ln w="0">
            <a:noFill/>
          </a:ln>
        </p:spPr>
      </p:pic>
      <p:sp>
        <p:nvSpPr>
          <p:cNvPr id="188" name="CustomShape 1"/>
          <p:cNvSpPr/>
          <p:nvPr/>
        </p:nvSpPr>
        <p:spPr>
          <a:xfrm>
            <a:off x="3516480" y="1014120"/>
            <a:ext cx="5116680" cy="42048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800" b="1" strike="noStrike" spc="-1">
                <a:solidFill>
                  <a:srgbClr val="000000"/>
                </a:solidFill>
                <a:latin typeface="Book Antiqua"/>
              </a:rPr>
              <a:t>Cronoprogramma</a:t>
            </a:r>
            <a:endParaRPr lang="it-IT" sz="1800" b="0" strike="noStrike" spc="-1">
              <a:latin typeface="Arial"/>
            </a:endParaRPr>
          </a:p>
        </p:txBody>
      </p:sp>
      <p:pic>
        <p:nvPicPr>
          <p:cNvPr id="189" name="Immagine 11"/>
          <p:cNvPicPr/>
          <p:nvPr/>
        </p:nvPicPr>
        <p:blipFill>
          <a:blip r:embed="rId3" cstate="print"/>
          <a:stretch/>
        </p:blipFill>
        <p:spPr>
          <a:xfrm>
            <a:off x="7655400" y="309960"/>
            <a:ext cx="4057920" cy="472320"/>
          </a:xfrm>
          <a:prstGeom prst="rect">
            <a:avLst/>
          </a:prstGeom>
          <a:ln w="0">
            <a:noFill/>
          </a:ln>
        </p:spPr>
      </p:pic>
      <p:sp>
        <p:nvSpPr>
          <p:cNvPr id="190" name="CustomShape 2"/>
          <p:cNvSpPr/>
          <p:nvPr/>
        </p:nvSpPr>
        <p:spPr>
          <a:xfrm>
            <a:off x="838080" y="2031840"/>
            <a:ext cx="10502640" cy="335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50000"/>
              </a:lnSpc>
              <a:buClr>
                <a:srgbClr val="000000"/>
              </a:buClr>
              <a:buFont typeface="Arial"/>
              <a:buChar char="•"/>
            </a:pPr>
            <a:r>
              <a:rPr lang="it-IT" sz="2000" b="0" strike="noStrike" spc="-1">
                <a:solidFill>
                  <a:srgbClr val="000000"/>
                </a:solidFill>
                <a:latin typeface="Calibri"/>
              </a:rPr>
              <a:t>AFFIDAMENTO SERVIZI DI PROGETTAZIONE: 4 MESI</a:t>
            </a:r>
            <a:endParaRPr lang="it-IT" sz="2000" b="0" strike="noStrike" spc="-1">
              <a:latin typeface="Arial"/>
            </a:endParaRPr>
          </a:p>
          <a:p>
            <a:pPr marL="285840" indent="-285480">
              <a:lnSpc>
                <a:spcPct val="150000"/>
              </a:lnSpc>
              <a:buClr>
                <a:srgbClr val="000000"/>
              </a:buClr>
              <a:buFont typeface="Arial"/>
              <a:buChar char="•"/>
            </a:pPr>
            <a:r>
              <a:rPr lang="it-IT" sz="2000" b="0" strike="noStrike" spc="-1">
                <a:solidFill>
                  <a:srgbClr val="000000"/>
                </a:solidFill>
                <a:latin typeface="Calibri"/>
              </a:rPr>
              <a:t>PROGETTAZIONE ESECUTIVA PER GARA E VALIDAZIONE: 4 MESI</a:t>
            </a:r>
            <a:endParaRPr lang="it-IT" sz="2000" b="0" strike="noStrike" spc="-1">
              <a:latin typeface="Arial"/>
            </a:endParaRPr>
          </a:p>
          <a:p>
            <a:pPr marL="285840" indent="-285480">
              <a:lnSpc>
                <a:spcPct val="150000"/>
              </a:lnSpc>
              <a:buClr>
                <a:srgbClr val="000000"/>
              </a:buClr>
              <a:buFont typeface="Arial"/>
              <a:buChar char="•"/>
            </a:pPr>
            <a:r>
              <a:rPr lang="it-IT" sz="2000" b="0" strike="noStrike" spc="-1">
                <a:solidFill>
                  <a:srgbClr val="000000"/>
                </a:solidFill>
                <a:latin typeface="Calibri"/>
              </a:rPr>
              <a:t>AFFIDAMENTO E AGGIUDICAZIONE DEFINITIVA DI LAVORI: 6 MESI</a:t>
            </a:r>
            <a:endParaRPr lang="it-IT" sz="2000" b="0" strike="noStrike" spc="-1">
              <a:latin typeface="Arial"/>
            </a:endParaRPr>
          </a:p>
          <a:p>
            <a:pPr marL="285840" indent="-285480">
              <a:lnSpc>
                <a:spcPct val="150000"/>
              </a:lnSpc>
              <a:buClr>
                <a:srgbClr val="000000"/>
              </a:buClr>
              <a:buFont typeface="Arial"/>
              <a:buChar char="•"/>
            </a:pPr>
            <a:r>
              <a:rPr lang="it-IT" sz="2000" b="0" strike="noStrike" spc="-1">
                <a:solidFill>
                  <a:srgbClr val="000000"/>
                </a:solidFill>
                <a:latin typeface="Calibri"/>
              </a:rPr>
              <a:t>ESECUZIONE DELLE OPERE: 13 MESI</a:t>
            </a:r>
            <a:endParaRPr lang="it-IT" sz="2000" b="0" strike="noStrike" spc="-1">
              <a:latin typeface="Arial"/>
            </a:endParaRPr>
          </a:p>
          <a:p>
            <a:pPr marL="285840" indent="-285480">
              <a:lnSpc>
                <a:spcPct val="150000"/>
              </a:lnSpc>
              <a:buClr>
                <a:srgbClr val="000000"/>
              </a:buClr>
              <a:buFont typeface="Arial"/>
              <a:buChar char="•"/>
            </a:pPr>
            <a:r>
              <a:rPr lang="it-IT" sz="2000" b="0" strike="noStrike" spc="-1">
                <a:solidFill>
                  <a:srgbClr val="000000"/>
                </a:solidFill>
                <a:latin typeface="Calibri"/>
              </a:rPr>
              <a:t>ATTIVAZIONE DELLA STRUTTURA: 3 MESI.</a:t>
            </a:r>
            <a:endParaRPr lang="it-IT" sz="2000" b="0" strike="noStrike" spc="-1">
              <a:latin typeface="Arial"/>
            </a:endParaRPr>
          </a:p>
          <a:p>
            <a:pPr>
              <a:lnSpc>
                <a:spcPct val="100000"/>
              </a:lnSpc>
            </a:pP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2400" b="0" strike="noStrike" spc="-1">
                <a:solidFill>
                  <a:srgbClr val="000000"/>
                </a:solidFill>
                <a:latin typeface="Calibri"/>
              </a:rPr>
              <a:t>Complessivamente si prevedono </a:t>
            </a:r>
            <a:r>
              <a:rPr lang="it-IT" sz="2400" b="1" strike="noStrike" spc="-1">
                <a:solidFill>
                  <a:srgbClr val="000000"/>
                </a:solidFill>
                <a:latin typeface="Calibri"/>
              </a:rPr>
              <a:t>circa 30 mesi</a:t>
            </a:r>
            <a:r>
              <a:rPr lang="it-IT" sz="2400" b="0" strike="noStrike" spc="-1">
                <a:solidFill>
                  <a:srgbClr val="000000"/>
                </a:solidFill>
                <a:latin typeface="Calibri"/>
              </a:rPr>
              <a:t> dall’approvazione del finanziamento.</a:t>
            </a:r>
            <a:endParaRPr lang="it-IT" sz="2400" b="0" strike="noStrike" spc="-1">
              <a:latin typeface="Arial"/>
            </a:endParaRPr>
          </a:p>
        </p:txBody>
      </p:sp>
      <p:pic>
        <p:nvPicPr>
          <p:cNvPr id="191" name="Picture 7" descr="marchio_RER.jpg"/>
          <p:cNvPicPr/>
          <p:nvPr/>
        </p:nvPicPr>
        <p:blipFill>
          <a:blip r:embed="rId4" cstate="print"/>
          <a:stretch/>
        </p:blipFill>
        <p:spPr>
          <a:xfrm>
            <a:off x="3790800" y="332640"/>
            <a:ext cx="2961000" cy="4345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p:nvPr>
        </p:nvSpPr>
        <p:spPr/>
        <p:txBody>
          <a:bodyPr/>
          <a:lstStyle/>
          <a:p>
            <a:endParaRPr lang="it-IT"/>
          </a:p>
        </p:txBody>
      </p:sp>
      <p:pic>
        <p:nvPicPr>
          <p:cNvPr id="5"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pic>
        <p:nvPicPr>
          <p:cNvPr id="6" name="Immagine 10"/>
          <p:cNvPicPr/>
          <p:nvPr/>
        </p:nvPicPr>
        <p:blipFill>
          <a:blip r:embed="rId4" cstate="print"/>
          <a:stretch/>
        </p:blipFill>
        <p:spPr>
          <a:xfrm>
            <a:off x="7655400" y="309960"/>
            <a:ext cx="4057920" cy="472320"/>
          </a:xfrm>
          <a:prstGeom prst="rect">
            <a:avLst/>
          </a:prstGeom>
          <a:ln w="0">
            <a:noFill/>
          </a:ln>
        </p:spPr>
      </p:pic>
      <p:pic>
        <p:nvPicPr>
          <p:cNvPr id="7" name="Picture 7" descr="marchio_RER.jpg"/>
          <p:cNvPicPr/>
          <p:nvPr/>
        </p:nvPicPr>
        <p:blipFill>
          <a:blip r:embed="rId5" cstate="print"/>
          <a:stretch/>
        </p:blipFill>
        <p:spPr>
          <a:xfrm>
            <a:off x="3790800" y="332640"/>
            <a:ext cx="2961000" cy="434520"/>
          </a:xfrm>
          <a:prstGeom prst="rect">
            <a:avLst/>
          </a:prstGeom>
          <a:ln w="0">
            <a:noFill/>
          </a:ln>
        </p:spPr>
      </p:pic>
      <p:sp>
        <p:nvSpPr>
          <p:cNvPr id="8" name="Rettangolo 7"/>
          <p:cNvSpPr/>
          <p:nvPr/>
        </p:nvSpPr>
        <p:spPr>
          <a:xfrm>
            <a:off x="767408" y="1484784"/>
            <a:ext cx="10729192" cy="646331"/>
          </a:xfrm>
          <a:prstGeom prst="rect">
            <a:avLst/>
          </a:prstGeom>
        </p:spPr>
        <p:txBody>
          <a:bodyPr wrap="square">
            <a:spAutoFit/>
          </a:bodyPr>
          <a:lstStyle/>
          <a:p>
            <a:pPr>
              <a:lnSpc>
                <a:spcPct val="200000"/>
              </a:lnSpc>
            </a:pPr>
            <a:r>
              <a:rPr lang="it-IT" b="1" dirty="0" smtClean="0">
                <a:latin typeface="Tahoma" pitchFamily="34" charset="0"/>
                <a:ea typeface="Tahoma" pitchFamily="34" charset="0"/>
                <a:cs typeface="Tahoma" pitchFamily="34" charset="0"/>
              </a:rPr>
              <a:t>3) Sviluppo della rete </a:t>
            </a:r>
            <a:r>
              <a:rPr lang="it-IT" b="1" dirty="0" smtClean="0">
                <a:solidFill>
                  <a:srgbClr val="000000"/>
                </a:solidFill>
                <a:latin typeface="Tahoma" pitchFamily="34" charset="0"/>
                <a:ea typeface="Tahoma" pitchFamily="34" charset="0"/>
                <a:cs typeface="Tahoma" pitchFamily="34" charset="0"/>
              </a:rPr>
              <a:t>sanitaria di prossimità per accoglienza e tutela salute dei migranti </a:t>
            </a:r>
            <a:endParaRPr lang="it-IT" b="1" dirty="0">
              <a:latin typeface="Tahoma" pitchFamily="34" charset="0"/>
              <a:ea typeface="Tahoma" pitchFamily="34" charset="0"/>
              <a:cs typeface="Tahoma" pitchFamily="34" charset="0"/>
            </a:endParaRPr>
          </a:p>
        </p:txBody>
      </p:sp>
      <p:sp>
        <p:nvSpPr>
          <p:cNvPr id="9" name="Sottotitolo 2"/>
          <p:cNvSpPr txBox="1">
            <a:spLocks/>
          </p:cNvSpPr>
          <p:nvPr/>
        </p:nvSpPr>
        <p:spPr>
          <a:xfrm>
            <a:off x="609561" y="1604841"/>
            <a:ext cx="10971684" cy="4534966"/>
          </a:xfrm>
          <a:prstGeom prst="rect">
            <a:avLst/>
          </a:prstGeom>
        </p:spPr>
        <p:txBody>
          <a:bodyPr lIns="0" tIns="0" rIns="0" bIns="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defTabSz="914400" eaLnBrk="1" fontAlgn="auto" latinLnBrk="0" hangingPunct="1">
              <a:lnSpc>
                <a:spcPct val="100000"/>
              </a:lnSpc>
              <a:spcBef>
                <a:spcPts val="0"/>
              </a:spcBef>
              <a:spcAft>
                <a:spcPts val="0"/>
              </a:spcAft>
              <a:buClrTx/>
              <a:buSzPct val="45000"/>
              <a:buFont typeface="StarSymbol"/>
              <a:buChar char="●"/>
              <a:tabLst/>
              <a:defRPr/>
            </a:pPr>
            <a:r>
              <a:rPr kumimoji="0" lang="it-IT" sz="1800" b="0" i="0" u="none" strike="noStrike" kern="0" cap="none" spc="0" normalizeH="0" baseline="0" noProof="0" dirty="0" smtClean="0">
                <a:ln>
                  <a:noFill/>
                </a:ln>
                <a:solidFill>
                  <a:sysClr val="windowText" lastClr="000000"/>
                </a:solidFill>
                <a:effectLst/>
                <a:uLnTx/>
                <a:uFillTx/>
                <a:latin typeface="Liberation Sans" pitchFamily="18"/>
              </a:rPr>
              <a:t> </a:t>
            </a:r>
            <a:r>
              <a:rPr kumimoji="0" lang="it-IT" sz="2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Dal 2016 in AUSL insistono bandi FAMI dedicati ai Richiedenti e Titolari Protezione Internazionale (Progetto Mattei, </a:t>
            </a:r>
            <a:r>
              <a:rPr kumimoji="0" lang="it-IT" sz="20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StartER</a:t>
            </a:r>
            <a:r>
              <a:rPr kumimoji="0" lang="it-IT" sz="2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a:t>
            </a:r>
            <a:r>
              <a:rPr kumimoji="0" lang="it-IT" sz="20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Icare</a:t>
            </a:r>
            <a:r>
              <a:rPr kumimoji="0" lang="it-IT" sz="2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concentrati sulle strutture del Distretto di Bologna;</a:t>
            </a:r>
          </a:p>
          <a:p>
            <a:pPr marL="0" marR="0" lvl="0" indent="0" defTabSz="914400" eaLnBrk="1" fontAlgn="auto" latinLnBrk="0" hangingPunct="1">
              <a:lnSpc>
                <a:spcPct val="100000"/>
              </a:lnSpc>
              <a:spcBef>
                <a:spcPts val="0"/>
              </a:spcBef>
              <a:spcAft>
                <a:spcPts val="0"/>
              </a:spcAft>
              <a:buClrTx/>
              <a:buSzPct val="45000"/>
              <a:buFont typeface="StarSymbol"/>
              <a:buChar char="●"/>
              <a:tabLst/>
              <a:defRPr/>
            </a:pPr>
            <a:endParaRPr kumimoji="0" lang="it-IT" sz="2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endParaRPr>
          </a:p>
          <a:p>
            <a:pPr marL="0" marR="0" lvl="0" indent="0" defTabSz="914400" eaLnBrk="1" fontAlgn="auto" latinLnBrk="0" hangingPunct="1">
              <a:lnSpc>
                <a:spcPct val="100000"/>
              </a:lnSpc>
              <a:spcBef>
                <a:spcPts val="0"/>
              </a:spcBef>
              <a:spcAft>
                <a:spcPts val="0"/>
              </a:spcAft>
              <a:buClrTx/>
              <a:buSzPct val="45000"/>
              <a:buFont typeface="StarSymbol"/>
              <a:buChar char="●"/>
              <a:tabLst/>
              <a:defRPr/>
            </a:pPr>
            <a:r>
              <a:rPr kumimoji="0" lang="it-IT" sz="2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Presenza di percorsi e di ambulatori dedicati alla popolazione migrante e bassa soglia unicamente nel Distretto di Bologna (ambulatorio prime visite Minori Stranieri Non Accompagnati  all’interno della UOC “Programma Integrato Dipendenze Patologiche e Attività Assistenziale Popolazione Vulnerabile e Bassa Soglia”  DSM-DP, Centro di Prevenzione e Tisiologia di via </a:t>
            </a:r>
            <a:r>
              <a:rPr kumimoji="0" lang="it-IT" sz="2000" b="0" i="0" u="none" strike="noStrike" kern="0" cap="none" spc="0" normalizeH="0" baseline="0" noProof="0" dirty="0" err="1" smtClean="0">
                <a:ln>
                  <a:noFill/>
                </a:ln>
                <a:solidFill>
                  <a:sysClr val="windowText" lastClr="000000"/>
                </a:solidFill>
                <a:effectLst/>
                <a:uLnTx/>
                <a:uFillTx/>
                <a:latin typeface="Tahoma" pitchFamily="34" charset="0"/>
                <a:ea typeface="Tahoma" pitchFamily="34" charset="0"/>
                <a:cs typeface="Tahoma" pitchFamily="34" charset="0"/>
              </a:rPr>
              <a:t>Montebello</a:t>
            </a:r>
            <a:r>
              <a:rPr kumimoji="0" lang="it-IT" sz="20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 6 (Bologna)…</a:t>
            </a:r>
            <a:r>
              <a:rPr kumimoji="0" lang="it-IT" sz="1600" b="0" i="0" u="none" strike="noStrike" kern="0" cap="none" spc="0" normalizeH="0" baseline="0" noProof="0" dirty="0" smtClean="0">
                <a:ln>
                  <a:noFill/>
                </a:ln>
                <a:solidFill>
                  <a:sysClr val="windowText" lastClr="000000"/>
                </a:solidFill>
                <a:effectLst/>
                <a:uLnTx/>
                <a:uFillTx/>
                <a:latin typeface="Tahoma" pitchFamily="34" charset="0"/>
                <a:ea typeface="Tahoma" pitchFamily="34" charset="0"/>
                <a:cs typeface="Tahoma" pitchFamily="34" charset="0"/>
              </a:rPr>
              <a:t>.</a:t>
            </a:r>
            <a:endParaRPr kumimoji="0" lang="it-IT" sz="1600" b="0" i="0" u="none" strike="noStrike" kern="0" cap="none" spc="0" normalizeH="0" baseline="0" noProof="0" dirty="0">
              <a:ln>
                <a:noFill/>
              </a:ln>
              <a:solidFill>
                <a:sysClr val="windowText" lastClr="000000"/>
              </a:solidFill>
              <a:effectLst/>
              <a:uLnTx/>
              <a:uFillTx/>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423592" y="692696"/>
            <a:ext cx="10971213" cy="78422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dirty="0">
                <a:solidFill>
                  <a:srgbClr val="000000"/>
                </a:solidFill>
                <a:latin typeface="Tahoma" pitchFamily="34" charset="0"/>
                <a:ea typeface="Tahoma" pitchFamily="34" charset="0"/>
                <a:cs typeface="Tahoma" pitchFamily="34" charset="0"/>
              </a:rPr>
              <a:t>Obiettivi</a:t>
            </a:r>
          </a:p>
        </p:txBody>
      </p:sp>
      <p:sp>
        <p:nvSpPr>
          <p:cNvPr id="3" name="Segnaposto testo 2"/>
          <p:cNvSpPr txBox="1">
            <a:spLocks noGrp="1"/>
          </p:cNvSpPr>
          <p:nvPr>
            <p:ph type="body" idx="4294967295"/>
          </p:nvPr>
        </p:nvSpPr>
        <p:spPr>
          <a:xfrm>
            <a:off x="522288" y="1176338"/>
            <a:ext cx="11669712" cy="5681662"/>
          </a:xfrm>
        </p:spPr>
        <p:txBody>
          <a:bodyPr/>
          <a:lstStyle>
            <a:defPPr marL="432000" lvl="0" indent="-324000">
              <a:spcBef>
                <a:spcPts val="0"/>
              </a:spcBef>
              <a:spcAft>
                <a:spcPts val="1417"/>
              </a:spcAft>
              <a:buSzPct val="45000"/>
              <a:buFont typeface="StarSymbol"/>
              <a:buNone/>
              <a:defRPr lang="it-IT" sz="3200" b="0" i="0" u="none" strike="noStrike" kern="1200">
                <a:ln>
                  <a:noFill/>
                </a:ln>
                <a:latin typeface="Noto Sans" pitchFamily="2"/>
              </a:defRPr>
            </a:defPPr>
            <a:lvl1pPr marL="432000" lvl="0" indent="-324000">
              <a:spcBef>
                <a:spcPts val="0"/>
              </a:spcBef>
              <a:spcAft>
                <a:spcPts val="1417"/>
              </a:spcAft>
              <a:buSzPct val="45000"/>
              <a:buFont typeface="StarSymbol"/>
              <a:buChar char="●"/>
              <a:defRPr lang="it-IT" sz="3200" b="0" i="0" u="none" strike="noStrike" kern="1200">
                <a:ln>
                  <a:noFill/>
                </a:ln>
                <a:latin typeface="Noto Sans" pitchFamily="2"/>
              </a:defRPr>
            </a:lvl1pPr>
            <a:lvl2pPr marL="864000" lvl="1" indent="-324000">
              <a:spcBef>
                <a:spcPts val="0"/>
              </a:spcBef>
              <a:spcAft>
                <a:spcPts val="1134"/>
              </a:spcAft>
              <a:buSzPct val="45000"/>
              <a:buFont typeface="StarSymbol"/>
              <a:buChar char="●"/>
              <a:defRPr lang="it-IT" sz="2800" b="0" i="0" u="none" strike="noStrike" kern="1200">
                <a:ln>
                  <a:noFill/>
                </a:ln>
                <a:latin typeface="Noto Sans" pitchFamily="2"/>
              </a:defRPr>
            </a:lvl2pPr>
            <a:lvl3pPr marL="1295999" lvl="2" indent="-288000">
              <a:spcBef>
                <a:spcPts val="0"/>
              </a:spcBef>
              <a:spcAft>
                <a:spcPts val="850"/>
              </a:spcAft>
              <a:buSzPct val="75000"/>
              <a:buFont typeface="StarSymbol"/>
              <a:buChar char="–"/>
              <a:defRPr lang="it-IT" sz="2400" b="0" i="0" u="none" strike="noStrike" kern="1200">
                <a:ln>
                  <a:noFill/>
                </a:ln>
                <a:latin typeface="Noto Sans" pitchFamily="2"/>
              </a:defRPr>
            </a:lvl3pPr>
            <a:lvl4pPr marL="1728000" lvl="3" indent="-216000">
              <a:spcBef>
                <a:spcPts val="0"/>
              </a:spcBef>
              <a:spcAft>
                <a:spcPts val="567"/>
              </a:spcAft>
              <a:buSzPct val="45000"/>
              <a:buFont typeface="StarSymbol"/>
              <a:buChar char="●"/>
              <a:defRPr lang="it-IT" sz="2000" b="0" i="0" u="none" strike="noStrike" kern="1200">
                <a:ln>
                  <a:noFill/>
                </a:ln>
                <a:latin typeface="Noto Sans" pitchFamily="2"/>
              </a:defRPr>
            </a:lvl4pPr>
            <a:lvl5pPr marL="2160000" lvl="4" indent="-216000">
              <a:spcBef>
                <a:spcPts val="0"/>
              </a:spcBef>
              <a:spcAft>
                <a:spcPts val="283"/>
              </a:spcAft>
              <a:buSzPct val="75000"/>
              <a:buFont typeface="StarSymbol"/>
              <a:buChar char="–"/>
              <a:defRPr lang="it-IT" sz="2000" b="0" i="0" u="none" strike="noStrike" kern="1200">
                <a:ln>
                  <a:noFill/>
                </a:ln>
                <a:latin typeface="Noto Sans" pitchFamily="2"/>
              </a:defRPr>
            </a:lvl5pPr>
            <a:lvl6pPr marL="2592000" lvl="5" indent="-216000">
              <a:spcBef>
                <a:spcPts val="0"/>
              </a:spcBef>
              <a:spcAft>
                <a:spcPts val="283"/>
              </a:spcAft>
              <a:buSzPct val="45000"/>
              <a:buFont typeface="StarSymbol"/>
              <a:buChar char="●"/>
              <a:defRPr lang="it-IT" sz="2000" b="0" i="0" u="none" strike="noStrike" kern="1200">
                <a:ln>
                  <a:noFill/>
                </a:ln>
                <a:latin typeface="Noto Sans" pitchFamily="2"/>
              </a:defRPr>
            </a:lvl6pPr>
            <a:lvl7pPr marL="3024000" lvl="6" indent="-216000">
              <a:spcBef>
                <a:spcPts val="0"/>
              </a:spcBef>
              <a:spcAft>
                <a:spcPts val="283"/>
              </a:spcAft>
              <a:buSzPct val="45000"/>
              <a:buFont typeface="StarSymbol"/>
              <a:buChar char="●"/>
              <a:defRPr lang="it-IT" sz="2000" b="0" i="0" u="none" strike="noStrike" kern="1200">
                <a:ln>
                  <a:noFill/>
                </a:ln>
                <a:latin typeface="Noto Sans" pitchFamily="2"/>
              </a:defRPr>
            </a:lvl7pPr>
            <a:lvl8pPr marL="3456000" lvl="7" indent="-216000">
              <a:spcBef>
                <a:spcPts val="0"/>
              </a:spcBef>
              <a:spcAft>
                <a:spcPts val="283"/>
              </a:spcAft>
              <a:buSzPct val="45000"/>
              <a:buFont typeface="StarSymbol"/>
              <a:buChar char="●"/>
              <a:defRPr lang="it-IT" sz="2000" b="0" i="0" u="none" strike="noStrike" kern="1200">
                <a:ln>
                  <a:noFill/>
                </a:ln>
                <a:latin typeface="Noto Sans" pitchFamily="2"/>
              </a:defRPr>
            </a:lvl8pPr>
            <a:lvl9pPr marL="3887999" lvl="8" indent="-216000">
              <a:spcBef>
                <a:spcPts val="0"/>
              </a:spcBef>
              <a:spcAft>
                <a:spcPts val="283"/>
              </a:spcAft>
              <a:buSzPct val="45000"/>
              <a:buFont typeface="StarSymbol"/>
              <a:buChar char="●"/>
              <a:defRPr lang="it-IT" sz="2000" b="0" i="0" u="none" strike="noStrike" kern="1200">
                <a:ln>
                  <a:noFill/>
                </a:ln>
                <a:latin typeface="Noto Sans" pitchFamily="2"/>
              </a:defRPr>
            </a:lvl9pPr>
          </a:lstStyle>
          <a:p>
            <a:pPr marL="457200" lvl="0" indent="-228600">
              <a:spcBef>
                <a:spcPts val="1199"/>
              </a:spcBef>
              <a:spcAft>
                <a:spcPts val="0"/>
              </a:spcAft>
              <a:buSzPct val="100000"/>
              <a:buAutoNum type="arabicParenR"/>
            </a:pPr>
            <a:r>
              <a:rPr lang="it-IT" sz="2000" dirty="0">
                <a:latin typeface="Tahoma" pitchFamily="34" charset="0"/>
                <a:ea typeface="Tahoma" pitchFamily="34" charset="0"/>
                <a:cs typeface="Tahoma" pitchFamily="34" charset="0"/>
              </a:rPr>
              <a:t>  Favorire l’accesso ai servizi sanitari e la presa in carico della popolazione migrante presso le sedi territoriali distrettuali periferiche dell’AUSL di Bologna, implementando i servizi presso le Case della Comunità- HUB</a:t>
            </a:r>
            <a:r>
              <a:rPr lang="it-IT" sz="2000" dirty="0" smtClean="0">
                <a:latin typeface="Tahoma" pitchFamily="34" charset="0"/>
                <a:ea typeface="Tahoma" pitchFamily="34" charset="0"/>
                <a:cs typeface="Tahoma" pitchFamily="34" charset="0"/>
              </a:rPr>
              <a:t>;  </a:t>
            </a:r>
          </a:p>
          <a:p>
            <a:pPr marL="457200" lvl="0" indent="-228600">
              <a:spcBef>
                <a:spcPts val="1199"/>
              </a:spcBef>
              <a:spcAft>
                <a:spcPts val="0"/>
              </a:spcAft>
              <a:buSzPct val="100000"/>
              <a:buAutoNum type="arabicParenR"/>
            </a:pPr>
            <a:r>
              <a:rPr lang="it-IT" sz="2000"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Supportare </a:t>
            </a:r>
            <a:r>
              <a:rPr lang="it-IT" sz="2000" dirty="0">
                <a:latin typeface="Tahoma" pitchFamily="34" charset="0"/>
                <a:ea typeface="Tahoma" pitchFamily="34" charset="0"/>
                <a:cs typeface="Tahoma" pitchFamily="34" charset="0"/>
              </a:rPr>
              <a:t>i MMG e PLS per una più efficace presa in carico del paziente migrante regolarmente presente sul territorio implementando la relazione con i servizi sociali e con gli enti del III settore</a:t>
            </a:r>
            <a:r>
              <a:rPr lang="it-IT" sz="2000" dirty="0" smtClean="0">
                <a:latin typeface="Tahoma" pitchFamily="34" charset="0"/>
                <a:ea typeface="Tahoma" pitchFamily="34" charset="0"/>
                <a:cs typeface="Tahoma" pitchFamily="34" charset="0"/>
              </a:rPr>
              <a:t>;</a:t>
            </a:r>
          </a:p>
          <a:p>
            <a:pPr marL="457200" lvl="0" indent="-228600">
              <a:spcBef>
                <a:spcPts val="1199"/>
              </a:spcBef>
              <a:spcAft>
                <a:spcPts val="0"/>
              </a:spcAft>
              <a:buSzPct val="100000"/>
              <a:buAutoNum type="arabicParenR"/>
            </a:pPr>
            <a:r>
              <a:rPr lang="it-IT" sz="2000" dirty="0" smtClean="0">
                <a:latin typeface="Tahoma" pitchFamily="34" charset="0"/>
                <a:ea typeface="Tahoma" pitchFamily="34" charset="0"/>
                <a:cs typeface="Tahoma" pitchFamily="34" charset="0"/>
              </a:rPr>
              <a:t> </a:t>
            </a:r>
            <a:r>
              <a:rPr lang="it-IT" sz="2000" dirty="0">
                <a:latin typeface="Tahoma" pitchFamily="34" charset="0"/>
                <a:ea typeface="Tahoma" pitchFamily="34" charset="0"/>
                <a:cs typeface="Tahoma" pitchFamily="34" charset="0"/>
              </a:rPr>
              <a:t>Implementare la creazione di percorsi di prime visite per la popolazione migrante recentemente arrivata sul territori delle sedi distrettuali periferiche dell’AUSL, migliorando il raccordo tra dipartimenti </a:t>
            </a:r>
            <a:r>
              <a:rPr lang="it-IT" sz="2000" dirty="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in particolare per</a:t>
            </a:r>
            <a:r>
              <a:rPr lang="it-IT" sz="2000" dirty="0" smtClean="0">
                <a:latin typeface="Tahoma" pitchFamily="34" charset="0"/>
                <a:ea typeface="Tahoma" pitchFamily="34" charset="0"/>
                <a:cs typeface="Tahoma" pitchFamily="34" charset="0"/>
              </a:rPr>
              <a:t> </a:t>
            </a:r>
            <a:r>
              <a:rPr lang="it-IT" sz="2000" dirty="0">
                <a:latin typeface="Tahoma" pitchFamily="34" charset="0"/>
                <a:ea typeface="Tahoma" pitchFamily="34" charset="0"/>
                <a:cs typeface="Tahoma" pitchFamily="34" charset="0"/>
              </a:rPr>
              <a:t>screening, prime visite e percorsi di cura</a:t>
            </a:r>
            <a:r>
              <a:rPr lang="it-IT" sz="2000" dirty="0" smtClean="0">
                <a:latin typeface="Tahoma" pitchFamily="34" charset="0"/>
                <a:ea typeface="Tahoma" pitchFamily="34" charset="0"/>
                <a:cs typeface="Tahoma" pitchFamily="34" charset="0"/>
              </a:rPr>
              <a:t>; </a:t>
            </a:r>
            <a:r>
              <a:rPr lang="it-IT" sz="2000" dirty="0">
                <a:latin typeface="Tahoma" pitchFamily="34" charset="0"/>
                <a:ea typeface="Tahoma" pitchFamily="34" charset="0"/>
                <a:cs typeface="Tahoma" pitchFamily="34" charset="0"/>
              </a:rPr>
              <a:t>	</a:t>
            </a:r>
            <a:endParaRPr lang="it-IT" sz="2000" dirty="0" smtClean="0">
              <a:latin typeface="Tahoma" pitchFamily="34" charset="0"/>
              <a:ea typeface="Tahoma" pitchFamily="34" charset="0"/>
              <a:cs typeface="Tahoma" pitchFamily="34" charset="0"/>
            </a:endParaRPr>
          </a:p>
          <a:p>
            <a:pPr marL="457200" lvl="0" indent="-228600">
              <a:spcBef>
                <a:spcPts val="1199"/>
              </a:spcBef>
              <a:spcAft>
                <a:spcPts val="0"/>
              </a:spcAft>
              <a:buSzPct val="100000"/>
              <a:buAutoNum type="arabicParenR"/>
            </a:pPr>
            <a:r>
              <a:rPr lang="it-IT" sz="2000" dirty="0" smtClean="0">
                <a:latin typeface="Tahoma" pitchFamily="34" charset="0"/>
                <a:ea typeface="Tahoma" pitchFamily="34" charset="0"/>
                <a:cs typeface="Tahoma" pitchFamily="34" charset="0"/>
              </a:rPr>
              <a:t> Facilitare </a:t>
            </a:r>
            <a:r>
              <a:rPr lang="it-IT" sz="2000" dirty="0">
                <a:latin typeface="Tahoma" pitchFamily="34" charset="0"/>
                <a:ea typeface="Tahoma" pitchFamily="34" charset="0"/>
                <a:cs typeface="Tahoma" pitchFamily="34" charset="0"/>
              </a:rPr>
              <a:t>percorsi integrati socio-sanitari e col III settore</a:t>
            </a:r>
            <a:r>
              <a:rPr lang="it-IT" sz="2000" dirty="0" smtClean="0">
                <a:latin typeface="Tahoma" pitchFamily="34" charset="0"/>
                <a:ea typeface="Tahoma" pitchFamily="34" charset="0"/>
                <a:cs typeface="Tahoma" pitchFamily="34" charset="0"/>
              </a:rPr>
              <a:t>; </a:t>
            </a:r>
            <a:r>
              <a:rPr lang="it-IT" sz="2000" dirty="0">
                <a:latin typeface="Tahoma" pitchFamily="34" charset="0"/>
                <a:ea typeface="Tahoma" pitchFamily="34" charset="0"/>
                <a:cs typeface="Tahoma" pitchFamily="34" charset="0"/>
              </a:rPr>
              <a:t>	</a:t>
            </a:r>
            <a:endParaRPr lang="it-IT" sz="2000" dirty="0" smtClean="0">
              <a:latin typeface="Tahoma" pitchFamily="34" charset="0"/>
              <a:ea typeface="Tahoma" pitchFamily="34" charset="0"/>
              <a:cs typeface="Tahoma" pitchFamily="34" charset="0"/>
            </a:endParaRPr>
          </a:p>
          <a:p>
            <a:pPr marL="457200" lvl="0" indent="-228600">
              <a:spcBef>
                <a:spcPts val="1199"/>
              </a:spcBef>
              <a:spcAft>
                <a:spcPts val="0"/>
              </a:spcAft>
              <a:buSzPct val="100000"/>
              <a:buAutoNum type="arabicParenR"/>
            </a:pPr>
            <a:r>
              <a:rPr lang="it-IT" sz="2000" dirty="0" smtClean="0">
                <a:latin typeface="Tahoma" pitchFamily="34" charset="0"/>
                <a:ea typeface="Tahoma" pitchFamily="34" charset="0"/>
                <a:cs typeface="Tahoma" pitchFamily="34" charset="0"/>
              </a:rPr>
              <a:t> </a:t>
            </a:r>
            <a:r>
              <a:rPr lang="it-IT" sz="2000" dirty="0">
                <a:latin typeface="Tahoma" pitchFamily="34" charset="0"/>
                <a:ea typeface="Tahoma" pitchFamily="34" charset="0"/>
                <a:cs typeface="Tahoma" pitchFamily="34" charset="0"/>
              </a:rPr>
              <a:t>Avere la </a:t>
            </a:r>
            <a:r>
              <a:rPr lang="it-IT" sz="2000" dirty="0" err="1">
                <a:latin typeface="Tahoma" pitchFamily="34" charset="0"/>
                <a:ea typeface="Tahoma" pitchFamily="34" charset="0"/>
                <a:cs typeface="Tahoma" pitchFamily="34" charset="0"/>
              </a:rPr>
              <a:t>governance</a:t>
            </a:r>
            <a:r>
              <a:rPr lang="it-IT" sz="2000" dirty="0">
                <a:latin typeface="Tahoma" pitchFamily="34" charset="0"/>
                <a:ea typeface="Tahoma" pitchFamily="34" charset="0"/>
                <a:cs typeface="Tahoma" pitchFamily="34" charset="0"/>
              </a:rPr>
              <a:t> su tutti i distretti delle attività aziendali sui migranti in accordo </a:t>
            </a:r>
            <a:r>
              <a:rPr lang="it-IT" sz="2000" dirty="0" smtClean="0">
                <a:latin typeface="Tahoma" pitchFamily="34" charset="0"/>
                <a:ea typeface="Tahoma" pitchFamily="34" charset="0"/>
                <a:cs typeface="Tahoma" pitchFamily="34" charset="0"/>
              </a:rPr>
              <a:t>col </a:t>
            </a:r>
            <a:r>
              <a:rPr lang="it-IT" sz="2000" dirty="0">
                <a:latin typeface="Tahoma" pitchFamily="34" charset="0"/>
                <a:ea typeface="Tahoma" pitchFamily="34" charset="0"/>
                <a:cs typeface="Tahoma" pitchFamily="34" charset="0"/>
              </a:rPr>
              <a:t>tavolo di lavoro aziendale su “migranti e vulnerabilità</a:t>
            </a:r>
            <a:r>
              <a:rPr lang="it-IT" sz="2000" dirty="0" smtClean="0">
                <a:latin typeface="Tahoma" pitchFamily="34" charset="0"/>
                <a:ea typeface="Tahoma" pitchFamily="34" charset="0"/>
                <a:cs typeface="Tahoma" pitchFamily="34" charset="0"/>
              </a:rPr>
              <a:t>”;  </a:t>
            </a:r>
            <a:r>
              <a:rPr lang="it-IT" sz="2000" dirty="0">
                <a:latin typeface="Tahoma" pitchFamily="34" charset="0"/>
                <a:ea typeface="Tahoma" pitchFamily="34" charset="0"/>
                <a:cs typeface="Tahoma" pitchFamily="34" charset="0"/>
              </a:rPr>
              <a:t>	</a:t>
            </a:r>
            <a:endParaRPr lang="it-IT" sz="2000" dirty="0" smtClean="0">
              <a:latin typeface="Tahoma" pitchFamily="34" charset="0"/>
              <a:ea typeface="Tahoma" pitchFamily="34" charset="0"/>
              <a:cs typeface="Tahoma" pitchFamily="34" charset="0"/>
            </a:endParaRPr>
          </a:p>
          <a:p>
            <a:pPr marL="457200" lvl="0" indent="-228600">
              <a:spcBef>
                <a:spcPts val="1199"/>
              </a:spcBef>
              <a:spcAft>
                <a:spcPts val="0"/>
              </a:spcAft>
              <a:buSzPct val="100000"/>
              <a:buAutoNum type="arabicParenR"/>
            </a:pPr>
            <a:r>
              <a:rPr lang="it-IT" sz="2000" dirty="0" smtClean="0">
                <a:latin typeface="Tahoma" pitchFamily="34" charset="0"/>
                <a:ea typeface="Tahoma" pitchFamily="34" charset="0"/>
                <a:cs typeface="Tahoma" pitchFamily="34" charset="0"/>
              </a:rPr>
              <a:t> </a:t>
            </a:r>
            <a:r>
              <a:rPr lang="it-IT" sz="2000" dirty="0">
                <a:latin typeface="Tahoma" pitchFamily="34" charset="0"/>
                <a:ea typeface="Tahoma" pitchFamily="34" charset="0"/>
                <a:cs typeface="Tahoma" pitchFamily="34" charset="0"/>
              </a:rPr>
              <a:t>Promuovere il confronto e il consolidamento delle relazioni tra il sistema territoriale 	(sociale e sanitario) ed ospedaliero nei confronti della popolazione migrante.</a:t>
            </a:r>
          </a:p>
        </p:txBody>
      </p:sp>
      <p:pic>
        <p:nvPicPr>
          <p:cNvPr id="4"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pic>
        <p:nvPicPr>
          <p:cNvPr id="5" name="Immagine 10"/>
          <p:cNvPicPr/>
          <p:nvPr/>
        </p:nvPicPr>
        <p:blipFill>
          <a:blip r:embed="rId4" cstate="print"/>
          <a:stretch/>
        </p:blipFill>
        <p:spPr>
          <a:xfrm>
            <a:off x="7655400" y="309960"/>
            <a:ext cx="4057920" cy="472320"/>
          </a:xfrm>
          <a:prstGeom prst="rect">
            <a:avLst/>
          </a:prstGeom>
          <a:ln w="0">
            <a:noFill/>
          </a:ln>
        </p:spPr>
      </p:pic>
      <p:pic>
        <p:nvPicPr>
          <p:cNvPr id="6" name="Picture 7" descr="marchio_RER.jpg"/>
          <p:cNvPicPr/>
          <p:nvPr/>
        </p:nvPicPr>
        <p:blipFill>
          <a:blip r:embed="rId5" cstate="print"/>
          <a:stretch/>
        </p:blipFill>
        <p:spPr>
          <a:xfrm>
            <a:off x="3790800" y="332640"/>
            <a:ext cx="2961000" cy="434520"/>
          </a:xfrm>
          <a:prstGeom prst="rect">
            <a:avLst/>
          </a:prstGeom>
          <a:ln w="0">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txBox="1">
            <a:spLocks noGrp="1"/>
          </p:cNvSpPr>
          <p:nvPr>
            <p:ph type="body" idx="4294967295"/>
          </p:nvPr>
        </p:nvSpPr>
        <p:spPr>
          <a:xfrm>
            <a:off x="0" y="1109663"/>
            <a:ext cx="11668125" cy="5421312"/>
          </a:xfrm>
        </p:spPr>
        <p:txBody>
          <a:bodyPr/>
          <a:lstStyle>
            <a:defPPr marL="432000" lvl="0" indent="-324000">
              <a:spcBef>
                <a:spcPts val="0"/>
              </a:spcBef>
              <a:spcAft>
                <a:spcPts val="1417"/>
              </a:spcAft>
              <a:buSzPct val="45000"/>
              <a:buFont typeface="StarSymbol"/>
              <a:buNone/>
              <a:defRPr lang="it-IT" sz="3200" b="0" i="0" u="none" strike="noStrike" kern="1200">
                <a:ln>
                  <a:noFill/>
                </a:ln>
                <a:latin typeface="Noto Sans" pitchFamily="2"/>
              </a:defRPr>
            </a:defPPr>
            <a:lvl1pPr marL="432000" lvl="0" indent="-324000">
              <a:spcBef>
                <a:spcPts val="0"/>
              </a:spcBef>
              <a:spcAft>
                <a:spcPts val="1417"/>
              </a:spcAft>
              <a:buSzPct val="45000"/>
              <a:buFont typeface="StarSymbol"/>
              <a:buChar char="●"/>
              <a:defRPr lang="it-IT" sz="3200" b="0" i="0" u="none" strike="noStrike" kern="1200">
                <a:ln>
                  <a:noFill/>
                </a:ln>
                <a:latin typeface="Noto Sans" pitchFamily="2"/>
              </a:defRPr>
            </a:lvl1pPr>
            <a:lvl2pPr marL="864000" lvl="1" indent="-324000">
              <a:spcBef>
                <a:spcPts val="0"/>
              </a:spcBef>
              <a:spcAft>
                <a:spcPts val="1134"/>
              </a:spcAft>
              <a:buSzPct val="45000"/>
              <a:buFont typeface="StarSymbol"/>
              <a:buChar char="●"/>
              <a:defRPr lang="it-IT" sz="2800" b="0" i="0" u="none" strike="noStrike" kern="1200">
                <a:ln>
                  <a:noFill/>
                </a:ln>
                <a:latin typeface="Noto Sans" pitchFamily="2"/>
              </a:defRPr>
            </a:lvl2pPr>
            <a:lvl3pPr marL="1295999" lvl="2" indent="-288000">
              <a:spcBef>
                <a:spcPts val="0"/>
              </a:spcBef>
              <a:spcAft>
                <a:spcPts val="850"/>
              </a:spcAft>
              <a:buSzPct val="75000"/>
              <a:buFont typeface="StarSymbol"/>
              <a:buChar char="–"/>
              <a:defRPr lang="it-IT" sz="2400" b="0" i="0" u="none" strike="noStrike" kern="1200">
                <a:ln>
                  <a:noFill/>
                </a:ln>
                <a:latin typeface="Noto Sans" pitchFamily="2"/>
              </a:defRPr>
            </a:lvl3pPr>
            <a:lvl4pPr marL="1728000" lvl="3" indent="-216000">
              <a:spcBef>
                <a:spcPts val="0"/>
              </a:spcBef>
              <a:spcAft>
                <a:spcPts val="567"/>
              </a:spcAft>
              <a:buSzPct val="45000"/>
              <a:buFont typeface="StarSymbol"/>
              <a:buChar char="●"/>
              <a:defRPr lang="it-IT" sz="2000" b="0" i="0" u="none" strike="noStrike" kern="1200">
                <a:ln>
                  <a:noFill/>
                </a:ln>
                <a:latin typeface="Noto Sans" pitchFamily="2"/>
              </a:defRPr>
            </a:lvl4pPr>
            <a:lvl5pPr marL="2160000" lvl="4" indent="-216000">
              <a:spcBef>
                <a:spcPts val="0"/>
              </a:spcBef>
              <a:spcAft>
                <a:spcPts val="283"/>
              </a:spcAft>
              <a:buSzPct val="75000"/>
              <a:buFont typeface="StarSymbol"/>
              <a:buChar char="–"/>
              <a:defRPr lang="it-IT" sz="2000" b="0" i="0" u="none" strike="noStrike" kern="1200">
                <a:ln>
                  <a:noFill/>
                </a:ln>
                <a:latin typeface="Noto Sans" pitchFamily="2"/>
              </a:defRPr>
            </a:lvl5pPr>
            <a:lvl6pPr marL="2592000" lvl="5" indent="-216000">
              <a:spcBef>
                <a:spcPts val="0"/>
              </a:spcBef>
              <a:spcAft>
                <a:spcPts val="283"/>
              </a:spcAft>
              <a:buSzPct val="45000"/>
              <a:buFont typeface="StarSymbol"/>
              <a:buChar char="●"/>
              <a:defRPr lang="it-IT" sz="2000" b="0" i="0" u="none" strike="noStrike" kern="1200">
                <a:ln>
                  <a:noFill/>
                </a:ln>
                <a:latin typeface="Noto Sans" pitchFamily="2"/>
              </a:defRPr>
            </a:lvl6pPr>
            <a:lvl7pPr marL="3024000" lvl="6" indent="-216000">
              <a:spcBef>
                <a:spcPts val="0"/>
              </a:spcBef>
              <a:spcAft>
                <a:spcPts val="283"/>
              </a:spcAft>
              <a:buSzPct val="45000"/>
              <a:buFont typeface="StarSymbol"/>
              <a:buChar char="●"/>
              <a:defRPr lang="it-IT" sz="2000" b="0" i="0" u="none" strike="noStrike" kern="1200">
                <a:ln>
                  <a:noFill/>
                </a:ln>
                <a:latin typeface="Noto Sans" pitchFamily="2"/>
              </a:defRPr>
            </a:lvl7pPr>
            <a:lvl8pPr marL="3456000" lvl="7" indent="-216000">
              <a:spcBef>
                <a:spcPts val="0"/>
              </a:spcBef>
              <a:spcAft>
                <a:spcPts val="283"/>
              </a:spcAft>
              <a:buSzPct val="45000"/>
              <a:buFont typeface="StarSymbol"/>
              <a:buChar char="●"/>
              <a:defRPr lang="it-IT" sz="2000" b="0" i="0" u="none" strike="noStrike" kern="1200">
                <a:ln>
                  <a:noFill/>
                </a:ln>
                <a:latin typeface="Noto Sans" pitchFamily="2"/>
              </a:defRPr>
            </a:lvl8pPr>
            <a:lvl9pPr marL="3887999" lvl="8" indent="-216000">
              <a:spcBef>
                <a:spcPts val="0"/>
              </a:spcBef>
              <a:spcAft>
                <a:spcPts val="283"/>
              </a:spcAft>
              <a:buSzPct val="45000"/>
              <a:buFont typeface="StarSymbol"/>
              <a:buChar char="●"/>
              <a:defRPr lang="it-IT" sz="2000" b="0" i="0" u="none" strike="noStrike" kern="1200">
                <a:ln>
                  <a:noFill/>
                </a:ln>
                <a:latin typeface="Noto Sans" pitchFamily="2"/>
              </a:defRPr>
            </a:lvl9pPr>
          </a:lstStyle>
          <a:p>
            <a:pPr lvl="0" algn="just">
              <a:buNone/>
            </a:pPr>
            <a:r>
              <a:rPr lang="it-IT" sz="1800" b="1" dirty="0">
                <a:latin typeface="Tahoma" pitchFamily="34" charset="0"/>
                <a:ea typeface="Tahoma" pitchFamily="34" charset="0"/>
                <a:cs typeface="Tahoma" pitchFamily="34" charset="0"/>
              </a:rPr>
              <a:t>Ambulatori/centri di salute territoriali per i migranti all’interno delle Case della Comunità HUB dei Distretti di Pianura Est, Pianura Ovest, </a:t>
            </a:r>
            <a:r>
              <a:rPr lang="it-IT" sz="1800" b="1" dirty="0" err="1">
                <a:latin typeface="Tahoma" pitchFamily="34" charset="0"/>
                <a:ea typeface="Tahoma" pitchFamily="34" charset="0"/>
                <a:cs typeface="Tahoma" pitchFamily="34" charset="0"/>
              </a:rPr>
              <a:t>Re.La.Sa</a:t>
            </a:r>
            <a:r>
              <a:rPr lang="it-IT" sz="1800" b="1" dirty="0">
                <a:latin typeface="Tahoma" pitchFamily="34" charset="0"/>
                <a:ea typeface="Tahoma" pitchFamily="34" charset="0"/>
                <a:cs typeface="Tahoma" pitchFamily="34" charset="0"/>
              </a:rPr>
              <a:t> e Appennino dell’AUSL di Bologna  </a:t>
            </a:r>
            <a:r>
              <a:rPr lang="it-IT" sz="1800" b="1" dirty="0" smtClean="0">
                <a:latin typeface="Tahoma" pitchFamily="34" charset="0"/>
                <a:ea typeface="Tahoma" pitchFamily="34" charset="0"/>
                <a:cs typeface="Tahoma" pitchFamily="34" charset="0"/>
              </a:rPr>
              <a:t>snodo </a:t>
            </a:r>
            <a:r>
              <a:rPr lang="it-IT" sz="1800" b="1" dirty="0">
                <a:latin typeface="Tahoma" pitchFamily="34" charset="0"/>
                <a:ea typeface="Tahoma" pitchFamily="34" charset="0"/>
                <a:cs typeface="Tahoma" pitchFamily="34" charset="0"/>
              </a:rPr>
              <a:t>centrale del percorso di cura per la popolazione migrante.</a:t>
            </a:r>
          </a:p>
          <a:p>
            <a:pPr marL="457200" lvl="0" indent="-228600">
              <a:spcBef>
                <a:spcPts val="1199"/>
              </a:spcBef>
              <a:spcAft>
                <a:spcPts val="0"/>
              </a:spcAft>
              <a:buSzPct val="100000"/>
              <a:buAutoNum type="arabicParenR"/>
            </a:pPr>
            <a:r>
              <a:rPr lang="it-IT" sz="1800" dirty="0" smtClean="0">
                <a:latin typeface="Tahoma" pitchFamily="34" charset="0"/>
                <a:ea typeface="Tahoma" pitchFamily="34" charset="0"/>
                <a:cs typeface="Tahoma" pitchFamily="34" charset="0"/>
              </a:rPr>
              <a:t>favorire </a:t>
            </a:r>
            <a:r>
              <a:rPr lang="it-IT" sz="1800" dirty="0">
                <a:latin typeface="Tahoma" pitchFamily="34" charset="0"/>
                <a:ea typeface="Tahoma" pitchFamily="34" charset="0"/>
                <a:cs typeface="Tahoma" pitchFamily="34" charset="0"/>
              </a:rPr>
              <a:t>la regolarizzazione della posizione all’anagrafe sanitaria attraverso l’erogazione della Tessera Sanitaria o di codice STP </a:t>
            </a:r>
            <a:r>
              <a:rPr lang="it-IT" sz="1800" dirty="0" smtClean="0">
                <a:latin typeface="Tahoma" pitchFamily="34" charset="0"/>
                <a:ea typeface="Tahoma" pitchFamily="34" charset="0"/>
                <a:cs typeface="Tahoma" pitchFamily="34" charset="0"/>
              </a:rPr>
              <a:t>presso </a:t>
            </a:r>
            <a:r>
              <a:rPr lang="it-IT" sz="1800" dirty="0">
                <a:latin typeface="Tahoma" pitchFamily="34" charset="0"/>
                <a:ea typeface="Tahoma" pitchFamily="34" charset="0"/>
                <a:cs typeface="Tahoma" pitchFamily="34" charset="0"/>
              </a:rPr>
              <a:t>i punti CUP</a:t>
            </a:r>
            <a:r>
              <a:rPr lang="it-IT" sz="1800" dirty="0" smtClean="0">
                <a:latin typeface="Tahoma" pitchFamily="34" charset="0"/>
                <a:ea typeface="Tahoma" pitchFamily="34" charset="0"/>
                <a:cs typeface="Tahoma" pitchFamily="34" charset="0"/>
              </a:rPr>
              <a:t>; </a:t>
            </a:r>
          </a:p>
          <a:p>
            <a:pPr marL="457200" lvl="0" indent="-228600">
              <a:spcBef>
                <a:spcPts val="1199"/>
              </a:spcBef>
              <a:spcAft>
                <a:spcPts val="0"/>
              </a:spcAft>
              <a:buSzPct val="100000"/>
              <a:buAutoNum type="arabicParenR"/>
            </a:pPr>
            <a:r>
              <a:rPr lang="it-IT" sz="1800" dirty="0" smtClean="0">
                <a:latin typeface="Tahoma" pitchFamily="34" charset="0"/>
                <a:ea typeface="Tahoma" pitchFamily="34" charset="0"/>
                <a:cs typeface="Tahoma" pitchFamily="34" charset="0"/>
              </a:rPr>
              <a:t> </a:t>
            </a:r>
            <a:r>
              <a:rPr lang="it-IT" sz="1800" dirty="0" smtClean="0">
                <a:latin typeface="Tahoma" pitchFamily="34" charset="0"/>
                <a:ea typeface="Tahoma" pitchFamily="34" charset="0"/>
                <a:cs typeface="Tahoma" pitchFamily="34" charset="0"/>
              </a:rPr>
              <a:t>svolgere </a:t>
            </a:r>
            <a:r>
              <a:rPr lang="it-IT" sz="1800" dirty="0">
                <a:latin typeface="Tahoma" pitchFamily="34" charset="0"/>
                <a:ea typeface="Tahoma" pitchFamily="34" charset="0"/>
                <a:cs typeface="Tahoma" pitchFamily="34" charset="0"/>
              </a:rPr>
              <a:t>azioni coordinate di diagnosi, cura, attività di prevenzione (prime visite) per quei migranti di recente arrivo sul territorio di </a:t>
            </a:r>
            <a:r>
              <a:rPr lang="it-IT" sz="1800" dirty="0" smtClean="0">
                <a:latin typeface="Tahoma" pitchFamily="34" charset="0"/>
                <a:ea typeface="Tahoma" pitchFamily="34" charset="0"/>
                <a:cs typeface="Tahoma" pitchFamily="34" charset="0"/>
              </a:rPr>
              <a:t>competenza; </a:t>
            </a:r>
          </a:p>
          <a:p>
            <a:pPr marL="457200" lvl="0" indent="-228600">
              <a:spcBef>
                <a:spcPts val="1199"/>
              </a:spcBef>
              <a:spcAft>
                <a:spcPts val="0"/>
              </a:spcAft>
              <a:buSzPct val="100000"/>
              <a:buAutoNum type="arabicParenR"/>
            </a:pPr>
            <a:r>
              <a:rPr lang="it-IT" sz="1800" dirty="0" smtClean="0">
                <a:latin typeface="Tahoma" pitchFamily="34" charset="0"/>
                <a:ea typeface="Tahoma" pitchFamily="34" charset="0"/>
                <a:cs typeface="Tahoma" pitchFamily="34" charset="0"/>
              </a:rPr>
              <a:t>svolgere </a:t>
            </a:r>
            <a:r>
              <a:rPr lang="it-IT" sz="1800" dirty="0">
                <a:latin typeface="Tahoma" pitchFamily="34" charset="0"/>
                <a:ea typeface="Tahoma" pitchFamily="34" charset="0"/>
                <a:cs typeface="Tahoma" pitchFamily="34" charset="0"/>
              </a:rPr>
              <a:t>azioni di orientamento ai servizi per la popolazione migrante, sia residente che </a:t>
            </a:r>
            <a:r>
              <a:rPr lang="it-IT" sz="1800" dirty="0" smtClean="0">
                <a:latin typeface="Tahoma" pitchFamily="34" charset="0"/>
                <a:ea typeface="Tahoma" pitchFamily="34" charset="0"/>
                <a:cs typeface="Tahoma" pitchFamily="34" charset="0"/>
              </a:rPr>
              <a:t>non</a:t>
            </a:r>
          </a:p>
          <a:p>
            <a:pPr marL="457200" lvl="0" indent="-228600">
              <a:spcBef>
                <a:spcPts val="1199"/>
              </a:spcBef>
              <a:spcAft>
                <a:spcPts val="0"/>
              </a:spcAft>
              <a:buSzPct val="100000"/>
              <a:buAutoNum type="arabicParenR"/>
            </a:pPr>
            <a:r>
              <a:rPr lang="it-IT" sz="1800" dirty="0" smtClean="0">
                <a:latin typeface="Tahoma" pitchFamily="34" charset="0"/>
                <a:ea typeface="Tahoma" pitchFamily="34" charset="0"/>
                <a:cs typeface="Tahoma" pitchFamily="34" charset="0"/>
              </a:rPr>
              <a:t> </a:t>
            </a:r>
            <a:r>
              <a:rPr lang="it-IT" sz="1800" dirty="0" smtClean="0">
                <a:latin typeface="Tahoma" pitchFamily="34" charset="0"/>
                <a:ea typeface="Tahoma" pitchFamily="34" charset="0"/>
                <a:cs typeface="Tahoma" pitchFamily="34" charset="0"/>
              </a:rPr>
              <a:t>svolgere </a:t>
            </a:r>
            <a:r>
              <a:rPr lang="it-IT" sz="1800" dirty="0">
                <a:latin typeface="Tahoma" pitchFamily="34" charset="0"/>
                <a:ea typeface="Tahoma" pitchFamily="34" charset="0"/>
                <a:cs typeface="Tahoma" pitchFamily="34" charset="0"/>
              </a:rPr>
              <a:t>attività di presa in carico della popolazione più fragile con approccio transculturale e avvalendosi delle figure di case management </a:t>
            </a:r>
            <a:r>
              <a:rPr lang="it-IT" sz="1800" dirty="0" smtClean="0">
                <a:latin typeface="Tahoma" pitchFamily="34" charset="0"/>
                <a:ea typeface="Tahoma" pitchFamily="34" charset="0"/>
                <a:cs typeface="Tahoma" pitchFamily="34" charset="0"/>
              </a:rPr>
              <a:t>che favoriscano </a:t>
            </a:r>
            <a:r>
              <a:rPr lang="it-IT" sz="1800" dirty="0">
                <a:latin typeface="Tahoma" pitchFamily="34" charset="0"/>
                <a:ea typeface="Tahoma" pitchFamily="34" charset="0"/>
                <a:cs typeface="Tahoma" pitchFamily="34" charset="0"/>
              </a:rPr>
              <a:t>il raccordo tra i vari servizi: DSP, DSM- </a:t>
            </a:r>
            <a:r>
              <a:rPr lang="it-IT" sz="1800" dirty="0" err="1">
                <a:latin typeface="Tahoma" pitchFamily="34" charset="0"/>
                <a:ea typeface="Tahoma" pitchFamily="34" charset="0"/>
                <a:cs typeface="Tahoma" pitchFamily="34" charset="0"/>
              </a:rPr>
              <a:t>SerDp</a:t>
            </a:r>
            <a:r>
              <a:rPr lang="it-IT" sz="1800" dirty="0">
                <a:latin typeface="Tahoma" pitchFamily="34" charset="0"/>
                <a:ea typeface="Tahoma" pitchFamily="34" charset="0"/>
                <a:cs typeface="Tahoma" pitchFamily="34" charset="0"/>
              </a:rPr>
              <a:t>, Consultori, Pediatria e con gli ambulatori della </a:t>
            </a:r>
            <a:r>
              <a:rPr lang="it-IT" sz="1800" dirty="0" smtClean="0">
                <a:latin typeface="Tahoma" pitchFamily="34" charset="0"/>
                <a:ea typeface="Tahoma" pitchFamily="34" charset="0"/>
                <a:cs typeface="Tahoma" pitchFamily="34" charset="0"/>
              </a:rPr>
              <a:t>cronicità anche con </a:t>
            </a:r>
            <a:r>
              <a:rPr lang="it-IT" sz="1800" dirty="0">
                <a:latin typeface="Tahoma" pitchFamily="34" charset="0"/>
                <a:ea typeface="Tahoma" pitchFamily="34" charset="0"/>
                <a:cs typeface="Tahoma" pitchFamily="34" charset="0"/>
              </a:rPr>
              <a:t>mediatori/</a:t>
            </a:r>
            <a:r>
              <a:rPr lang="it-IT" sz="1800" dirty="0" err="1">
                <a:latin typeface="Tahoma" pitchFamily="34" charset="0"/>
                <a:ea typeface="Tahoma" pitchFamily="34" charset="0"/>
                <a:cs typeface="Tahoma" pitchFamily="34" charset="0"/>
              </a:rPr>
              <a:t>trici</a:t>
            </a:r>
            <a:r>
              <a:rPr lang="it-IT" sz="1800" dirty="0">
                <a:latin typeface="Tahoma" pitchFamily="34" charset="0"/>
                <a:ea typeface="Tahoma" pitchFamily="34" charset="0"/>
                <a:cs typeface="Tahoma" pitchFamily="34" charset="0"/>
              </a:rPr>
              <a:t> </a:t>
            </a:r>
            <a:r>
              <a:rPr lang="it-IT" sz="1800" dirty="0" smtClean="0">
                <a:latin typeface="Tahoma" pitchFamily="34" charset="0"/>
                <a:ea typeface="Tahoma" pitchFamily="34" charset="0"/>
                <a:cs typeface="Tahoma" pitchFamily="34" charset="0"/>
              </a:rPr>
              <a:t>culturali;</a:t>
            </a:r>
            <a:endParaRPr lang="it-IT" sz="1800" dirty="0">
              <a:latin typeface="Tahoma" pitchFamily="34" charset="0"/>
              <a:ea typeface="Tahoma" pitchFamily="34" charset="0"/>
              <a:cs typeface="Tahoma" pitchFamily="34" charset="0"/>
            </a:endParaRPr>
          </a:p>
          <a:p>
            <a:pPr marL="457200" lvl="0" indent="-228600">
              <a:spcBef>
                <a:spcPts val="1199"/>
              </a:spcBef>
              <a:spcAft>
                <a:spcPts val="0"/>
              </a:spcAft>
              <a:buSzPct val="100000"/>
              <a:buAutoNum type="arabicParenR"/>
            </a:pPr>
            <a:r>
              <a:rPr lang="it-IT" sz="1800" dirty="0" smtClean="0">
                <a:latin typeface="Tahoma" pitchFamily="34" charset="0"/>
                <a:ea typeface="Tahoma" pitchFamily="34" charset="0"/>
                <a:cs typeface="Tahoma" pitchFamily="34" charset="0"/>
              </a:rPr>
              <a:t>favorire </a:t>
            </a:r>
            <a:r>
              <a:rPr lang="it-IT" sz="1800" dirty="0">
                <a:latin typeface="Tahoma" pitchFamily="34" charset="0"/>
                <a:ea typeface="Tahoma" pitchFamily="34" charset="0"/>
                <a:cs typeface="Tahoma" pitchFamily="34" charset="0"/>
              </a:rPr>
              <a:t>la collaborazione con le istituzioni, i principali stakeholder (servizi sociali comunali, III settore, associazioni di volontariato che svolgono assistenza alla popolazione migrante, centri antidiscriminazione, centri antiviolenza</a:t>
            </a:r>
            <a:r>
              <a:rPr lang="it-IT" sz="1800" dirty="0" smtClean="0">
                <a:latin typeface="Tahoma" pitchFamily="34" charset="0"/>
                <a:ea typeface="Tahoma" pitchFamily="34" charset="0"/>
                <a:cs typeface="Tahoma" pitchFamily="34" charset="0"/>
              </a:rPr>
              <a:t>,….);</a:t>
            </a:r>
            <a:endParaRPr lang="it-IT" sz="1800" dirty="0">
              <a:latin typeface="Tahoma" pitchFamily="34" charset="0"/>
              <a:ea typeface="Tahoma" pitchFamily="34" charset="0"/>
              <a:cs typeface="Tahoma" pitchFamily="34" charset="0"/>
            </a:endParaRPr>
          </a:p>
          <a:p>
            <a:pPr marL="457200" lvl="0" indent="-228600">
              <a:spcBef>
                <a:spcPts val="1199"/>
              </a:spcBef>
              <a:spcAft>
                <a:spcPts val="0"/>
              </a:spcAft>
              <a:buSzPct val="100000"/>
              <a:buAutoNum type="arabicParenR"/>
            </a:pPr>
            <a:r>
              <a:rPr lang="it-IT" sz="1800" dirty="0" smtClean="0">
                <a:latin typeface="Tahoma" pitchFamily="34" charset="0"/>
                <a:ea typeface="Tahoma" pitchFamily="34" charset="0"/>
                <a:cs typeface="Tahoma" pitchFamily="34" charset="0"/>
              </a:rPr>
              <a:t>mantenere </a:t>
            </a:r>
            <a:r>
              <a:rPr lang="it-IT" sz="1800" dirty="0">
                <a:latin typeface="Tahoma" pitchFamily="34" charset="0"/>
                <a:ea typeface="Tahoma" pitchFamily="34" charset="0"/>
                <a:cs typeface="Tahoma" pitchFamily="34" charset="0"/>
              </a:rPr>
              <a:t>il raccordo con il gruppo interdisciplinare “migranti e vulnerabilità” dell’AUSL di Bologna</a:t>
            </a:r>
            <a:r>
              <a:rPr lang="it-IT" sz="1800" dirty="0" smtClean="0">
                <a:latin typeface="Tahoma" pitchFamily="34" charset="0"/>
                <a:ea typeface="Tahoma" pitchFamily="34" charset="0"/>
                <a:cs typeface="Tahoma" pitchFamily="34" charset="0"/>
              </a:rPr>
              <a:t>;.</a:t>
            </a:r>
            <a:endParaRPr lang="it-IT" sz="1800" dirty="0">
              <a:latin typeface="Tahoma" pitchFamily="34" charset="0"/>
              <a:ea typeface="Tahoma" pitchFamily="34" charset="0"/>
              <a:cs typeface="Tahoma" pitchFamily="34" charset="0"/>
            </a:endParaRPr>
          </a:p>
        </p:txBody>
      </p:sp>
      <p:pic>
        <p:nvPicPr>
          <p:cNvPr id="4"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pic>
        <p:nvPicPr>
          <p:cNvPr id="5" name="Immagine 10"/>
          <p:cNvPicPr/>
          <p:nvPr/>
        </p:nvPicPr>
        <p:blipFill>
          <a:blip r:embed="rId4" cstate="print"/>
          <a:stretch/>
        </p:blipFill>
        <p:spPr>
          <a:xfrm>
            <a:off x="7655400" y="309960"/>
            <a:ext cx="4057920" cy="472320"/>
          </a:xfrm>
          <a:prstGeom prst="rect">
            <a:avLst/>
          </a:prstGeom>
          <a:ln w="0">
            <a:noFill/>
          </a:ln>
        </p:spPr>
      </p:pic>
      <p:pic>
        <p:nvPicPr>
          <p:cNvPr id="6" name="Picture 7" descr="marchio_RER.jpg"/>
          <p:cNvPicPr/>
          <p:nvPr/>
        </p:nvPicPr>
        <p:blipFill>
          <a:blip r:embed="rId5" cstate="print"/>
          <a:stretch/>
        </p:blipFill>
        <p:spPr>
          <a:xfrm>
            <a:off x="3790800" y="332640"/>
            <a:ext cx="2961000" cy="434520"/>
          </a:xfrm>
          <a:prstGeom prst="rect">
            <a:avLst/>
          </a:prstGeom>
          <a:ln w="0">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dirty="0">
                <a:solidFill>
                  <a:srgbClr val="000000"/>
                </a:solidFill>
                <a:latin typeface="Tahoma" pitchFamily="34" charset="0"/>
                <a:ea typeface="Tahoma" pitchFamily="34" charset="0"/>
                <a:cs typeface="Tahoma" pitchFamily="34" charset="0"/>
              </a:rPr>
              <a:t>Budget</a:t>
            </a:r>
          </a:p>
        </p:txBody>
      </p:sp>
      <p:graphicFrame>
        <p:nvGraphicFramePr>
          <p:cNvPr id="6" name="Tabella 5"/>
          <p:cNvGraphicFramePr>
            <a:graphicFrameLocks noGrp="1"/>
          </p:cNvGraphicFramePr>
          <p:nvPr>
            <p:extLst>
              <p:ext uri="{D42A27DB-BD31-4B8C-83A1-F6EECF244321}">
                <p14:modId xmlns:p14="http://schemas.microsoft.com/office/powerpoint/2010/main" xmlns="" val="1477461632"/>
              </p:ext>
            </p:extLst>
          </p:nvPr>
        </p:nvGraphicFramePr>
        <p:xfrm>
          <a:off x="1828591" y="1861215"/>
          <a:ext cx="8708999" cy="4949515"/>
        </p:xfrm>
        <a:graphic>
          <a:graphicData uri="http://schemas.openxmlformats.org/drawingml/2006/table">
            <a:tbl>
              <a:tblPr firstRow="1" bandRow="1">
                <a:tableStyleId>{5C22544A-7EE6-4342-B048-85BDC9FD1C3A}</a:tableStyleId>
              </a:tblPr>
              <a:tblGrid>
                <a:gridCol w="4598442"/>
                <a:gridCol w="4110557"/>
              </a:tblGrid>
              <a:tr h="359462">
                <a:tc>
                  <a:txBody>
                    <a:bodyPr/>
                    <a:lstStyle/>
                    <a:p>
                      <a:r>
                        <a:rPr lang="it-IT" sz="1800" dirty="0" smtClean="0"/>
                        <a:t>Personale </a:t>
                      </a:r>
                      <a:endParaRPr lang="it-IT" sz="1800" dirty="0"/>
                    </a:p>
                  </a:txBody>
                  <a:tcPr marL="110592" marR="110592" marT="41476" marB="41476"/>
                </a:tc>
                <a:tc>
                  <a:txBody>
                    <a:bodyPr/>
                    <a:lstStyle/>
                    <a:p>
                      <a:r>
                        <a:rPr lang="it-IT" sz="1800" dirty="0" smtClean="0"/>
                        <a:t>Euro </a:t>
                      </a:r>
                      <a:endParaRPr lang="it-IT" sz="1800" dirty="0"/>
                    </a:p>
                  </a:txBody>
                  <a:tcPr marL="110592" marR="110592" marT="41476" marB="41476"/>
                </a:tc>
              </a:tr>
              <a:tr h="359462">
                <a:tc>
                  <a:txBody>
                    <a:bodyPr/>
                    <a:lstStyle/>
                    <a:p>
                      <a:r>
                        <a:rPr lang="it-IT" sz="1800" dirty="0" smtClean="0"/>
                        <a:t>1 medico ( 25 ore per due anni ) </a:t>
                      </a:r>
                      <a:endParaRPr lang="it-IT" sz="1800" dirty="0"/>
                    </a:p>
                  </a:txBody>
                  <a:tcPr marL="110592" marR="110592" marT="41476" marB="41476"/>
                </a:tc>
                <a:tc>
                  <a:txBody>
                    <a:bodyPr/>
                    <a:lstStyle/>
                    <a:p>
                      <a:r>
                        <a:rPr lang="it-IT" sz="1800" dirty="0" smtClean="0"/>
                        <a:t>100.000</a:t>
                      </a:r>
                      <a:endParaRPr lang="it-IT" sz="1800" dirty="0"/>
                    </a:p>
                  </a:txBody>
                  <a:tcPr marL="110592" marR="110592" marT="41476" marB="41476"/>
                </a:tc>
              </a:tr>
              <a:tr h="359462">
                <a:tc>
                  <a:txBody>
                    <a:bodyPr/>
                    <a:lstStyle/>
                    <a:p>
                      <a:r>
                        <a:rPr lang="it-IT" sz="1800" dirty="0" smtClean="0"/>
                        <a:t>2 Infermiere case manager </a:t>
                      </a:r>
                      <a:endParaRPr lang="it-IT" sz="1800" dirty="0"/>
                    </a:p>
                  </a:txBody>
                  <a:tcPr marL="110592" marR="110592" marT="41476" marB="41476"/>
                </a:tc>
                <a:tc>
                  <a:txBody>
                    <a:bodyPr/>
                    <a:lstStyle/>
                    <a:p>
                      <a:r>
                        <a:rPr lang="it-IT" sz="1800" dirty="0" smtClean="0"/>
                        <a:t>200.000</a:t>
                      </a:r>
                      <a:endParaRPr lang="it-IT" sz="1800" dirty="0"/>
                    </a:p>
                  </a:txBody>
                  <a:tcPr marL="110592" marR="110592" marT="41476" marB="41476"/>
                </a:tc>
              </a:tr>
              <a:tr h="359462">
                <a:tc>
                  <a:txBody>
                    <a:bodyPr/>
                    <a:lstStyle/>
                    <a:p>
                      <a:r>
                        <a:rPr lang="it-IT" sz="1800" dirty="0" smtClean="0"/>
                        <a:t>Mediazione culturale </a:t>
                      </a:r>
                      <a:endParaRPr lang="it-IT" sz="1800" dirty="0"/>
                    </a:p>
                  </a:txBody>
                  <a:tcPr marL="110592" marR="110592" marT="41476" marB="41476"/>
                </a:tc>
                <a:tc>
                  <a:txBody>
                    <a:bodyPr/>
                    <a:lstStyle/>
                    <a:p>
                      <a:r>
                        <a:rPr lang="it-IT" sz="1800" dirty="0" smtClean="0"/>
                        <a:t>20.000</a:t>
                      </a:r>
                      <a:endParaRPr lang="it-IT" sz="1800" dirty="0"/>
                    </a:p>
                  </a:txBody>
                  <a:tcPr marL="110592" marR="110592" marT="41476" marB="41476"/>
                </a:tc>
              </a:tr>
              <a:tr h="359462">
                <a:tc>
                  <a:txBody>
                    <a:bodyPr/>
                    <a:lstStyle/>
                    <a:p>
                      <a:r>
                        <a:rPr lang="it-IT" sz="1800" dirty="0" smtClean="0"/>
                        <a:t>1 Psicologo </a:t>
                      </a:r>
                      <a:endParaRPr lang="it-IT" sz="1800" dirty="0"/>
                    </a:p>
                  </a:txBody>
                  <a:tcPr marL="110592" marR="110592" marT="41476" marB="41476"/>
                </a:tc>
                <a:tc>
                  <a:txBody>
                    <a:bodyPr/>
                    <a:lstStyle/>
                    <a:p>
                      <a:r>
                        <a:rPr lang="it-IT" sz="1800" dirty="0" smtClean="0"/>
                        <a:t>60.000</a:t>
                      </a:r>
                      <a:endParaRPr lang="it-IT" sz="1800" dirty="0"/>
                    </a:p>
                  </a:txBody>
                  <a:tcPr marL="110592" marR="110592" marT="41476" marB="41476"/>
                </a:tc>
              </a:tr>
              <a:tr h="359462">
                <a:tc>
                  <a:txBody>
                    <a:bodyPr/>
                    <a:lstStyle/>
                    <a:p>
                      <a:r>
                        <a:rPr lang="it-IT" sz="1800" dirty="0" smtClean="0"/>
                        <a:t>1 educatore</a:t>
                      </a:r>
                      <a:r>
                        <a:rPr lang="it-IT" sz="1800" baseline="0" dirty="0" smtClean="0"/>
                        <a:t> / promotore di salute </a:t>
                      </a:r>
                      <a:endParaRPr lang="it-IT" sz="1800" dirty="0"/>
                    </a:p>
                  </a:txBody>
                  <a:tcPr marL="110592" marR="110592" marT="41476" marB="41476"/>
                </a:tc>
                <a:tc>
                  <a:txBody>
                    <a:bodyPr/>
                    <a:lstStyle/>
                    <a:p>
                      <a:r>
                        <a:rPr lang="it-IT" sz="1800" dirty="0" smtClean="0"/>
                        <a:t>94.200</a:t>
                      </a:r>
                      <a:endParaRPr lang="it-IT" sz="1800" dirty="0"/>
                    </a:p>
                  </a:txBody>
                  <a:tcPr marL="110592" marR="110592" marT="41476" marB="41476"/>
                </a:tc>
              </a:tr>
              <a:tr h="359462">
                <a:tc>
                  <a:txBody>
                    <a:bodyPr/>
                    <a:lstStyle/>
                    <a:p>
                      <a:r>
                        <a:rPr lang="it-IT" sz="1800" dirty="0" smtClean="0"/>
                        <a:t>1 Assistente Sociale </a:t>
                      </a:r>
                      <a:endParaRPr lang="it-IT" sz="1800" dirty="0"/>
                    </a:p>
                  </a:txBody>
                  <a:tcPr marL="110592" marR="110592" marT="41476" marB="41476"/>
                </a:tc>
                <a:tc>
                  <a:txBody>
                    <a:bodyPr/>
                    <a:lstStyle/>
                    <a:p>
                      <a:r>
                        <a:rPr lang="it-IT" sz="1800" dirty="0" smtClean="0"/>
                        <a:t>88.000</a:t>
                      </a:r>
                      <a:endParaRPr lang="it-IT" sz="1800" dirty="0"/>
                    </a:p>
                  </a:txBody>
                  <a:tcPr marL="110592" marR="110592" marT="41476" marB="41476"/>
                </a:tc>
              </a:tr>
              <a:tr h="359462">
                <a:tc>
                  <a:txBody>
                    <a:bodyPr/>
                    <a:lstStyle/>
                    <a:p>
                      <a:endParaRPr lang="it-IT" sz="1800" b="1" dirty="0">
                        <a:solidFill>
                          <a:schemeClr val="lt1"/>
                        </a:solidFill>
                        <a:latin typeface="+mn-lt"/>
                        <a:ea typeface="+mn-ea"/>
                        <a:cs typeface="+mn-cs"/>
                      </a:endParaRPr>
                    </a:p>
                  </a:txBody>
                  <a:tcPr marL="110592" marR="110592" marT="41476" marB="41476"/>
                </a:tc>
                <a:tc>
                  <a:txBody>
                    <a:bodyPr/>
                    <a:lstStyle/>
                    <a:p>
                      <a:endParaRPr lang="it-IT" sz="1800" b="1" dirty="0">
                        <a:solidFill>
                          <a:schemeClr val="lt1"/>
                        </a:solidFill>
                        <a:latin typeface="+mn-lt"/>
                        <a:ea typeface="+mn-ea"/>
                        <a:cs typeface="+mn-cs"/>
                      </a:endParaRPr>
                    </a:p>
                  </a:txBody>
                  <a:tcPr marL="110592" marR="110592" marT="41476" marB="41476"/>
                </a:tc>
              </a:tr>
              <a:tr h="359462">
                <a:tc>
                  <a:txBody>
                    <a:bodyPr/>
                    <a:lstStyle/>
                    <a:p>
                      <a:r>
                        <a:rPr lang="it-IT" sz="1800" b="1" dirty="0" smtClean="0">
                          <a:solidFill>
                            <a:schemeClr val="tx1"/>
                          </a:solidFill>
                          <a:latin typeface="+mn-lt"/>
                          <a:ea typeface="+mn-ea"/>
                          <a:cs typeface="+mn-cs"/>
                        </a:rPr>
                        <a:t>Beni</a:t>
                      </a:r>
                      <a:r>
                        <a:rPr lang="it-IT" sz="1800" b="1" baseline="0" dirty="0" smtClean="0">
                          <a:solidFill>
                            <a:schemeClr val="tx1"/>
                          </a:solidFill>
                          <a:latin typeface="+mn-lt"/>
                          <a:ea typeface="+mn-ea"/>
                          <a:cs typeface="+mn-cs"/>
                        </a:rPr>
                        <a:t> e Materiali </a:t>
                      </a:r>
                      <a:endParaRPr lang="it-IT" sz="1800" b="1" dirty="0">
                        <a:solidFill>
                          <a:schemeClr val="tx1"/>
                        </a:solidFill>
                        <a:latin typeface="+mn-lt"/>
                        <a:ea typeface="+mn-ea"/>
                        <a:cs typeface="+mn-cs"/>
                      </a:endParaRPr>
                    </a:p>
                  </a:txBody>
                  <a:tcPr marL="110592" marR="110592" marT="41476" marB="41476"/>
                </a:tc>
                <a:tc>
                  <a:txBody>
                    <a:bodyPr/>
                    <a:lstStyle/>
                    <a:p>
                      <a:endParaRPr lang="it-IT" sz="1800" b="1" dirty="0">
                        <a:solidFill>
                          <a:schemeClr val="lt1"/>
                        </a:solidFill>
                        <a:latin typeface="+mn-lt"/>
                        <a:ea typeface="+mn-ea"/>
                        <a:cs typeface="+mn-cs"/>
                      </a:endParaRPr>
                    </a:p>
                  </a:txBody>
                  <a:tcPr marL="110592" marR="110592" marT="41476" marB="41476"/>
                </a:tc>
              </a:tr>
              <a:tr h="359462">
                <a:tc>
                  <a:txBody>
                    <a:bodyPr/>
                    <a:lstStyle/>
                    <a:p>
                      <a:r>
                        <a:rPr lang="it-IT" sz="1800" b="0" dirty="0" smtClean="0">
                          <a:solidFill>
                            <a:schemeClr val="tx1"/>
                          </a:solidFill>
                          <a:latin typeface="+mn-lt"/>
                          <a:ea typeface="+mn-ea"/>
                          <a:cs typeface="+mn-cs"/>
                        </a:rPr>
                        <a:t>Pc/ Tablet</a:t>
                      </a:r>
                      <a:endParaRPr lang="it-IT" sz="1800" b="0" dirty="0">
                        <a:solidFill>
                          <a:schemeClr val="tx1"/>
                        </a:solidFill>
                        <a:latin typeface="+mn-lt"/>
                        <a:ea typeface="+mn-ea"/>
                        <a:cs typeface="+mn-cs"/>
                      </a:endParaRPr>
                    </a:p>
                  </a:txBody>
                  <a:tcPr marL="110592" marR="110592" marT="41476" marB="41476"/>
                </a:tc>
                <a:tc>
                  <a:txBody>
                    <a:bodyPr/>
                    <a:lstStyle/>
                    <a:p>
                      <a:r>
                        <a:rPr lang="it-IT" sz="1800" b="0" dirty="0" smtClean="0">
                          <a:solidFill>
                            <a:schemeClr val="tx1"/>
                          </a:solidFill>
                          <a:latin typeface="+mn-lt"/>
                          <a:ea typeface="+mn-ea"/>
                          <a:cs typeface="+mn-cs"/>
                        </a:rPr>
                        <a:t>10.000</a:t>
                      </a:r>
                      <a:endParaRPr lang="it-IT" sz="1800" b="0" dirty="0">
                        <a:solidFill>
                          <a:schemeClr val="tx1"/>
                        </a:solidFill>
                        <a:latin typeface="+mn-lt"/>
                        <a:ea typeface="+mn-ea"/>
                        <a:cs typeface="+mn-cs"/>
                      </a:endParaRPr>
                    </a:p>
                  </a:txBody>
                  <a:tcPr marL="110592" marR="110592" marT="41476" marB="41476"/>
                </a:tc>
              </a:tr>
              <a:tr h="359462">
                <a:tc>
                  <a:txBody>
                    <a:bodyPr/>
                    <a:lstStyle/>
                    <a:p>
                      <a:r>
                        <a:rPr lang="it-IT" sz="1800" b="1" dirty="0" smtClean="0">
                          <a:solidFill>
                            <a:schemeClr val="tx1"/>
                          </a:solidFill>
                          <a:latin typeface="+mn-lt"/>
                          <a:ea typeface="+mn-ea"/>
                          <a:cs typeface="+mn-cs"/>
                        </a:rPr>
                        <a:t>Noleggio auto ( 2 ) </a:t>
                      </a:r>
                      <a:endParaRPr lang="it-IT" sz="1800" b="1" dirty="0">
                        <a:solidFill>
                          <a:schemeClr val="tx1"/>
                        </a:solidFill>
                        <a:latin typeface="+mn-lt"/>
                        <a:ea typeface="+mn-ea"/>
                        <a:cs typeface="+mn-cs"/>
                      </a:endParaRPr>
                    </a:p>
                  </a:txBody>
                  <a:tcPr marL="110592" marR="110592" marT="41476" marB="41476"/>
                </a:tc>
                <a:tc>
                  <a:txBody>
                    <a:bodyPr/>
                    <a:lstStyle/>
                    <a:p>
                      <a:r>
                        <a:rPr lang="it-IT" sz="1800" b="0" dirty="0" smtClean="0">
                          <a:solidFill>
                            <a:schemeClr val="tx1"/>
                          </a:solidFill>
                          <a:latin typeface="+mn-lt"/>
                          <a:ea typeface="+mn-ea"/>
                          <a:cs typeface="+mn-cs"/>
                        </a:rPr>
                        <a:t>30.000</a:t>
                      </a:r>
                      <a:endParaRPr lang="it-IT" sz="1800" b="0" dirty="0">
                        <a:solidFill>
                          <a:schemeClr val="tx1"/>
                        </a:solidFill>
                        <a:latin typeface="+mn-lt"/>
                        <a:ea typeface="+mn-ea"/>
                        <a:cs typeface="+mn-cs"/>
                      </a:endParaRPr>
                    </a:p>
                  </a:txBody>
                  <a:tcPr marL="110592" marR="110592" marT="41476" marB="41476"/>
                </a:tc>
              </a:tr>
              <a:tr h="635971">
                <a:tc>
                  <a:txBody>
                    <a:bodyPr/>
                    <a:lstStyle/>
                    <a:p>
                      <a:r>
                        <a:rPr lang="it-IT" sz="1800" b="1" dirty="0" smtClean="0">
                          <a:solidFill>
                            <a:schemeClr val="tx1"/>
                          </a:solidFill>
                          <a:latin typeface="+mn-lt"/>
                          <a:ea typeface="+mn-ea"/>
                          <a:cs typeface="+mn-cs"/>
                        </a:rPr>
                        <a:t>Borsa con strumentazione portatile </a:t>
                      </a:r>
                      <a:endParaRPr lang="it-IT" sz="1800" b="1" dirty="0">
                        <a:solidFill>
                          <a:schemeClr val="tx1"/>
                        </a:solidFill>
                        <a:latin typeface="+mn-lt"/>
                        <a:ea typeface="+mn-ea"/>
                        <a:cs typeface="+mn-cs"/>
                      </a:endParaRPr>
                    </a:p>
                  </a:txBody>
                  <a:tcPr marL="110592" marR="110592" marT="41476" marB="41476"/>
                </a:tc>
                <a:tc>
                  <a:txBody>
                    <a:bodyPr/>
                    <a:lstStyle/>
                    <a:p>
                      <a:r>
                        <a:rPr lang="it-IT" sz="1800" b="0" dirty="0" smtClean="0">
                          <a:solidFill>
                            <a:schemeClr val="tx1"/>
                          </a:solidFill>
                          <a:latin typeface="+mn-lt"/>
                          <a:ea typeface="+mn-ea"/>
                          <a:cs typeface="+mn-cs"/>
                        </a:rPr>
                        <a:t>   3000</a:t>
                      </a:r>
                      <a:endParaRPr lang="it-IT" sz="1800" b="0" dirty="0">
                        <a:solidFill>
                          <a:schemeClr val="tx1"/>
                        </a:solidFill>
                        <a:latin typeface="+mn-lt"/>
                        <a:ea typeface="+mn-ea"/>
                        <a:cs typeface="+mn-cs"/>
                      </a:endParaRPr>
                    </a:p>
                  </a:txBody>
                  <a:tcPr marL="110592" marR="110592" marT="41476" marB="41476"/>
                </a:tc>
              </a:tr>
              <a:tr h="359462">
                <a:tc>
                  <a:txBody>
                    <a:bodyPr/>
                    <a:lstStyle/>
                    <a:p>
                      <a:pPr algn="r"/>
                      <a:r>
                        <a:rPr lang="it-IT" sz="1800" b="1" dirty="0" smtClean="0">
                          <a:solidFill>
                            <a:schemeClr val="tx1"/>
                          </a:solidFill>
                          <a:latin typeface="+mn-lt"/>
                          <a:ea typeface="+mn-ea"/>
                          <a:cs typeface="+mn-cs"/>
                        </a:rPr>
                        <a:t>TOTALE </a:t>
                      </a:r>
                      <a:endParaRPr lang="it-IT" sz="1800" b="1" dirty="0">
                        <a:solidFill>
                          <a:schemeClr val="tx1"/>
                        </a:solidFill>
                        <a:latin typeface="+mn-lt"/>
                        <a:ea typeface="+mn-ea"/>
                        <a:cs typeface="+mn-cs"/>
                      </a:endParaRPr>
                    </a:p>
                  </a:txBody>
                  <a:tcPr marL="110592" marR="110592" marT="41476" marB="41476"/>
                </a:tc>
                <a:tc>
                  <a:txBody>
                    <a:bodyPr/>
                    <a:lstStyle/>
                    <a:p>
                      <a:r>
                        <a:rPr lang="it-IT" sz="1800" b="1" dirty="0" smtClean="0">
                          <a:solidFill>
                            <a:schemeClr val="tx1"/>
                          </a:solidFill>
                          <a:latin typeface="+mn-lt"/>
                          <a:ea typeface="+mn-ea"/>
                          <a:cs typeface="+mn-cs"/>
                        </a:rPr>
                        <a:t>605.200</a:t>
                      </a:r>
                      <a:endParaRPr lang="it-IT" sz="1800" b="1" dirty="0">
                        <a:solidFill>
                          <a:schemeClr val="tx1"/>
                        </a:solidFill>
                        <a:latin typeface="+mn-lt"/>
                        <a:ea typeface="+mn-ea"/>
                        <a:cs typeface="+mn-cs"/>
                      </a:endParaRPr>
                    </a:p>
                  </a:txBody>
                  <a:tcPr marL="110592" marR="110592" marT="41476" marB="41476"/>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 name="Picture 7" descr="marchio_RER.jpg"/>
          <p:cNvPicPr/>
          <p:nvPr/>
        </p:nvPicPr>
        <p:blipFill>
          <a:blip r:embed="rId2" cstate="print"/>
          <a:stretch/>
        </p:blipFill>
        <p:spPr>
          <a:xfrm>
            <a:off x="3790800" y="332640"/>
            <a:ext cx="2961000" cy="434520"/>
          </a:xfrm>
          <a:prstGeom prst="rect">
            <a:avLst/>
          </a:prstGeom>
          <a:ln w="0">
            <a:noFill/>
          </a:ln>
        </p:spPr>
      </p:pic>
      <p:pic>
        <p:nvPicPr>
          <p:cNvPr id="140"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sp>
        <p:nvSpPr>
          <p:cNvPr id="142" name="CustomShape 2"/>
          <p:cNvSpPr/>
          <p:nvPr/>
        </p:nvSpPr>
        <p:spPr>
          <a:xfrm>
            <a:off x="2985480" y="1056240"/>
            <a:ext cx="4975200" cy="34272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400" b="1" strike="noStrike" spc="-1">
                <a:solidFill>
                  <a:srgbClr val="000000"/>
                </a:solidFill>
                <a:latin typeface="Book Antiqua"/>
              </a:rPr>
              <a:t>PNRRR - MISSIONE 5 - COMPONENTE 3 - INV. 1.1.1</a:t>
            </a:r>
            <a:r>
              <a:rPr lang="it-IT" sz="1400" b="1" strike="noStrike" spc="-1">
                <a:solidFill>
                  <a:srgbClr val="FFFFFF"/>
                </a:solidFill>
                <a:latin typeface="Book Antiqua"/>
              </a:rPr>
              <a:t> </a:t>
            </a:r>
            <a:endParaRPr lang="it-IT" sz="1400" b="0" strike="noStrike" spc="-1">
              <a:latin typeface="Arial"/>
            </a:endParaRPr>
          </a:p>
        </p:txBody>
      </p:sp>
      <p:pic>
        <p:nvPicPr>
          <p:cNvPr id="143" name="Immagine 7"/>
          <p:cNvPicPr/>
          <p:nvPr/>
        </p:nvPicPr>
        <p:blipFill>
          <a:blip r:embed="rId4" cstate="print"/>
          <a:stretch/>
        </p:blipFill>
        <p:spPr>
          <a:xfrm>
            <a:off x="7655400" y="309960"/>
            <a:ext cx="4057920" cy="472320"/>
          </a:xfrm>
          <a:prstGeom prst="rect">
            <a:avLst/>
          </a:prstGeom>
          <a:ln w="0">
            <a:noFill/>
          </a:ln>
        </p:spPr>
      </p:pic>
      <p:sp>
        <p:nvSpPr>
          <p:cNvPr id="144" name="TextShape 3"/>
          <p:cNvSpPr txBox="1"/>
          <p:nvPr/>
        </p:nvSpPr>
        <p:spPr>
          <a:xfrm>
            <a:off x="191344" y="2420888"/>
            <a:ext cx="11736000" cy="3456384"/>
          </a:xfrm>
          <a:prstGeom prst="rect">
            <a:avLst/>
          </a:prstGeom>
          <a:solidFill>
            <a:schemeClr val="bg1">
              <a:lumMod val="85000"/>
            </a:schemeClr>
          </a:solidFill>
          <a:ln w="0">
            <a:solidFill>
              <a:srgbClr val="3465A4"/>
            </a:solidFill>
          </a:ln>
        </p:spPr>
        <p:txBody>
          <a:bodyPr lIns="90000" tIns="45000" rIns="90000" bIns="45000">
            <a:noAutofit/>
          </a:bodyPr>
          <a:lstStyle/>
          <a:p>
            <a:r>
              <a:rPr lang="it-IT" sz="2400" dirty="0"/>
              <a:t>a) servizi di assistenza domiciliare per gli anziani e relative infrastrutture;</a:t>
            </a:r>
            <a:r>
              <a:rPr lang="it-IT" sz="2400" dirty="0" smtClean="0"/>
              <a:t/>
            </a:r>
            <a:br>
              <a:rPr lang="it-IT" sz="2400" dirty="0" smtClean="0"/>
            </a:br>
            <a:r>
              <a:rPr lang="it-IT" sz="2400" dirty="0"/>
              <a:t>b) infermiere e ostetriche di comunità e relative infrastrutture;</a:t>
            </a:r>
            <a:r>
              <a:rPr lang="it-IT" sz="2400" dirty="0" smtClean="0"/>
              <a:t/>
            </a:r>
            <a:br>
              <a:rPr lang="it-IT" sz="2400" dirty="0" smtClean="0"/>
            </a:br>
            <a:r>
              <a:rPr lang="it-IT" sz="2400" dirty="0"/>
              <a:t>c) rafforzamento dei piccoli ospedali (quelli senza pronto soccorso, servizi di</a:t>
            </a:r>
            <a:r>
              <a:rPr lang="it-IT" sz="2400" dirty="0" smtClean="0"/>
              <a:t/>
            </a:r>
            <a:br>
              <a:rPr lang="it-IT" sz="2400" dirty="0" smtClean="0"/>
            </a:br>
            <a:r>
              <a:rPr lang="it-IT" sz="2400" dirty="0"/>
              <a:t>base - cioè radiologia, cardiologia, ginecologia - o centri ambulatoriali);</a:t>
            </a:r>
            <a:r>
              <a:rPr lang="it-IT" sz="2400" dirty="0" smtClean="0"/>
              <a:t/>
            </a:r>
            <a:br>
              <a:rPr lang="it-IT" sz="2400" dirty="0" smtClean="0"/>
            </a:br>
            <a:r>
              <a:rPr lang="it-IT" sz="2400" dirty="0"/>
              <a:t>d) infrastrutture per l’elisoccorso;</a:t>
            </a:r>
            <a:r>
              <a:rPr lang="it-IT" sz="2400" dirty="0" smtClean="0"/>
              <a:t/>
            </a:r>
            <a:br>
              <a:rPr lang="it-IT" sz="2400" dirty="0" smtClean="0"/>
            </a:br>
            <a:r>
              <a:rPr lang="it-IT" sz="2400" dirty="0"/>
              <a:t>e) rafforzamento dei centri per disabili;</a:t>
            </a:r>
            <a:r>
              <a:rPr lang="it-IT" sz="2400" dirty="0" smtClean="0"/>
              <a:t/>
            </a:r>
            <a:br>
              <a:rPr lang="it-IT" sz="2400" dirty="0" smtClean="0"/>
            </a:br>
            <a:r>
              <a:rPr lang="it-IT" sz="2400" dirty="0"/>
              <a:t>f) centri di consulenza, servizi culturali, servizi sportivi;</a:t>
            </a:r>
            <a:r>
              <a:rPr lang="it-IT" sz="2400" dirty="0" smtClean="0"/>
              <a:t/>
            </a:r>
            <a:br>
              <a:rPr lang="it-IT" sz="2400" dirty="0" smtClean="0"/>
            </a:br>
            <a:r>
              <a:rPr lang="it-IT" sz="2400" dirty="0"/>
              <a:t>g) accoglienza dei migranti e relative infrastrutture</a:t>
            </a:r>
            <a:endParaRPr lang="it-IT" sz="2400" b="0" strike="noStrike" spc="-1" dirty="0">
              <a:latin typeface="Arial"/>
            </a:endParaRPr>
          </a:p>
        </p:txBody>
      </p:sp>
      <p:sp>
        <p:nvSpPr>
          <p:cNvPr id="8" name="CustomShape 2"/>
          <p:cNvSpPr/>
          <p:nvPr/>
        </p:nvSpPr>
        <p:spPr>
          <a:xfrm>
            <a:off x="2200920" y="1646120"/>
            <a:ext cx="6703392" cy="630752"/>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1" strike="noStrike" spc="-1" dirty="0" smtClean="0">
                <a:solidFill>
                  <a:srgbClr val="FF0000"/>
                </a:solidFill>
                <a:latin typeface="Book Antiqua"/>
              </a:rPr>
              <a:t>TIPOLOGIE </a:t>
            </a:r>
            <a:r>
              <a:rPr lang="it-IT" sz="2400" b="1" strike="noStrike" spc="-1" dirty="0" err="1" smtClean="0">
                <a:solidFill>
                  <a:srgbClr val="FF0000"/>
                </a:solidFill>
                <a:latin typeface="Book Antiqua"/>
              </a:rPr>
              <a:t>DI</a:t>
            </a:r>
            <a:r>
              <a:rPr lang="it-IT" sz="2400" b="1" strike="noStrike" spc="-1" dirty="0" smtClean="0">
                <a:solidFill>
                  <a:srgbClr val="FF0000"/>
                </a:solidFill>
                <a:latin typeface="Book Antiqua"/>
              </a:rPr>
              <a:t> INTERVENTI PREVISTE</a:t>
            </a:r>
            <a:endParaRPr lang="it-IT" sz="2400" b="0" strike="noStrike" spc="-1" dirty="0">
              <a:solidFill>
                <a:srgbClr val="FF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 name="Picture 7" descr="marchio_RER.jpg"/>
          <p:cNvPicPr/>
          <p:nvPr/>
        </p:nvPicPr>
        <p:blipFill>
          <a:blip r:embed="rId2" cstate="print"/>
          <a:stretch/>
        </p:blipFill>
        <p:spPr>
          <a:xfrm>
            <a:off x="3790800" y="332640"/>
            <a:ext cx="2961000" cy="434520"/>
          </a:xfrm>
          <a:prstGeom prst="rect">
            <a:avLst/>
          </a:prstGeom>
          <a:ln w="0">
            <a:noFill/>
          </a:ln>
        </p:spPr>
      </p:pic>
      <p:pic>
        <p:nvPicPr>
          <p:cNvPr id="140"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pic>
        <p:nvPicPr>
          <p:cNvPr id="143" name="Immagine 7"/>
          <p:cNvPicPr/>
          <p:nvPr/>
        </p:nvPicPr>
        <p:blipFill>
          <a:blip r:embed="rId4" cstate="print"/>
          <a:stretch/>
        </p:blipFill>
        <p:spPr>
          <a:xfrm>
            <a:off x="7655400" y="309960"/>
            <a:ext cx="4057920" cy="472320"/>
          </a:xfrm>
          <a:prstGeom prst="rect">
            <a:avLst/>
          </a:prstGeom>
          <a:ln w="0">
            <a:noFill/>
          </a:ln>
        </p:spPr>
      </p:pic>
      <p:sp>
        <p:nvSpPr>
          <p:cNvPr id="8" name="CasellaDiTesto 7"/>
          <p:cNvSpPr txBox="1"/>
          <p:nvPr/>
        </p:nvSpPr>
        <p:spPr>
          <a:xfrm>
            <a:off x="623392" y="1700808"/>
            <a:ext cx="10081120" cy="461665"/>
          </a:xfrm>
          <a:prstGeom prst="rect">
            <a:avLst/>
          </a:prstGeom>
          <a:noFill/>
        </p:spPr>
        <p:txBody>
          <a:bodyPr wrap="square" rtlCol="0">
            <a:spAutoFit/>
          </a:bodyPr>
          <a:lstStyle/>
          <a:p>
            <a:r>
              <a:rPr lang="it-IT" sz="2400" b="1" dirty="0" smtClean="0">
                <a:solidFill>
                  <a:srgbClr val="FF0000"/>
                </a:solidFill>
              </a:rPr>
              <a:t>Le 3 linee progettuali </a:t>
            </a:r>
            <a:endParaRPr lang="it-IT" sz="2400" b="1" dirty="0">
              <a:solidFill>
                <a:srgbClr val="FF0000"/>
              </a:solidFill>
            </a:endParaRPr>
          </a:p>
        </p:txBody>
      </p:sp>
      <p:sp>
        <p:nvSpPr>
          <p:cNvPr id="9" name="CasellaDiTesto 8"/>
          <p:cNvSpPr txBox="1"/>
          <p:nvPr/>
        </p:nvSpPr>
        <p:spPr>
          <a:xfrm>
            <a:off x="335360" y="2348880"/>
            <a:ext cx="10873208" cy="3785652"/>
          </a:xfrm>
          <a:prstGeom prst="rect">
            <a:avLst/>
          </a:prstGeom>
          <a:noFill/>
        </p:spPr>
        <p:txBody>
          <a:bodyPr wrap="square" rtlCol="0">
            <a:spAutoFit/>
          </a:bodyPr>
          <a:lstStyle/>
          <a:p>
            <a:pPr>
              <a:lnSpc>
                <a:spcPct val="200000"/>
              </a:lnSpc>
            </a:pPr>
            <a:r>
              <a:rPr lang="it-IT" sz="2000" b="1" dirty="0" smtClean="0">
                <a:latin typeface="Tahoma" pitchFamily="34" charset="0"/>
                <a:ea typeface="Tahoma" pitchFamily="34" charset="0"/>
                <a:cs typeface="Tahoma" pitchFamily="34" charset="0"/>
              </a:rPr>
              <a:t>1) Potenziamento delle cure domiciliari e sviluppo della rete professionale di comunità (Infermieri e Ostetriche di comunità)</a:t>
            </a:r>
          </a:p>
          <a:p>
            <a:pPr>
              <a:lnSpc>
                <a:spcPct val="200000"/>
              </a:lnSpc>
            </a:pPr>
            <a:r>
              <a:rPr lang="it-IT" sz="2000" b="1" dirty="0" smtClean="0">
                <a:latin typeface="Tahoma" pitchFamily="34" charset="0"/>
                <a:ea typeface="Tahoma" pitchFamily="34" charset="0"/>
                <a:cs typeface="Tahoma" pitchFamily="34" charset="0"/>
              </a:rPr>
              <a:t>2) </a:t>
            </a:r>
            <a:r>
              <a:rPr lang="it-IT" sz="2000" b="1" dirty="0" smtClean="0">
                <a:solidFill>
                  <a:srgbClr val="000000"/>
                </a:solidFill>
                <a:latin typeface="Tahoma" pitchFamily="34" charset="0"/>
                <a:ea typeface="Tahoma" pitchFamily="34" charset="0"/>
                <a:cs typeface="Tahoma" pitchFamily="34" charset="0"/>
              </a:rPr>
              <a:t> Interventi di rafforzamento dei piccoli Ospedali (senza pronto soccorso): </a:t>
            </a:r>
            <a:r>
              <a:rPr lang="it-IT" sz="2000" b="1" dirty="0" err="1" smtClean="0">
                <a:solidFill>
                  <a:srgbClr val="000000"/>
                </a:solidFill>
                <a:latin typeface="Tahoma" pitchFamily="34" charset="0"/>
                <a:ea typeface="Tahoma" pitchFamily="34" charset="0"/>
                <a:cs typeface="Tahoma" pitchFamily="34" charset="0"/>
              </a:rPr>
              <a:t>Loiano</a:t>
            </a:r>
            <a:endParaRPr lang="it-IT" sz="2000" b="1" dirty="0" smtClean="0">
              <a:latin typeface="Tahoma" pitchFamily="34" charset="0"/>
              <a:ea typeface="Tahoma" pitchFamily="34" charset="0"/>
              <a:cs typeface="Tahoma" pitchFamily="34" charset="0"/>
            </a:endParaRPr>
          </a:p>
          <a:p>
            <a:pPr>
              <a:lnSpc>
                <a:spcPct val="200000"/>
              </a:lnSpc>
            </a:pPr>
            <a:r>
              <a:rPr lang="it-IT" sz="2000" b="1" dirty="0" smtClean="0">
                <a:latin typeface="Tahoma" pitchFamily="34" charset="0"/>
                <a:ea typeface="Tahoma" pitchFamily="34" charset="0"/>
                <a:cs typeface="Tahoma" pitchFamily="34" charset="0"/>
              </a:rPr>
              <a:t>3) Sviluppo della rete </a:t>
            </a:r>
            <a:r>
              <a:rPr lang="it-IT" sz="2000" b="1" dirty="0" smtClean="0">
                <a:solidFill>
                  <a:srgbClr val="000000"/>
                </a:solidFill>
                <a:latin typeface="Tahoma" pitchFamily="34" charset="0"/>
                <a:ea typeface="Tahoma" pitchFamily="34" charset="0"/>
                <a:cs typeface="Tahoma" pitchFamily="34" charset="0"/>
              </a:rPr>
              <a:t>sanitaria di prossimità per accoglienza e tutela salute dei migranti </a:t>
            </a:r>
            <a:endParaRPr lang="it-IT" sz="2000" b="1" dirty="0">
              <a:latin typeface="Tahoma" pitchFamily="34" charset="0"/>
              <a:ea typeface="Tahoma" pitchFamily="34" charset="0"/>
              <a:cs typeface="Tahoma" pitchFamily="34" charset="0"/>
            </a:endParaRPr>
          </a:p>
          <a:p>
            <a:pPr>
              <a:lnSpc>
                <a:spcPct val="200000"/>
              </a:lnSpc>
            </a:pPr>
            <a:r>
              <a:rPr lang="it-IT" sz="2000" b="1" dirty="0" smtClean="0">
                <a:latin typeface="Tahoma" pitchFamily="34" charset="0"/>
                <a:ea typeface="Tahoma" pitchFamily="34" charset="0"/>
                <a:cs typeface="Tahoma" pitchFamily="34" charset="0"/>
              </a:rPr>
              <a:t>  </a:t>
            </a:r>
            <a:endParaRPr lang="it-IT" sz="2000" b="1" dirty="0">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839416" y="1124744"/>
            <a:ext cx="10515240" cy="1325160"/>
          </a:xfrm>
          <a:prstGeom prst="rect">
            <a:avLst/>
          </a:prstGeom>
          <a:noFill/>
          <a:ln w="0">
            <a:noFill/>
          </a:ln>
        </p:spPr>
        <p:txBody>
          <a:bodyPr anchor="ctr">
            <a:noAutofit/>
          </a:bodyPr>
          <a:lstStyle/>
          <a:p>
            <a:pPr>
              <a:lnSpc>
                <a:spcPct val="90000"/>
              </a:lnSpc>
            </a:pPr>
            <a:r>
              <a:rPr lang="it-IT" sz="2800" b="1" dirty="0" smtClean="0">
                <a:latin typeface="Tahoma" pitchFamily="34" charset="0"/>
                <a:ea typeface="Tahoma" pitchFamily="34" charset="0"/>
                <a:cs typeface="Tahoma" pitchFamily="34" charset="0"/>
              </a:rPr>
              <a:t>1) Potenziamento delle cure domiciliari e sviluppo della rete integrata professionale di comunità (Infermieri e Ostetriche di comunità)</a:t>
            </a:r>
            <a:endParaRPr lang="it-IT" sz="2800" b="0" strike="noStrike" spc="-1" dirty="0">
              <a:solidFill>
                <a:srgbClr val="000000"/>
              </a:solidFill>
              <a:latin typeface="Calibri"/>
            </a:endParaRPr>
          </a:p>
        </p:txBody>
      </p:sp>
      <p:sp>
        <p:nvSpPr>
          <p:cNvPr id="146" name="TextShape 2"/>
          <p:cNvSpPr txBox="1"/>
          <p:nvPr/>
        </p:nvSpPr>
        <p:spPr>
          <a:xfrm>
            <a:off x="838080" y="2750448"/>
            <a:ext cx="10515240" cy="4350960"/>
          </a:xfrm>
          <a:prstGeom prst="rect">
            <a:avLst/>
          </a:prstGeom>
          <a:noFill/>
          <a:ln w="0">
            <a:noFill/>
          </a:ln>
        </p:spPr>
        <p:txBody>
          <a:bodyPr>
            <a:noAutofit/>
          </a:bodyPr>
          <a:lstStyle/>
          <a:p>
            <a:pPr>
              <a:lnSpc>
                <a:spcPct val="90000"/>
              </a:lnSpc>
              <a:spcBef>
                <a:spcPts val="1001"/>
              </a:spcBef>
              <a:tabLst>
                <a:tab pos="0" algn="l"/>
              </a:tabLst>
            </a:pPr>
            <a:r>
              <a:rPr lang="it-IT" sz="2800" b="0" strike="noStrike" spc="-1" dirty="0">
                <a:solidFill>
                  <a:srgbClr val="000000"/>
                </a:solidFill>
                <a:latin typeface="Calibri"/>
              </a:rPr>
              <a:t>Il potenziamento delle cure di prossimità e domiciliari per i cittadini dei comuni coinvolti dal finanziamento Missione 5 può avvenire attraverso la predisposizione di una rete integrata di professionisti sia infermieri che ostetriche che operano sul territorio.</a:t>
            </a:r>
          </a:p>
          <a:p>
            <a:pPr>
              <a:lnSpc>
                <a:spcPct val="90000"/>
              </a:lnSpc>
              <a:spcBef>
                <a:spcPts val="1001"/>
              </a:spcBef>
              <a:tabLst>
                <a:tab pos="0" algn="l"/>
              </a:tabLst>
            </a:pPr>
            <a:r>
              <a:rPr lang="it-IT" sz="2800" b="1" i="1" strike="noStrike" spc="-1" dirty="0">
                <a:solidFill>
                  <a:srgbClr val="000000"/>
                </a:solidFill>
                <a:latin typeface="Calibri"/>
              </a:rPr>
              <a:t>L’integrazione può avvenire sia con l’inserimento di professionisti di comunità che attraverso sistemi informatici/</a:t>
            </a:r>
            <a:r>
              <a:rPr lang="it-IT" sz="2800" b="1" i="1" strike="noStrike" spc="-1" dirty="0" err="1">
                <a:solidFill>
                  <a:srgbClr val="000000"/>
                </a:solidFill>
                <a:latin typeface="Calibri"/>
              </a:rPr>
              <a:t>device</a:t>
            </a:r>
            <a:r>
              <a:rPr lang="it-IT" sz="2800" b="1" i="1" strike="noStrike" spc="-1" dirty="0">
                <a:solidFill>
                  <a:srgbClr val="000000"/>
                </a:solidFill>
                <a:latin typeface="Calibri"/>
              </a:rPr>
              <a:t> che riducono le «distanze» e aumentano la presa in carico e accesso ai servizi diagnostico terapeutici</a:t>
            </a:r>
            <a:r>
              <a:rPr lang="it-IT" sz="2800" b="0" strike="noStrike" spc="-1" dirty="0">
                <a:solidFill>
                  <a:srgbClr val="000000"/>
                </a:solidFill>
                <a:latin typeface="Calibri"/>
              </a:rPr>
              <a:t>.</a:t>
            </a:r>
          </a:p>
          <a:p>
            <a:pPr>
              <a:lnSpc>
                <a:spcPct val="90000"/>
              </a:lnSpc>
              <a:spcBef>
                <a:spcPts val="1001"/>
              </a:spcBef>
              <a:tabLst>
                <a:tab pos="0" algn="l"/>
              </a:tabLst>
            </a:pPr>
            <a:endParaRPr lang="it-IT" sz="2800" b="0" strike="noStrike" spc="-1" dirty="0">
              <a:solidFill>
                <a:srgbClr val="000000"/>
              </a:solidFill>
              <a:latin typeface="Calibri"/>
            </a:endParaRPr>
          </a:p>
        </p:txBody>
      </p:sp>
      <p:pic>
        <p:nvPicPr>
          <p:cNvPr id="4" name="Picture 7" descr="marchio_RER.jpg"/>
          <p:cNvPicPr/>
          <p:nvPr/>
        </p:nvPicPr>
        <p:blipFill>
          <a:blip r:embed="rId2" cstate="print"/>
          <a:stretch/>
        </p:blipFill>
        <p:spPr>
          <a:xfrm>
            <a:off x="3790800" y="332640"/>
            <a:ext cx="2961000" cy="434520"/>
          </a:xfrm>
          <a:prstGeom prst="rect">
            <a:avLst/>
          </a:prstGeom>
          <a:ln w="0">
            <a:noFill/>
          </a:ln>
        </p:spPr>
      </p:pic>
      <p:pic>
        <p:nvPicPr>
          <p:cNvPr id="5"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pic>
        <p:nvPicPr>
          <p:cNvPr id="6" name="Immagine 7"/>
          <p:cNvPicPr/>
          <p:nvPr/>
        </p:nvPicPr>
        <p:blipFill>
          <a:blip r:embed="rId4" cstate="print"/>
          <a:stretch/>
        </p:blipFill>
        <p:spPr>
          <a:xfrm>
            <a:off x="7655400" y="309960"/>
            <a:ext cx="4057920" cy="4723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838080" y="365040"/>
            <a:ext cx="10515240" cy="897120"/>
          </a:xfrm>
          <a:prstGeom prst="rect">
            <a:avLst/>
          </a:prstGeom>
          <a:noFill/>
          <a:ln w="0">
            <a:noFill/>
          </a:ln>
        </p:spPr>
        <p:txBody>
          <a:bodyPr anchor="ctr">
            <a:noAutofit/>
          </a:bodyPr>
          <a:lstStyle/>
          <a:p>
            <a:pPr>
              <a:lnSpc>
                <a:spcPct val="90000"/>
              </a:lnSpc>
            </a:pPr>
            <a:r>
              <a:rPr lang="it-IT" sz="4400" b="0" strike="noStrike" spc="-1">
                <a:solidFill>
                  <a:srgbClr val="000000"/>
                </a:solidFill>
                <a:latin typeface="Calibri Light"/>
              </a:rPr>
              <a:t>Obiettivi del Progetto</a:t>
            </a:r>
            <a:endParaRPr lang="it-IT" sz="4400" b="0" strike="noStrike" spc="-1">
              <a:solidFill>
                <a:srgbClr val="000000"/>
              </a:solidFill>
              <a:latin typeface="Calibri"/>
            </a:endParaRPr>
          </a:p>
        </p:txBody>
      </p:sp>
      <p:sp>
        <p:nvSpPr>
          <p:cNvPr id="148" name="TextShape 2"/>
          <p:cNvSpPr txBox="1"/>
          <p:nvPr/>
        </p:nvSpPr>
        <p:spPr>
          <a:xfrm>
            <a:off x="637920" y="1329120"/>
            <a:ext cx="10515240" cy="4766400"/>
          </a:xfrm>
          <a:prstGeom prst="rect">
            <a:avLst/>
          </a:prstGeom>
          <a:noFill/>
          <a:ln w="0">
            <a:noFill/>
          </a:ln>
        </p:spPr>
        <p:txBody>
          <a:bodyPr>
            <a:normAutofit fontScale="80500" lnSpcReduction="20000"/>
          </a:bodyPr>
          <a:lstStyle/>
          <a:p>
            <a:pPr marL="228600" indent="-228240">
              <a:lnSpc>
                <a:spcPct val="90000"/>
              </a:lnSpc>
              <a:spcBef>
                <a:spcPts val="1001"/>
              </a:spcBef>
              <a:buClr>
                <a:srgbClr val="000000"/>
              </a:buClr>
              <a:buFont typeface="Arial"/>
              <a:buChar char="•"/>
            </a:pPr>
            <a:r>
              <a:rPr lang="it-IT" sz="2800" b="0" strike="noStrike" spc="-1" dirty="0">
                <a:solidFill>
                  <a:srgbClr val="000000"/>
                </a:solidFill>
                <a:latin typeface="Calibri"/>
              </a:rPr>
              <a:t>Identificare e potenziare Ostetriche e infermieri di Comunità che operano nei Comuni delle zone geografiche inserite nella Missione 5;</a:t>
            </a:r>
          </a:p>
          <a:p>
            <a:pPr marL="228600" indent="-228240">
              <a:lnSpc>
                <a:spcPct val="90000"/>
              </a:lnSpc>
              <a:spcBef>
                <a:spcPts val="1001"/>
              </a:spcBef>
              <a:buClr>
                <a:srgbClr val="000000"/>
              </a:buClr>
              <a:buFont typeface="Arial"/>
              <a:buChar char="•"/>
            </a:pPr>
            <a:r>
              <a:rPr lang="it-IT" sz="2800" b="0" strike="noStrike" spc="-1" dirty="0">
                <a:solidFill>
                  <a:srgbClr val="000000"/>
                </a:solidFill>
                <a:latin typeface="Calibri"/>
              </a:rPr>
              <a:t>Introdurre linee di presa in carico domiciliare in ambito ostetrico per raggiungere gli obiettivi di promozione della salute della diade madre/bambino e per la salute della donna;</a:t>
            </a:r>
          </a:p>
          <a:p>
            <a:pPr marL="228600" indent="-228240">
              <a:lnSpc>
                <a:spcPct val="90000"/>
              </a:lnSpc>
              <a:spcBef>
                <a:spcPts val="1001"/>
              </a:spcBef>
              <a:buClr>
                <a:srgbClr val="000000"/>
              </a:buClr>
              <a:buFont typeface="Arial"/>
              <a:buChar char="•"/>
            </a:pPr>
            <a:r>
              <a:rPr lang="it-IT" sz="2800" b="0" strike="noStrike" spc="-1" dirty="0">
                <a:solidFill>
                  <a:srgbClr val="000000"/>
                </a:solidFill>
                <a:latin typeface="Calibri"/>
              </a:rPr>
              <a:t>Introdurre dispositivi per la facilitazione e tempestiva presa in carico di dati direttamente al domicilio utente (TAO domiciliare, gestione accessi venosi difficili, misurazione parametri materni al domicilio)</a:t>
            </a:r>
          </a:p>
          <a:p>
            <a:pPr marL="228600" indent="-228240">
              <a:lnSpc>
                <a:spcPct val="90000"/>
              </a:lnSpc>
              <a:spcBef>
                <a:spcPts val="1001"/>
              </a:spcBef>
              <a:buClr>
                <a:srgbClr val="000000"/>
              </a:buClr>
              <a:buFont typeface="Arial"/>
              <a:buChar char="•"/>
            </a:pPr>
            <a:r>
              <a:rPr lang="it-IT" sz="2800" b="0" strike="noStrike" spc="-1" dirty="0">
                <a:solidFill>
                  <a:srgbClr val="000000"/>
                </a:solidFill>
                <a:latin typeface="Calibri"/>
              </a:rPr>
              <a:t>Introdurre tecnologie (</a:t>
            </a:r>
            <a:r>
              <a:rPr lang="it-IT" sz="2800" b="0" strike="noStrike" spc="-1" dirty="0" err="1">
                <a:solidFill>
                  <a:srgbClr val="000000"/>
                </a:solidFill>
                <a:latin typeface="Calibri"/>
              </a:rPr>
              <a:t>device</a:t>
            </a:r>
            <a:r>
              <a:rPr lang="it-IT" sz="2800" b="0" strike="noStrike" spc="-1" dirty="0">
                <a:solidFill>
                  <a:srgbClr val="000000"/>
                </a:solidFill>
                <a:latin typeface="Calibri"/>
              </a:rPr>
              <a:t> e </a:t>
            </a:r>
            <a:r>
              <a:rPr lang="it-IT" sz="2800" b="0" strike="noStrike" spc="-1" dirty="0" err="1">
                <a:solidFill>
                  <a:srgbClr val="000000"/>
                </a:solidFill>
                <a:latin typeface="Calibri"/>
              </a:rPr>
              <a:t>pc</a:t>
            </a:r>
            <a:r>
              <a:rPr lang="it-IT" sz="2800" b="0" strike="noStrike" spc="-1" dirty="0">
                <a:solidFill>
                  <a:srgbClr val="000000"/>
                </a:solidFill>
                <a:latin typeface="Calibri"/>
              </a:rPr>
              <a:t>) che consentano attraverso integrazione con le piattaforme informatiche la riduzione delle distanze e recuperare «tempo nella presa» in carico a domicilio;</a:t>
            </a:r>
          </a:p>
          <a:p>
            <a:pPr marL="228600" indent="-228240">
              <a:lnSpc>
                <a:spcPct val="90000"/>
              </a:lnSpc>
              <a:spcBef>
                <a:spcPts val="1001"/>
              </a:spcBef>
              <a:buClr>
                <a:srgbClr val="000000"/>
              </a:buClr>
              <a:buFont typeface="Arial"/>
              <a:buChar char="•"/>
            </a:pPr>
            <a:r>
              <a:rPr lang="it-IT" sz="2800" b="0" strike="noStrike" spc="-1" dirty="0">
                <a:solidFill>
                  <a:srgbClr val="000000"/>
                </a:solidFill>
                <a:latin typeface="Calibri"/>
              </a:rPr>
              <a:t>Promuovere una </a:t>
            </a:r>
            <a:r>
              <a:rPr lang="it-IT" sz="2800" b="0" strike="noStrike" spc="-1" dirty="0" smtClean="0">
                <a:solidFill>
                  <a:srgbClr val="000000"/>
                </a:solidFill>
                <a:latin typeface="Calibri"/>
              </a:rPr>
              <a:t>percorso certificato di </a:t>
            </a:r>
            <a:r>
              <a:rPr lang="it-IT" sz="2800" b="0" strike="noStrike" spc="-1" dirty="0" err="1" smtClean="0">
                <a:solidFill>
                  <a:srgbClr val="000000"/>
                </a:solidFill>
                <a:latin typeface="Calibri"/>
              </a:rPr>
              <a:t>suppporto</a:t>
            </a:r>
            <a:r>
              <a:rPr lang="it-IT" sz="2800" b="0" strike="noStrike" spc="-1" dirty="0" smtClean="0">
                <a:solidFill>
                  <a:srgbClr val="000000"/>
                </a:solidFill>
                <a:latin typeface="Calibri"/>
              </a:rPr>
              <a:t> al </a:t>
            </a:r>
            <a:r>
              <a:rPr lang="it-IT" sz="2800" b="0" strike="noStrike" spc="-1" dirty="0" err="1" smtClean="0">
                <a:solidFill>
                  <a:srgbClr val="000000"/>
                </a:solidFill>
                <a:latin typeface="Calibri"/>
              </a:rPr>
              <a:t>Self</a:t>
            </a:r>
            <a:r>
              <a:rPr lang="it-IT" sz="2800" b="0" strike="noStrike" spc="-1" dirty="0" smtClean="0">
                <a:solidFill>
                  <a:srgbClr val="000000"/>
                </a:solidFill>
                <a:latin typeface="Calibri"/>
              </a:rPr>
              <a:t> Management per i cittadini con patologie </a:t>
            </a:r>
            <a:r>
              <a:rPr lang="it-IT" sz="2800" b="0" strike="noStrike" spc="-1" dirty="0" err="1" smtClean="0">
                <a:solidFill>
                  <a:srgbClr val="000000"/>
                </a:solidFill>
                <a:latin typeface="Calibri"/>
              </a:rPr>
              <a:t>cronche</a:t>
            </a:r>
            <a:r>
              <a:rPr lang="it-IT" sz="2800" b="0" strike="noStrike" spc="-1" dirty="0" smtClean="0">
                <a:solidFill>
                  <a:srgbClr val="000000"/>
                </a:solidFill>
                <a:latin typeface="Calibri"/>
              </a:rPr>
              <a:t> a </a:t>
            </a:r>
            <a:r>
              <a:rPr lang="it-IT" sz="2800" b="0" strike="noStrike" spc="-1" dirty="0">
                <a:solidFill>
                  <a:srgbClr val="000000"/>
                </a:solidFill>
                <a:latin typeface="Calibri"/>
              </a:rPr>
              <a:t>livello territoriale (metodo Stanford) e di approfondimento sulla </a:t>
            </a:r>
            <a:r>
              <a:rPr lang="it-IT" sz="2800" b="0" strike="noStrike" spc="-1" dirty="0" err="1">
                <a:solidFill>
                  <a:srgbClr val="000000"/>
                </a:solidFill>
                <a:latin typeface="Calibri"/>
              </a:rPr>
              <a:t>salutogenesi</a:t>
            </a:r>
            <a:r>
              <a:rPr lang="it-IT" sz="2800" b="0" strike="noStrike" spc="-1" dirty="0">
                <a:solidFill>
                  <a:srgbClr val="000000"/>
                </a:solidFill>
                <a:latin typeface="Calibri"/>
              </a:rPr>
              <a:t> per il personale Ostetrico;</a:t>
            </a:r>
          </a:p>
          <a:p>
            <a:pPr marL="228600" indent="-228240">
              <a:lnSpc>
                <a:spcPct val="90000"/>
              </a:lnSpc>
              <a:spcBef>
                <a:spcPts val="1001"/>
              </a:spcBef>
              <a:buClr>
                <a:srgbClr val="000000"/>
              </a:buClr>
              <a:buFont typeface="Arial"/>
              <a:buChar char="•"/>
            </a:pPr>
            <a:r>
              <a:rPr lang="it-IT" sz="2800" b="0" strike="noStrike" spc="-1" dirty="0">
                <a:solidFill>
                  <a:srgbClr val="000000"/>
                </a:solidFill>
                <a:latin typeface="Calibri"/>
              </a:rPr>
              <a:t>Predisporre e diffondere materiale informativo per la promozione di azioni educative e di autocura a livello domiciliare.</a:t>
            </a:r>
          </a:p>
          <a:p>
            <a:pPr>
              <a:lnSpc>
                <a:spcPct val="90000"/>
              </a:lnSpc>
              <a:spcBef>
                <a:spcPts val="1001"/>
              </a:spcBef>
            </a:pPr>
            <a:endParaRPr lang="it-IT" sz="2800" b="0" strike="noStrike" spc="-1" dirty="0">
              <a:solidFill>
                <a:srgbClr val="000000"/>
              </a:solidFill>
              <a:latin typeface="Calibri"/>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 name="Table 1"/>
          <p:cNvGraphicFramePr/>
          <p:nvPr/>
        </p:nvGraphicFramePr>
        <p:xfrm>
          <a:off x="1332360" y="1097280"/>
          <a:ext cx="9178560" cy="5575200"/>
        </p:xfrm>
        <a:graphic>
          <a:graphicData uri="http://schemas.openxmlformats.org/drawingml/2006/table">
            <a:tbl>
              <a:tblPr lastCol="1" bandCol="1">
                <a:tableStyleId>{3C2FFA5D-87B4-456A-9821-1D502468CF0F}</a:tableStyleId>
              </a:tblPr>
              <a:tblGrid>
                <a:gridCol w="6682680"/>
                <a:gridCol w="2495880"/>
              </a:tblGrid>
              <a:tr h="515520">
                <a:tc>
                  <a:txBody>
                    <a:bodyPr/>
                    <a:lstStyle/>
                    <a:p>
                      <a:pPr>
                        <a:lnSpc>
                          <a:spcPct val="100000"/>
                        </a:lnSpc>
                      </a:pPr>
                      <a:endParaRPr lang="it-IT" sz="2000" b="0" strike="noStrike" spc="-1" dirty="0">
                        <a:ln>
                          <a:solidFill>
                            <a:schemeClr val="tx1"/>
                          </a:solidFill>
                        </a:ln>
                        <a:latin typeface="Times New Roman"/>
                      </a:endParaRPr>
                    </a:p>
                  </a:txBody>
                  <a:tcPr marL="6120" marR="6120"/>
                </a:tc>
                <a:tc>
                  <a:txBody>
                    <a:bodyPr/>
                    <a:lstStyle/>
                    <a:p>
                      <a:pPr>
                        <a:lnSpc>
                          <a:spcPct val="100000"/>
                        </a:lnSpc>
                      </a:pPr>
                      <a:r>
                        <a:rPr lang="it-IT" sz="2000" strike="noStrike" spc="-1" dirty="0">
                          <a:ln>
                            <a:solidFill>
                              <a:schemeClr val="tx1"/>
                            </a:solidFill>
                          </a:ln>
                        </a:rPr>
                        <a:t>Budget</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dirty="0">
                          <a:ln>
                            <a:solidFill>
                              <a:schemeClr val="tx1"/>
                            </a:solidFill>
                          </a:ln>
                        </a:rPr>
                        <a:t>Infermieri/Ostetriche interinali</a:t>
                      </a:r>
                      <a:endParaRPr lang="it-IT" sz="2000" b="0" strike="noStrike" spc="-1" dirty="0">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400.000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Desktop/Tablet</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180.000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Noleggio Auto personale Infermieristico/ostetrico coinvolto</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250.000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Sistemi per individuaizone Vene Difficili uso domiciliare</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120.000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Disposiviti per controllo domiciliare (sonicad, doppler)</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50.000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Dispositivi Controllo Domiciliare TAO</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140.000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Spese di Connettività di Rete/Geografica</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120.000</a:t>
                      </a:r>
                      <a:endParaRPr lang="it-IT" sz="2000" b="0" strike="noStrike" spc="-1" dirty="0">
                        <a:ln>
                          <a:solidFill>
                            <a:schemeClr val="tx1"/>
                          </a:solidFill>
                        </a:ln>
                        <a:latin typeface="Times New Roman"/>
                      </a:endParaRPr>
                    </a:p>
                  </a:txBody>
                  <a:tcPr marL="6120" marR="6120"/>
                </a:tc>
              </a:tr>
              <a:tr h="515520">
                <a:tc>
                  <a:txBody>
                    <a:bodyPr/>
                    <a:lstStyle/>
                    <a:p>
                      <a:pPr>
                        <a:lnSpc>
                          <a:spcPct val="100000"/>
                        </a:lnSpc>
                      </a:pPr>
                      <a:r>
                        <a:rPr lang="it-IT" sz="2000" strike="noStrike" spc="-1">
                          <a:ln>
                            <a:solidFill>
                              <a:schemeClr val="tx1"/>
                            </a:solidFill>
                          </a:ln>
                        </a:rPr>
                        <a:t>Integrazioni Sofware percorso domiciliare Ostetrico- Software Cartella </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70.000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Materiali di consumo per TAO e Glicemia (3 anni)</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420.000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Stampa Materiale Comunicativo e Depiant educazionali</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30.000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Formazione Specifica (metodo Stanford e Salutogenesi)</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smtClean="0">
                          <a:ln>
                            <a:solidFill>
                              <a:schemeClr val="tx1"/>
                            </a:solidFill>
                          </a:ln>
                        </a:rPr>
                        <a:t>25.000</a:t>
                      </a:r>
                      <a:endParaRPr lang="it-IT" sz="2000" b="0" strike="noStrike" spc="-1" dirty="0">
                        <a:ln>
                          <a:solidFill>
                            <a:schemeClr val="tx1"/>
                          </a:solidFill>
                        </a:ln>
                        <a:latin typeface="Times New Roman"/>
                      </a:endParaRPr>
                    </a:p>
                  </a:txBody>
                  <a:tcPr marL="6120" marR="6120"/>
                </a:tc>
              </a:tr>
              <a:tr h="325440">
                <a:tc>
                  <a:txBody>
                    <a:bodyPr/>
                    <a:lstStyle/>
                    <a:p>
                      <a:pPr>
                        <a:lnSpc>
                          <a:spcPct val="100000"/>
                        </a:lnSpc>
                      </a:pPr>
                      <a:r>
                        <a:rPr lang="it-IT" sz="2000" strike="noStrike" spc="-1">
                          <a:ln>
                            <a:solidFill>
                              <a:schemeClr val="tx1"/>
                            </a:solidFill>
                          </a:ln>
                        </a:rPr>
                        <a:t>Totale</a:t>
                      </a:r>
                      <a:endParaRPr lang="it-IT" sz="2000" b="0" strike="noStrike" spc="-1">
                        <a:ln>
                          <a:solidFill>
                            <a:schemeClr val="tx1"/>
                          </a:solidFill>
                        </a:ln>
                        <a:latin typeface="Times New Roman"/>
                      </a:endParaRPr>
                    </a:p>
                  </a:txBody>
                  <a:tcPr marL="6120" marR="6120"/>
                </a:tc>
                <a:tc>
                  <a:txBody>
                    <a:bodyPr/>
                    <a:lstStyle/>
                    <a:p>
                      <a:pPr algn="r">
                        <a:lnSpc>
                          <a:spcPct val="100000"/>
                        </a:lnSpc>
                      </a:pPr>
                      <a:r>
                        <a:rPr lang="it-IT" sz="2000" strike="noStrike" spc="-1" dirty="0">
                          <a:ln>
                            <a:solidFill>
                              <a:schemeClr val="tx1"/>
                            </a:solidFill>
                          </a:ln>
                        </a:rPr>
                        <a:t>€ </a:t>
                      </a:r>
                      <a:r>
                        <a:rPr lang="it-IT" sz="2000" strike="noStrike" spc="-1" dirty="0" smtClean="0">
                          <a:ln>
                            <a:solidFill>
                              <a:schemeClr val="tx1"/>
                            </a:solidFill>
                          </a:ln>
                        </a:rPr>
                        <a:t>1.805.000</a:t>
                      </a:r>
                      <a:endParaRPr lang="it-IT" sz="2000" b="0" strike="noStrike" spc="-1" dirty="0">
                        <a:ln>
                          <a:solidFill>
                            <a:schemeClr val="tx1"/>
                          </a:solidFill>
                        </a:ln>
                        <a:latin typeface="Times New Roman"/>
                      </a:endParaRPr>
                    </a:p>
                  </a:txBody>
                  <a:tcPr marL="6120" marR="6120"/>
                </a:tc>
              </a:tr>
            </a:tbl>
          </a:graphicData>
        </a:graphic>
      </p:graphicFrame>
      <p:sp>
        <p:nvSpPr>
          <p:cNvPr id="151" name="CustomShape 2"/>
          <p:cNvSpPr/>
          <p:nvPr/>
        </p:nvSpPr>
        <p:spPr>
          <a:xfrm>
            <a:off x="1881000" y="496440"/>
            <a:ext cx="759348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2800" b="0" strike="noStrike" spc="-1">
                <a:solidFill>
                  <a:srgbClr val="000000"/>
                </a:solidFill>
                <a:latin typeface="Calibri"/>
              </a:rPr>
              <a:t>Finanziamento Richiesto</a:t>
            </a:r>
            <a:endParaRPr lang="it-IT" sz="2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4" name="Picture 7" descr="marchio_RER.jpg"/>
          <p:cNvPicPr/>
          <p:nvPr/>
        </p:nvPicPr>
        <p:blipFill>
          <a:blip r:embed="rId2" cstate="print"/>
          <a:stretch/>
        </p:blipFill>
        <p:spPr>
          <a:xfrm>
            <a:off x="3790800" y="332640"/>
            <a:ext cx="2961000" cy="434520"/>
          </a:xfrm>
          <a:prstGeom prst="rect">
            <a:avLst/>
          </a:prstGeom>
          <a:ln w="0">
            <a:noFill/>
          </a:ln>
        </p:spPr>
      </p:pic>
      <p:pic>
        <p:nvPicPr>
          <p:cNvPr id="165"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sp>
        <p:nvSpPr>
          <p:cNvPr id="166" name="CustomShape 1"/>
          <p:cNvSpPr/>
          <p:nvPr/>
        </p:nvSpPr>
        <p:spPr>
          <a:xfrm>
            <a:off x="603000" y="2008800"/>
            <a:ext cx="6426360" cy="427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gn="just">
              <a:lnSpc>
                <a:spcPct val="100000"/>
              </a:lnSpc>
              <a:buClr>
                <a:srgbClr val="000000"/>
              </a:buClr>
              <a:buFont typeface="Calibri Light"/>
              <a:buAutoNum type="arabicPeriod"/>
            </a:pPr>
            <a:r>
              <a:rPr lang="it-IT" sz="1600" b="0" strike="noStrike" spc="-1" dirty="0">
                <a:solidFill>
                  <a:srgbClr val="000000"/>
                </a:solidFill>
                <a:latin typeface="Tahoma" pitchFamily="34" charset="0"/>
                <a:ea typeface="Tahoma" pitchFamily="34" charset="0"/>
                <a:cs typeface="Tahoma" pitchFamily="34" charset="0"/>
              </a:rPr>
              <a:t>Potenziare le prestazioni sanitarie offerte dall’Ospedale di </a:t>
            </a:r>
            <a:r>
              <a:rPr lang="it-IT" sz="1600" b="0" strike="noStrike" spc="-1" dirty="0" err="1">
                <a:solidFill>
                  <a:srgbClr val="000000"/>
                </a:solidFill>
                <a:latin typeface="Tahoma" pitchFamily="34" charset="0"/>
                <a:ea typeface="Tahoma" pitchFamily="34" charset="0"/>
                <a:cs typeface="Tahoma" pitchFamily="34" charset="0"/>
              </a:rPr>
              <a:t>Loiano</a:t>
            </a:r>
            <a:r>
              <a:rPr lang="it-IT" sz="1600" b="0" strike="noStrike" spc="-1" dirty="0">
                <a:solidFill>
                  <a:srgbClr val="000000"/>
                </a:solidFill>
                <a:latin typeface="Tahoma" pitchFamily="34" charset="0"/>
                <a:ea typeface="Tahoma" pitchFamily="34" charset="0"/>
                <a:cs typeface="Tahoma" pitchFamily="34" charset="0"/>
              </a:rPr>
              <a:t> con attività </a:t>
            </a:r>
            <a:r>
              <a:rPr lang="it-IT" sz="1600" b="1" strike="noStrike" spc="-1" dirty="0">
                <a:solidFill>
                  <a:srgbClr val="000000"/>
                </a:solidFill>
                <a:latin typeface="Tahoma" pitchFamily="34" charset="0"/>
                <a:ea typeface="Tahoma" pitchFamily="34" charset="0"/>
                <a:cs typeface="Tahoma" pitchFamily="34" charset="0"/>
              </a:rPr>
              <a:t>chirurgica  ambulatoriale</a:t>
            </a:r>
            <a:r>
              <a:rPr lang="it-IT" sz="1600" b="0" strike="noStrike" spc="-1" dirty="0">
                <a:solidFill>
                  <a:srgbClr val="000000"/>
                </a:solidFill>
                <a:latin typeface="Tahoma" pitchFamily="34" charset="0"/>
                <a:ea typeface="Tahoma" pitchFamily="34" charset="0"/>
                <a:cs typeface="Tahoma" pitchFamily="34" charset="0"/>
              </a:rPr>
              <a:t>.</a:t>
            </a:r>
            <a:endParaRPr lang="it-IT" sz="1600" b="0" strike="noStrike" spc="-1" dirty="0">
              <a:latin typeface="Tahoma" pitchFamily="34" charset="0"/>
              <a:ea typeface="Tahoma" pitchFamily="34" charset="0"/>
              <a:cs typeface="Tahoma" pitchFamily="34" charset="0"/>
            </a:endParaRPr>
          </a:p>
          <a:p>
            <a:pPr algn="just">
              <a:lnSpc>
                <a:spcPct val="100000"/>
              </a:lnSpc>
            </a:pPr>
            <a:endParaRPr lang="it-IT" sz="1600" b="0" strike="noStrike" spc="-1" dirty="0">
              <a:latin typeface="Tahoma" pitchFamily="34" charset="0"/>
              <a:ea typeface="Tahoma" pitchFamily="34" charset="0"/>
              <a:cs typeface="Tahoma" pitchFamily="34" charset="0"/>
            </a:endParaRPr>
          </a:p>
          <a:p>
            <a:pPr marL="343080" indent="-342720" algn="just">
              <a:lnSpc>
                <a:spcPct val="100000"/>
              </a:lnSpc>
              <a:buClr>
                <a:srgbClr val="000000"/>
              </a:buClr>
              <a:buFont typeface="Calibri Light"/>
              <a:buAutoNum type="arabicPeriod"/>
            </a:pPr>
            <a:r>
              <a:rPr lang="it-IT" sz="1600" b="0" strike="noStrike" spc="-1" dirty="0">
                <a:solidFill>
                  <a:srgbClr val="000000"/>
                </a:solidFill>
                <a:latin typeface="Tahoma" pitchFamily="34" charset="0"/>
                <a:ea typeface="Tahoma" pitchFamily="34" charset="0"/>
                <a:cs typeface="Tahoma" pitchFamily="34" charset="0"/>
              </a:rPr>
              <a:t>Rimodulare le dotazioni della degenza e della riabilitazione presenti nel Presidio per migliorare la qualità del servizio e del confort per l’utenza attraverso: </a:t>
            </a:r>
            <a:endParaRPr lang="it-IT" sz="1600" b="0" strike="noStrike" spc="-1" dirty="0">
              <a:latin typeface="Tahoma" pitchFamily="34" charset="0"/>
              <a:ea typeface="Tahoma" pitchFamily="34" charset="0"/>
              <a:cs typeface="Tahoma" pitchFamily="34" charset="0"/>
            </a:endParaRPr>
          </a:p>
          <a:p>
            <a:pPr marL="542880" indent="-17100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il </a:t>
            </a:r>
            <a:r>
              <a:rPr lang="it-IT" sz="1600" b="1" strike="noStrike" spc="-1" dirty="0">
                <a:solidFill>
                  <a:srgbClr val="000000"/>
                </a:solidFill>
                <a:latin typeface="Tahoma" pitchFamily="34" charset="0"/>
                <a:ea typeface="Tahoma" pitchFamily="34" charset="0"/>
                <a:cs typeface="Tahoma" pitchFamily="34" charset="0"/>
              </a:rPr>
              <a:t>rinnovo di apparecchiature </a:t>
            </a:r>
            <a:r>
              <a:rPr lang="it-IT" sz="1600" b="0" strike="noStrike" spc="-1" dirty="0">
                <a:solidFill>
                  <a:srgbClr val="000000"/>
                </a:solidFill>
                <a:latin typeface="Tahoma" pitchFamily="34" charset="0"/>
                <a:ea typeface="Tahoma" pitchFamily="34" charset="0"/>
                <a:cs typeface="Tahoma" pitchFamily="34" charset="0"/>
              </a:rPr>
              <a:t>quali </a:t>
            </a:r>
            <a:r>
              <a:rPr lang="it-IT" sz="1600" b="0" u="sng" strike="noStrike" spc="-1" dirty="0">
                <a:solidFill>
                  <a:srgbClr val="000000"/>
                </a:solidFill>
                <a:latin typeface="Tahoma" pitchFamily="34" charset="0"/>
                <a:ea typeface="Tahoma" pitchFamily="34" charset="0"/>
                <a:cs typeface="Tahoma" pitchFamily="34" charset="0"/>
              </a:rPr>
              <a:t>letti a movimentazione elettrica, solleva malati, barelle motorizzate e letto </a:t>
            </a:r>
            <a:r>
              <a:rPr lang="it-IT" sz="1600" b="0" u="sng" strike="noStrike" spc="-1" dirty="0" err="1">
                <a:solidFill>
                  <a:srgbClr val="000000"/>
                </a:solidFill>
                <a:latin typeface="Tahoma" pitchFamily="34" charset="0"/>
                <a:ea typeface="Tahoma" pitchFamily="34" charset="0"/>
                <a:cs typeface="Tahoma" pitchFamily="34" charset="0"/>
              </a:rPr>
              <a:t>bobath</a:t>
            </a:r>
            <a:r>
              <a:rPr lang="it-IT" sz="1600" b="0" u="sng" strike="noStrike" spc="-1" dirty="0">
                <a:solidFill>
                  <a:srgbClr val="000000"/>
                </a:solidFill>
                <a:latin typeface="Tahoma" pitchFamily="34" charset="0"/>
                <a:ea typeface="Tahoma" pitchFamily="34" charset="0"/>
                <a:cs typeface="Tahoma" pitchFamily="34" charset="0"/>
              </a:rPr>
              <a:t> per la riabilitazione;</a:t>
            </a:r>
            <a:endParaRPr lang="it-IT" sz="1600" b="0" u="sng" strike="noStrike" spc="-1" dirty="0">
              <a:latin typeface="Tahoma" pitchFamily="34" charset="0"/>
              <a:ea typeface="Tahoma" pitchFamily="34" charset="0"/>
              <a:cs typeface="Tahoma" pitchFamily="34" charset="0"/>
            </a:endParaRPr>
          </a:p>
          <a:p>
            <a:pPr marL="542880" indent="-17100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il </a:t>
            </a:r>
            <a:r>
              <a:rPr lang="it-IT" sz="1600" b="1" strike="noStrike" spc="-1" dirty="0">
                <a:solidFill>
                  <a:srgbClr val="000000"/>
                </a:solidFill>
                <a:latin typeface="Tahoma" pitchFamily="34" charset="0"/>
                <a:ea typeface="Tahoma" pitchFamily="34" charset="0"/>
                <a:cs typeface="Tahoma" pitchFamily="34" charset="0"/>
              </a:rPr>
              <a:t>potenziamento di un impianto di climatizzazione </a:t>
            </a:r>
            <a:r>
              <a:rPr lang="it-IT" sz="1600" b="0" strike="noStrike" spc="-1" dirty="0">
                <a:solidFill>
                  <a:srgbClr val="000000"/>
                </a:solidFill>
                <a:latin typeface="Tahoma" pitchFamily="34" charset="0"/>
                <a:ea typeface="Tahoma" pitchFamily="34" charset="0"/>
                <a:cs typeface="Tahoma" pitchFamily="34" charset="0"/>
              </a:rPr>
              <a:t>per le aree di degenza ad oggi prive di tale servizio;</a:t>
            </a:r>
            <a:endParaRPr lang="it-IT" sz="1600" b="0" strike="noStrike" spc="-1" dirty="0">
              <a:latin typeface="Tahoma" pitchFamily="34" charset="0"/>
              <a:ea typeface="Tahoma" pitchFamily="34" charset="0"/>
              <a:cs typeface="Tahoma" pitchFamily="34" charset="0"/>
            </a:endParaRPr>
          </a:p>
          <a:p>
            <a:pPr algn="just">
              <a:lnSpc>
                <a:spcPct val="100000"/>
              </a:lnSpc>
            </a:pPr>
            <a:endParaRPr lang="it-IT" sz="1600" b="0" strike="noStrike" spc="-1" dirty="0">
              <a:latin typeface="Tahoma" pitchFamily="34" charset="0"/>
              <a:ea typeface="Tahoma" pitchFamily="34" charset="0"/>
              <a:cs typeface="Tahoma" pitchFamily="34" charset="0"/>
            </a:endParaRPr>
          </a:p>
          <a:p>
            <a:pPr marL="343080" indent="-342720" algn="just">
              <a:lnSpc>
                <a:spcPct val="100000"/>
              </a:lnSpc>
              <a:tabLst>
                <a:tab pos="0" algn="l"/>
              </a:tabLst>
            </a:pPr>
            <a:r>
              <a:rPr lang="it-IT" sz="1600" b="0" strike="noStrike" spc="-1" dirty="0">
                <a:solidFill>
                  <a:srgbClr val="000000"/>
                </a:solidFill>
                <a:latin typeface="Tahoma" pitchFamily="34" charset="0"/>
                <a:ea typeface="Tahoma" pitchFamily="34" charset="0"/>
                <a:cs typeface="Tahoma" pitchFamily="34" charset="0"/>
              </a:rPr>
              <a:t>3. 	Realizzare un </a:t>
            </a:r>
            <a:r>
              <a:rPr lang="it-IT" sz="1600" b="1" strike="noStrike" spc="-1" dirty="0">
                <a:solidFill>
                  <a:srgbClr val="000000"/>
                </a:solidFill>
                <a:latin typeface="Tahoma" pitchFamily="34" charset="0"/>
                <a:ea typeface="Tahoma" pitchFamily="34" charset="0"/>
                <a:cs typeface="Tahoma" pitchFamily="34" charset="0"/>
              </a:rPr>
              <a:t>filtro sanitario per 2 camere di degenza</a:t>
            </a:r>
            <a:r>
              <a:rPr lang="it-IT" sz="1600" b="0" strike="noStrike" spc="-1" dirty="0">
                <a:solidFill>
                  <a:srgbClr val="000000"/>
                </a:solidFill>
                <a:latin typeface="Tahoma" pitchFamily="34" charset="0"/>
                <a:ea typeface="Tahoma" pitchFamily="34" charset="0"/>
                <a:cs typeface="Tahoma" pitchFamily="34" charset="0"/>
              </a:rPr>
              <a:t>, con possibilità di mantenere gli ambienti delle due stanze in pressione negativa o positiva, </a:t>
            </a:r>
            <a:r>
              <a:rPr lang="it-IT" sz="1600" b="0" u="sng" strike="noStrike" spc="-1" dirty="0">
                <a:solidFill>
                  <a:srgbClr val="000000"/>
                </a:solidFill>
                <a:latin typeface="Tahoma" pitchFamily="34" charset="0"/>
                <a:ea typeface="Tahoma" pitchFamily="34" charset="0"/>
                <a:cs typeface="Tahoma" pitchFamily="34" charset="0"/>
              </a:rPr>
              <a:t>per fronteggiare casi di </a:t>
            </a:r>
            <a:r>
              <a:rPr lang="it-IT" sz="1600" b="0" u="sng" strike="noStrike" spc="-1" dirty="0" smtClean="0">
                <a:solidFill>
                  <a:srgbClr val="000000"/>
                </a:solidFill>
                <a:latin typeface="Tahoma" pitchFamily="34" charset="0"/>
                <a:ea typeface="Tahoma" pitchFamily="34" charset="0"/>
                <a:cs typeface="Tahoma" pitchFamily="34" charset="0"/>
              </a:rPr>
              <a:t>emergenza infettiva </a:t>
            </a:r>
            <a:r>
              <a:rPr lang="it-IT" sz="1600" b="0" u="sng" strike="noStrike" spc="-1" dirty="0">
                <a:solidFill>
                  <a:srgbClr val="000000"/>
                </a:solidFill>
                <a:latin typeface="Tahoma" pitchFamily="34" charset="0"/>
                <a:ea typeface="Tahoma" pitchFamily="34" charset="0"/>
                <a:cs typeface="Tahoma" pitchFamily="34" charset="0"/>
              </a:rPr>
              <a:t>sanitaria</a:t>
            </a:r>
            <a:r>
              <a:rPr lang="it-IT" sz="1600" b="0" strike="noStrike" spc="-1" dirty="0">
                <a:solidFill>
                  <a:srgbClr val="000000"/>
                </a:solidFill>
                <a:latin typeface="Tahoma" pitchFamily="34" charset="0"/>
                <a:ea typeface="Tahoma" pitchFamily="34" charset="0"/>
                <a:cs typeface="Tahoma" pitchFamily="34" charset="0"/>
              </a:rPr>
              <a:t>.</a:t>
            </a:r>
            <a:endParaRPr lang="it-IT" sz="1600" b="0" strike="noStrike" spc="-1" dirty="0">
              <a:latin typeface="Tahoma" pitchFamily="34" charset="0"/>
              <a:ea typeface="Tahoma" pitchFamily="34" charset="0"/>
              <a:cs typeface="Tahoma" pitchFamily="34" charset="0"/>
            </a:endParaRPr>
          </a:p>
          <a:p>
            <a:pPr>
              <a:lnSpc>
                <a:spcPct val="100000"/>
              </a:lnSpc>
              <a:tabLst>
                <a:tab pos="0" algn="l"/>
              </a:tabLst>
            </a:pPr>
            <a:endParaRPr lang="it-IT" sz="1600" b="0" strike="noStrike" spc="-1" dirty="0">
              <a:latin typeface="Tahoma" pitchFamily="34" charset="0"/>
              <a:ea typeface="Tahoma" pitchFamily="34" charset="0"/>
              <a:cs typeface="Tahoma" pitchFamily="34" charset="0"/>
            </a:endParaRPr>
          </a:p>
        </p:txBody>
      </p:sp>
      <p:sp>
        <p:nvSpPr>
          <p:cNvPr id="167" name="CustomShape 2"/>
          <p:cNvSpPr/>
          <p:nvPr/>
        </p:nvSpPr>
        <p:spPr>
          <a:xfrm>
            <a:off x="191344" y="1124744"/>
            <a:ext cx="10081120" cy="57606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200000"/>
              </a:lnSpc>
            </a:pPr>
            <a:r>
              <a:rPr lang="it-IT" b="1" dirty="0" smtClean="0">
                <a:latin typeface="Tahoma" pitchFamily="34" charset="0"/>
                <a:ea typeface="Tahoma" pitchFamily="34" charset="0"/>
                <a:cs typeface="Tahoma" pitchFamily="34" charset="0"/>
              </a:rPr>
              <a:t>2) </a:t>
            </a:r>
            <a:r>
              <a:rPr lang="it-IT" b="1" dirty="0" smtClean="0">
                <a:solidFill>
                  <a:srgbClr val="000000"/>
                </a:solidFill>
                <a:latin typeface="Tahoma" pitchFamily="34" charset="0"/>
                <a:ea typeface="Tahoma" pitchFamily="34" charset="0"/>
                <a:cs typeface="Tahoma" pitchFamily="34" charset="0"/>
              </a:rPr>
              <a:t> Interventi di rafforzamento dei piccoli Ospedali (senza pronto soccorso): </a:t>
            </a:r>
            <a:r>
              <a:rPr lang="it-IT" b="1" dirty="0" err="1" smtClean="0">
                <a:solidFill>
                  <a:srgbClr val="000000"/>
                </a:solidFill>
                <a:latin typeface="Tahoma" pitchFamily="34" charset="0"/>
                <a:ea typeface="Tahoma" pitchFamily="34" charset="0"/>
                <a:cs typeface="Tahoma" pitchFamily="34" charset="0"/>
              </a:rPr>
              <a:t>Loiano</a:t>
            </a:r>
            <a:endParaRPr lang="it-IT" b="1" dirty="0" smtClean="0">
              <a:latin typeface="Tahoma" pitchFamily="34" charset="0"/>
              <a:ea typeface="Tahoma" pitchFamily="34" charset="0"/>
              <a:cs typeface="Tahoma" pitchFamily="34" charset="0"/>
            </a:endParaRPr>
          </a:p>
        </p:txBody>
      </p:sp>
      <p:pic>
        <p:nvPicPr>
          <p:cNvPr id="168" name="Immagine 7"/>
          <p:cNvPicPr/>
          <p:nvPr/>
        </p:nvPicPr>
        <p:blipFill>
          <a:blip r:embed="rId4" cstate="print"/>
          <a:stretch/>
        </p:blipFill>
        <p:spPr>
          <a:xfrm>
            <a:off x="7655400" y="309960"/>
            <a:ext cx="4057920" cy="472320"/>
          </a:xfrm>
          <a:prstGeom prst="rect">
            <a:avLst/>
          </a:prstGeom>
          <a:ln w="0">
            <a:noFill/>
          </a:ln>
        </p:spPr>
      </p:pic>
      <p:pic>
        <p:nvPicPr>
          <p:cNvPr id="169" name="Immagine 8"/>
          <p:cNvPicPr/>
          <p:nvPr/>
        </p:nvPicPr>
        <p:blipFill>
          <a:blip r:embed="rId5" cstate="print"/>
          <a:srcRect r="10015"/>
          <a:stretch/>
        </p:blipFill>
        <p:spPr>
          <a:xfrm>
            <a:off x="7286760" y="2105640"/>
            <a:ext cx="4602240" cy="3609000"/>
          </a:xfrm>
          <a:prstGeom prst="rect">
            <a:avLst/>
          </a:prstGeom>
          <a:ln w="12700">
            <a:solidFill>
              <a:schemeClr val="tx1"/>
            </a:solidFill>
            <a:miter/>
          </a:ln>
        </p:spPr>
      </p:pic>
      <p:sp>
        <p:nvSpPr>
          <p:cNvPr id="170" name="CustomShape 3"/>
          <p:cNvSpPr/>
          <p:nvPr/>
        </p:nvSpPr>
        <p:spPr>
          <a:xfrm rot="21042000">
            <a:off x="9415080" y="2554560"/>
            <a:ext cx="1342440" cy="2603160"/>
          </a:xfrm>
          <a:prstGeom prst="rect">
            <a:avLst/>
          </a:prstGeom>
          <a:noFill/>
          <a:ln w="57150">
            <a:solidFill>
              <a:srgbClr val="FF000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1" name="Picture 7" descr="marchio_RER.jpg"/>
          <p:cNvPicPr/>
          <p:nvPr/>
        </p:nvPicPr>
        <p:blipFill>
          <a:blip r:embed="rId2" cstate="print"/>
          <a:stretch/>
        </p:blipFill>
        <p:spPr>
          <a:xfrm>
            <a:off x="3790800" y="332640"/>
            <a:ext cx="2961000" cy="434520"/>
          </a:xfrm>
          <a:prstGeom prst="rect">
            <a:avLst/>
          </a:prstGeom>
          <a:ln w="0">
            <a:noFill/>
          </a:ln>
        </p:spPr>
      </p:pic>
      <p:pic>
        <p:nvPicPr>
          <p:cNvPr id="172" name="Picture 2" descr="Next Generation Italia, il Piano per disegnare il futuro del Paese -  Ministero dell'Economia e delle Finanze"/>
          <p:cNvPicPr/>
          <p:nvPr/>
        </p:nvPicPr>
        <p:blipFill>
          <a:blip r:embed="rId3" cstate="print"/>
          <a:stretch/>
        </p:blipFill>
        <p:spPr>
          <a:xfrm>
            <a:off x="336960" y="198720"/>
            <a:ext cx="1757160" cy="702720"/>
          </a:xfrm>
          <a:prstGeom prst="rect">
            <a:avLst/>
          </a:prstGeom>
          <a:ln w="0">
            <a:noFill/>
          </a:ln>
        </p:spPr>
      </p:pic>
      <p:pic>
        <p:nvPicPr>
          <p:cNvPr id="173" name="Immagine 7"/>
          <p:cNvPicPr/>
          <p:nvPr/>
        </p:nvPicPr>
        <p:blipFill>
          <a:blip r:embed="rId4" cstate="print"/>
          <a:stretch/>
        </p:blipFill>
        <p:spPr>
          <a:xfrm>
            <a:off x="7655400" y="309960"/>
            <a:ext cx="4057920" cy="472320"/>
          </a:xfrm>
          <a:prstGeom prst="rect">
            <a:avLst/>
          </a:prstGeom>
          <a:ln w="0">
            <a:noFill/>
          </a:ln>
        </p:spPr>
      </p:pic>
      <p:sp>
        <p:nvSpPr>
          <p:cNvPr id="174" name="CustomShape 1"/>
          <p:cNvSpPr/>
          <p:nvPr/>
        </p:nvSpPr>
        <p:spPr>
          <a:xfrm>
            <a:off x="263352" y="1340768"/>
            <a:ext cx="11593288" cy="57539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600" b="1" strike="noStrike" spc="-1" dirty="0">
                <a:solidFill>
                  <a:srgbClr val="000000"/>
                </a:solidFill>
                <a:latin typeface="Tahoma" pitchFamily="34" charset="0"/>
                <a:ea typeface="Tahoma" pitchFamily="34" charset="0"/>
                <a:cs typeface="Tahoma" pitchFamily="34" charset="0"/>
              </a:rPr>
              <a:t>Realizzazione del nuovo Ambulatorio Chirurgico</a:t>
            </a:r>
            <a:endParaRPr lang="it-IT" sz="1600" b="0" strike="noStrike" spc="-1" dirty="0">
              <a:latin typeface="Tahoma" pitchFamily="34" charset="0"/>
              <a:ea typeface="Tahoma" pitchFamily="34" charset="0"/>
              <a:cs typeface="Tahoma" pitchFamily="34" charset="0"/>
            </a:endParaRPr>
          </a:p>
          <a:p>
            <a:pPr algn="just">
              <a:lnSpc>
                <a:spcPct val="100000"/>
              </a:lnSpc>
            </a:pP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trasformazione di alcuni locali attualmente occupati da uffici e studi medici;</a:t>
            </a: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ricollocazione dei locali occupati dal nuovo intervento e riorganizzazione degli ambulatori;</a:t>
            </a: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istallazione di nuova Unità di Trattamento Aria (UTA);</a:t>
            </a: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riqualificazione degli spazi del secondo piano, ala storica.</a:t>
            </a:r>
            <a:endParaRPr lang="it-IT" sz="1600" b="0" strike="noStrike" spc="-1" dirty="0">
              <a:latin typeface="Tahoma" pitchFamily="34" charset="0"/>
              <a:ea typeface="Tahoma" pitchFamily="34" charset="0"/>
              <a:cs typeface="Tahoma" pitchFamily="34" charset="0"/>
            </a:endParaRPr>
          </a:p>
          <a:p>
            <a:pPr algn="just">
              <a:lnSpc>
                <a:spcPct val="100000"/>
              </a:lnSpc>
            </a:pPr>
            <a:endParaRPr lang="it-IT" sz="1600" b="0" strike="noStrike" spc="-1" dirty="0">
              <a:latin typeface="Tahoma" pitchFamily="34" charset="0"/>
              <a:ea typeface="Tahoma" pitchFamily="34" charset="0"/>
              <a:cs typeface="Tahoma" pitchFamily="34" charset="0"/>
            </a:endParaRPr>
          </a:p>
          <a:p>
            <a:pPr algn="just">
              <a:lnSpc>
                <a:spcPct val="100000"/>
              </a:lnSpc>
            </a:pPr>
            <a:r>
              <a:rPr lang="it-IT" sz="1600" b="1" strike="noStrike" spc="-1" dirty="0">
                <a:solidFill>
                  <a:srgbClr val="000000"/>
                </a:solidFill>
                <a:latin typeface="Tahoma" pitchFamily="34" charset="0"/>
                <a:ea typeface="Tahoma" pitchFamily="34" charset="0"/>
                <a:cs typeface="Tahoma" pitchFamily="34" charset="0"/>
              </a:rPr>
              <a:t>Implementazione delle apparecchiature e del confort per la degenza e la riabilitazione</a:t>
            </a:r>
            <a:endParaRPr lang="it-IT" sz="1600" b="0" strike="noStrike" spc="-1" dirty="0">
              <a:latin typeface="Tahoma" pitchFamily="34" charset="0"/>
              <a:ea typeface="Tahoma" pitchFamily="34" charset="0"/>
              <a:cs typeface="Tahoma" pitchFamily="34" charset="0"/>
            </a:endParaRPr>
          </a:p>
          <a:p>
            <a:pPr algn="just">
              <a:lnSpc>
                <a:spcPct val="100000"/>
              </a:lnSpc>
            </a:pP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sostituzione degli attuali letti con </a:t>
            </a:r>
            <a:r>
              <a:rPr lang="it-IT" sz="1600" b="0" strike="noStrike" spc="-1" dirty="0" smtClean="0">
                <a:solidFill>
                  <a:srgbClr val="000000"/>
                </a:solidFill>
                <a:latin typeface="Tahoma" pitchFamily="34" charset="0"/>
                <a:ea typeface="Tahoma" pitchFamily="34" charset="0"/>
                <a:cs typeface="Tahoma" pitchFamily="34" charset="0"/>
              </a:rPr>
              <a:t>letti motorizzati installazione </a:t>
            </a:r>
            <a:r>
              <a:rPr lang="it-IT" sz="1600" b="0" strike="noStrike" spc="-1" dirty="0">
                <a:solidFill>
                  <a:srgbClr val="000000"/>
                </a:solidFill>
                <a:latin typeface="Tahoma" pitchFamily="34" charset="0"/>
                <a:ea typeface="Tahoma" pitchFamily="34" charset="0"/>
                <a:cs typeface="Tahoma" pitchFamily="34" charset="0"/>
              </a:rPr>
              <a:t>in almeno 8 stanze di degenza di un sistema di sollevamento pazienti fisso;</a:t>
            </a: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fornitura di 4 barelle motorizzate per il trasporto interno di pazienti ricoverati e di altri ausili;</a:t>
            </a: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fornitura di 1 letto </a:t>
            </a:r>
            <a:r>
              <a:rPr lang="it-IT" sz="1600" b="0" strike="noStrike" spc="-1" dirty="0" err="1" smtClean="0">
                <a:solidFill>
                  <a:srgbClr val="000000"/>
                </a:solidFill>
                <a:latin typeface="Tahoma" pitchFamily="34" charset="0"/>
                <a:ea typeface="Tahoma" pitchFamily="34" charset="0"/>
                <a:cs typeface="Tahoma" pitchFamily="34" charset="0"/>
              </a:rPr>
              <a:t>bobath</a:t>
            </a:r>
            <a:r>
              <a:rPr lang="it-IT" sz="1600" b="0" strike="noStrike" spc="-1" dirty="0" smtClean="0">
                <a:solidFill>
                  <a:srgbClr val="000000"/>
                </a:solidFill>
                <a:latin typeface="Tahoma" pitchFamily="34" charset="0"/>
                <a:ea typeface="Tahoma" pitchFamily="34" charset="0"/>
                <a:cs typeface="Tahoma" pitchFamily="34" charset="0"/>
              </a:rPr>
              <a:t> per riabilitazione;</a:t>
            </a: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complessiva riqualificazione degli impianti del trattamento dell’aria e della climatizzazione estiva del primo piano per garantire </a:t>
            </a:r>
            <a:r>
              <a:rPr lang="it-IT" sz="1600" b="0" strike="noStrike" spc="-1" dirty="0" smtClean="0">
                <a:solidFill>
                  <a:srgbClr val="000000"/>
                </a:solidFill>
                <a:latin typeface="Tahoma" pitchFamily="34" charset="0"/>
                <a:ea typeface="Tahoma" pitchFamily="34" charset="0"/>
                <a:cs typeface="Tahoma" pitchFamily="34" charset="0"/>
              </a:rPr>
              <a:t>confort;</a:t>
            </a:r>
            <a:r>
              <a:rPr lang="it-IT" sz="1600" spc="-1" dirty="0">
                <a:latin typeface="Tahoma" pitchFamily="34" charset="0"/>
                <a:ea typeface="Tahoma" pitchFamily="34" charset="0"/>
                <a:cs typeface="Tahoma" pitchFamily="34" charset="0"/>
              </a:rPr>
              <a:t> </a:t>
            </a:r>
            <a:r>
              <a:rPr lang="it-IT" sz="1600" spc="-1" dirty="0" smtClean="0">
                <a:latin typeface="Tahoma" pitchFamily="34" charset="0"/>
                <a:ea typeface="Tahoma" pitchFamily="34" charset="0"/>
                <a:cs typeface="Tahoma" pitchFamily="34" charset="0"/>
              </a:rPr>
              <a:t>con </a:t>
            </a:r>
            <a:r>
              <a:rPr lang="it-IT" sz="1600" b="0" strike="noStrike" spc="-1" dirty="0" smtClean="0">
                <a:solidFill>
                  <a:srgbClr val="000000"/>
                </a:solidFill>
                <a:latin typeface="Tahoma" pitchFamily="34" charset="0"/>
                <a:ea typeface="Tahoma" pitchFamily="34" charset="0"/>
                <a:cs typeface="Tahoma" pitchFamily="34" charset="0"/>
              </a:rPr>
              <a:t>sostituzione </a:t>
            </a:r>
            <a:r>
              <a:rPr lang="it-IT" sz="1600" b="0" strike="noStrike" spc="-1" dirty="0">
                <a:solidFill>
                  <a:srgbClr val="000000"/>
                </a:solidFill>
                <a:latin typeface="Tahoma" pitchFamily="34" charset="0"/>
                <a:ea typeface="Tahoma" pitchFamily="34" charset="0"/>
                <a:cs typeface="Tahoma" pitchFamily="34" charset="0"/>
              </a:rPr>
              <a:t>del gruppo frigorifero </a:t>
            </a:r>
            <a:r>
              <a:rPr lang="it-IT" sz="1600" b="0" strike="noStrike" spc="-1" dirty="0" smtClean="0">
                <a:solidFill>
                  <a:srgbClr val="000000"/>
                </a:solidFill>
                <a:latin typeface="Tahoma" pitchFamily="34" charset="0"/>
                <a:ea typeface="Tahoma" pitchFamily="34" charset="0"/>
                <a:cs typeface="Tahoma" pitchFamily="34" charset="0"/>
              </a:rPr>
              <a:t>esistente</a:t>
            </a:r>
            <a:endParaRPr lang="it-IT" sz="1600" b="0" strike="noStrike" spc="-1" dirty="0">
              <a:latin typeface="Tahoma" pitchFamily="34" charset="0"/>
              <a:ea typeface="Tahoma" pitchFamily="34" charset="0"/>
              <a:cs typeface="Tahoma" pitchFamily="34" charset="0"/>
            </a:endParaRPr>
          </a:p>
          <a:p>
            <a:pPr algn="just">
              <a:lnSpc>
                <a:spcPct val="100000"/>
              </a:lnSpc>
            </a:pPr>
            <a:endParaRPr lang="it-IT" sz="1600" b="0" strike="noStrike" spc="-1" dirty="0">
              <a:latin typeface="Tahoma" pitchFamily="34" charset="0"/>
              <a:ea typeface="Tahoma" pitchFamily="34" charset="0"/>
              <a:cs typeface="Tahoma" pitchFamily="34" charset="0"/>
            </a:endParaRPr>
          </a:p>
          <a:p>
            <a:pPr algn="just">
              <a:lnSpc>
                <a:spcPct val="100000"/>
              </a:lnSpc>
            </a:pPr>
            <a:r>
              <a:rPr lang="it-IT" sz="1600" b="1" strike="noStrike" spc="-1" dirty="0">
                <a:solidFill>
                  <a:srgbClr val="000000"/>
                </a:solidFill>
                <a:latin typeface="Tahoma" pitchFamily="34" charset="0"/>
                <a:ea typeface="Tahoma" pitchFamily="34" charset="0"/>
                <a:cs typeface="Tahoma" pitchFamily="34" charset="0"/>
              </a:rPr>
              <a:t>Realizzazione di due camere di degenza a pressione ambiente negativa/positiva </a:t>
            </a:r>
            <a:endParaRPr lang="it-IT" sz="1600" b="0" strike="noStrike" spc="-1" dirty="0">
              <a:latin typeface="Tahoma" pitchFamily="34" charset="0"/>
              <a:ea typeface="Tahoma" pitchFamily="34" charset="0"/>
              <a:cs typeface="Tahoma" pitchFamily="34" charset="0"/>
            </a:endParaRPr>
          </a:p>
          <a:p>
            <a:pPr algn="just">
              <a:lnSpc>
                <a:spcPct val="100000"/>
              </a:lnSpc>
            </a:pP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realizzazione della zona filtro nell’area di disimpegno tra le due camere per consentire la modulazione della pressione dell’aria, in modo da «isolare» le due degenze dagli ambienti limitrofi e permettere di ospitare, in emergenza, pazienti con particolari patologie infettive;</a:t>
            </a:r>
            <a:endParaRPr lang="it-IT" sz="1600" b="0" strike="noStrike" spc="-1" dirty="0">
              <a:latin typeface="Tahoma" pitchFamily="34" charset="0"/>
              <a:ea typeface="Tahoma" pitchFamily="34" charset="0"/>
              <a:cs typeface="Tahoma" pitchFamily="34" charset="0"/>
            </a:endParaRPr>
          </a:p>
          <a:p>
            <a:pPr marL="285840" indent="-285480" algn="just">
              <a:lnSpc>
                <a:spcPct val="100000"/>
              </a:lnSpc>
              <a:buClr>
                <a:srgbClr val="000000"/>
              </a:buClr>
              <a:buFont typeface="Arial"/>
              <a:buChar char="•"/>
            </a:pPr>
            <a:r>
              <a:rPr lang="it-IT" sz="1600" b="0" strike="noStrike" spc="-1" dirty="0">
                <a:solidFill>
                  <a:srgbClr val="000000"/>
                </a:solidFill>
                <a:latin typeface="Tahoma" pitchFamily="34" charset="0"/>
                <a:ea typeface="Tahoma" pitchFamily="34" charset="0"/>
                <a:cs typeface="Tahoma" pitchFamily="34" charset="0"/>
              </a:rPr>
              <a:t>ripristino e ritinteggiature delle aree oggetto di intervento;</a:t>
            </a:r>
            <a:endParaRPr lang="it-IT" sz="1600" b="0" strike="noStrike" spc="-1" dirty="0">
              <a:latin typeface="Tahoma" pitchFamily="34" charset="0"/>
              <a:ea typeface="Tahoma" pitchFamily="34" charset="0"/>
              <a:cs typeface="Tahoma" pitchFamily="34" charset="0"/>
            </a:endParaRPr>
          </a:p>
          <a:p>
            <a:pPr algn="just">
              <a:lnSpc>
                <a:spcPct val="100000"/>
              </a:lnSpc>
            </a:pPr>
            <a:endParaRPr lang="it-IT" sz="1600" b="0" strike="noStrike" spc="-1" dirty="0">
              <a:latin typeface="Tahoma" pitchFamily="34" charset="0"/>
              <a:ea typeface="Tahoma" pitchFamily="34" charset="0"/>
              <a:cs typeface="Tahoma" pitchFamily="34" charset="0"/>
            </a:endParaRPr>
          </a:p>
        </p:txBody>
      </p:sp>
      <p:sp>
        <p:nvSpPr>
          <p:cNvPr id="175" name="CustomShape 2"/>
          <p:cNvSpPr/>
          <p:nvPr/>
        </p:nvSpPr>
        <p:spPr>
          <a:xfrm>
            <a:off x="3592800" y="908720"/>
            <a:ext cx="4268520" cy="34272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000" b="1" strike="noStrike" spc="-1">
                <a:solidFill>
                  <a:srgbClr val="000000"/>
                </a:solidFill>
                <a:latin typeface="Book Antiqua"/>
              </a:rPr>
              <a:t>Caratteristiche dell’intervento</a:t>
            </a:r>
            <a:r>
              <a:rPr lang="it-IT" sz="2000" b="1" strike="noStrike" spc="-1">
                <a:solidFill>
                  <a:srgbClr val="FFFFFF"/>
                </a:solidFill>
                <a:latin typeface="Book Antiqua"/>
              </a:rPr>
              <a:t> </a:t>
            </a:r>
            <a:r>
              <a:rPr lang="it-IT" sz="2000" b="1" strike="noStrike" spc="-1">
                <a:solidFill>
                  <a:srgbClr val="FFFFFF"/>
                </a:solidFill>
                <a:latin typeface="Calibri"/>
              </a:rPr>
              <a:t>1 </a:t>
            </a:r>
            <a:endParaRPr lang="it-IT"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1" name="Picture 2" descr="Next Generation Italia, il Piano per disegnare il futuro del Paese -  Ministero dell'Economia e delle Finanze"/>
          <p:cNvPicPr/>
          <p:nvPr/>
        </p:nvPicPr>
        <p:blipFill>
          <a:blip r:embed="rId2" cstate="print"/>
          <a:stretch/>
        </p:blipFill>
        <p:spPr>
          <a:xfrm>
            <a:off x="336960" y="198720"/>
            <a:ext cx="1757160" cy="702720"/>
          </a:xfrm>
          <a:prstGeom prst="rect">
            <a:avLst/>
          </a:prstGeom>
          <a:ln w="0">
            <a:noFill/>
          </a:ln>
        </p:spPr>
      </p:pic>
      <p:sp>
        <p:nvSpPr>
          <p:cNvPr id="182" name="CustomShape 1"/>
          <p:cNvSpPr/>
          <p:nvPr/>
        </p:nvSpPr>
        <p:spPr>
          <a:xfrm>
            <a:off x="1886040" y="1661760"/>
            <a:ext cx="9753120" cy="219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spcBef>
                <a:spcPts val="499"/>
              </a:spcBef>
              <a:spcAft>
                <a:spcPts val="499"/>
              </a:spcAft>
              <a:tabLst>
                <a:tab pos="0" algn="l"/>
              </a:tabLst>
            </a:pPr>
            <a:r>
              <a:rPr lang="it-IT" sz="2000" b="0" strike="noStrike" spc="-1">
                <a:solidFill>
                  <a:srgbClr val="000000"/>
                </a:solidFill>
                <a:latin typeface="Calibri"/>
                <a:ea typeface="Times New Roman"/>
              </a:rPr>
              <a:t>Quadro economico (costo complessivo dell’intervento) 	</a:t>
            </a:r>
            <a:r>
              <a:rPr lang="it-IT" sz="2000" b="1" strike="noStrike" spc="-1">
                <a:solidFill>
                  <a:srgbClr val="000000"/>
                </a:solidFill>
                <a:latin typeface="Calibri"/>
                <a:ea typeface="Times New Roman"/>
              </a:rPr>
              <a:t> 1.500.200 €</a:t>
            </a:r>
            <a:endParaRPr lang="it-IT" sz="2000" b="0" strike="noStrike" spc="-1">
              <a:latin typeface="Arial"/>
            </a:endParaRPr>
          </a:p>
          <a:p>
            <a:pPr marL="343080" indent="-342720">
              <a:lnSpc>
                <a:spcPct val="100000"/>
              </a:lnSpc>
              <a:spcBef>
                <a:spcPts val="499"/>
              </a:spcBef>
              <a:spcAft>
                <a:spcPts val="499"/>
              </a:spcAft>
              <a:tabLst>
                <a:tab pos="0" algn="l"/>
              </a:tabLst>
            </a:pPr>
            <a:r>
              <a:rPr lang="it-IT" sz="2000" b="0" strike="noStrike" spc="-1">
                <a:solidFill>
                  <a:srgbClr val="0D0D0D"/>
                </a:solidFill>
                <a:latin typeface="Calibri"/>
                <a:ea typeface="Times New Roman"/>
              </a:rPr>
              <a:t>Quadro finanziario (Fondi PNRR )				 </a:t>
            </a:r>
            <a:r>
              <a:rPr lang="it-IT" sz="2000" b="1" strike="noStrike" spc="-1">
                <a:solidFill>
                  <a:srgbClr val="0D0D0D"/>
                </a:solidFill>
                <a:latin typeface="Calibri"/>
                <a:ea typeface="Times New Roman"/>
              </a:rPr>
              <a:t>1.500.200 €</a:t>
            </a:r>
            <a:r>
              <a:t/>
            </a:r>
            <a:br/>
            <a:endParaRPr lang="it-IT" sz="2000" b="0" strike="noStrike" spc="-1">
              <a:latin typeface="Arial"/>
            </a:endParaRPr>
          </a:p>
          <a:p>
            <a:pPr marL="914400" indent="-342720">
              <a:lnSpc>
                <a:spcPct val="100000"/>
              </a:lnSpc>
              <a:spcBef>
                <a:spcPts val="499"/>
              </a:spcBef>
              <a:spcAft>
                <a:spcPts val="499"/>
              </a:spcAft>
              <a:tabLst>
                <a:tab pos="0" algn="l"/>
              </a:tabLst>
            </a:pPr>
            <a:r>
              <a:rPr lang="it-IT" sz="1500" b="0" strike="noStrike" spc="-1">
                <a:solidFill>
                  <a:srgbClr val="0D0D0D"/>
                </a:solidFill>
                <a:latin typeface="Book Antiqua"/>
                <a:ea typeface="Times New Roman"/>
              </a:rPr>
              <a:t> </a:t>
            </a:r>
            <a:endParaRPr lang="it-IT" sz="1500" b="0" strike="noStrike" spc="-1">
              <a:latin typeface="Arial"/>
            </a:endParaRPr>
          </a:p>
          <a:p>
            <a:pPr marL="914400" indent="-342720">
              <a:lnSpc>
                <a:spcPct val="100000"/>
              </a:lnSpc>
              <a:spcBef>
                <a:spcPts val="499"/>
              </a:spcBef>
              <a:spcAft>
                <a:spcPts val="499"/>
              </a:spcAft>
              <a:tabLst>
                <a:tab pos="0" algn="l"/>
              </a:tabLst>
            </a:pPr>
            <a:endParaRPr lang="it-IT" sz="1500" b="0" strike="noStrike" spc="-1">
              <a:latin typeface="Arial"/>
            </a:endParaRPr>
          </a:p>
          <a:p>
            <a:pPr marL="914400" indent="-342720">
              <a:lnSpc>
                <a:spcPct val="100000"/>
              </a:lnSpc>
              <a:spcBef>
                <a:spcPts val="499"/>
              </a:spcBef>
              <a:spcAft>
                <a:spcPts val="499"/>
              </a:spcAft>
              <a:tabLst>
                <a:tab pos="0" algn="l"/>
              </a:tabLst>
            </a:pPr>
            <a:endParaRPr lang="it-IT" sz="1500" b="0" strike="noStrike" spc="-1">
              <a:latin typeface="Arial"/>
            </a:endParaRPr>
          </a:p>
        </p:txBody>
      </p:sp>
      <p:sp>
        <p:nvSpPr>
          <p:cNvPr id="183" name="CustomShape 2"/>
          <p:cNvSpPr/>
          <p:nvPr/>
        </p:nvSpPr>
        <p:spPr>
          <a:xfrm>
            <a:off x="3592800" y="964800"/>
            <a:ext cx="5116680" cy="42048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800" b="1" strike="noStrike" spc="-1">
                <a:solidFill>
                  <a:srgbClr val="000000"/>
                </a:solidFill>
                <a:latin typeface="Book Antiqua"/>
              </a:rPr>
              <a:t>Caratteristiche economico finanziarie </a:t>
            </a:r>
            <a:r>
              <a:rPr lang="it-IT" sz="1800" b="1" strike="noStrike" spc="-1">
                <a:solidFill>
                  <a:srgbClr val="FFFFFF"/>
                </a:solidFill>
                <a:latin typeface="Book Antiqua"/>
              </a:rPr>
              <a:t>. </a:t>
            </a:r>
            <a:r>
              <a:rPr lang="it-IT" sz="1800" b="1" strike="noStrike" spc="-1">
                <a:solidFill>
                  <a:srgbClr val="FFFFFF"/>
                </a:solidFill>
                <a:latin typeface="Calibri"/>
              </a:rPr>
              <a:t>1 </a:t>
            </a:r>
            <a:endParaRPr lang="it-IT" sz="1800" b="0" strike="noStrike" spc="-1">
              <a:latin typeface="Arial"/>
            </a:endParaRPr>
          </a:p>
        </p:txBody>
      </p:sp>
      <p:pic>
        <p:nvPicPr>
          <p:cNvPr id="184" name="Immagine 10"/>
          <p:cNvPicPr/>
          <p:nvPr/>
        </p:nvPicPr>
        <p:blipFill>
          <a:blip r:embed="rId3" cstate="print"/>
          <a:stretch/>
        </p:blipFill>
        <p:spPr>
          <a:xfrm>
            <a:off x="7655400" y="309960"/>
            <a:ext cx="4057920" cy="472320"/>
          </a:xfrm>
          <a:prstGeom prst="rect">
            <a:avLst/>
          </a:prstGeom>
          <a:ln w="0">
            <a:noFill/>
          </a:ln>
        </p:spPr>
      </p:pic>
      <p:pic>
        <p:nvPicPr>
          <p:cNvPr id="185" name="Picture 2"/>
          <p:cNvPicPr/>
          <p:nvPr/>
        </p:nvPicPr>
        <p:blipFill>
          <a:blip r:embed="rId4" cstate="print"/>
          <a:stretch/>
        </p:blipFill>
        <p:spPr>
          <a:xfrm>
            <a:off x="2960640" y="2791440"/>
            <a:ext cx="6157440" cy="3688200"/>
          </a:xfrm>
          <a:prstGeom prst="rect">
            <a:avLst/>
          </a:prstGeom>
          <a:ln w="0">
            <a:noFill/>
          </a:ln>
        </p:spPr>
      </p:pic>
      <p:pic>
        <p:nvPicPr>
          <p:cNvPr id="186" name="Picture 7" descr="marchio_RER.jpg"/>
          <p:cNvPicPr/>
          <p:nvPr/>
        </p:nvPicPr>
        <p:blipFill>
          <a:blip r:embed="rId5" cstate="print"/>
          <a:stretch/>
        </p:blipFill>
        <p:spPr>
          <a:xfrm>
            <a:off x="3790800" y="332640"/>
            <a:ext cx="2961000" cy="4345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ushGree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2883</TotalTime>
  <Words>1402</Words>
  <Application>Microsoft Office PowerPoint</Application>
  <PresentationFormat>Personalizzato</PresentationFormat>
  <Paragraphs>131</Paragraphs>
  <Slides>14</Slides>
  <Notes>4</Notes>
  <HiddenSlides>0</HiddenSlides>
  <MMClips>0</MMClips>
  <ScaleCrop>false</ScaleCrop>
  <HeadingPairs>
    <vt:vector size="4" baseType="variant">
      <vt:variant>
        <vt:lpstr>Tema</vt:lpstr>
      </vt:variant>
      <vt:variant>
        <vt:i4>4</vt:i4>
      </vt:variant>
      <vt:variant>
        <vt:lpstr>Titoli diapositive</vt:lpstr>
      </vt:variant>
      <vt:variant>
        <vt:i4>14</vt:i4>
      </vt:variant>
    </vt:vector>
  </HeadingPairs>
  <TitlesOfParts>
    <vt:vector size="18" baseType="lpstr">
      <vt:lpstr>Office Theme</vt:lpstr>
      <vt:lpstr>Office Theme</vt:lpstr>
      <vt:lpstr>Office Theme</vt:lpstr>
      <vt:lpstr>LushGreen1</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Obiettivi</vt:lpstr>
      <vt:lpstr>Diapositiva 13</vt:lpstr>
      <vt:lpstr>Budget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Valutazione Progetti Fattibilità Tecnico Economica  Interventi PNRR</dc:title>
  <dc:creator>Fagioli Enrica</dc:creator>
  <cp:lastModifiedBy>lroti</cp:lastModifiedBy>
  <cp:revision>157</cp:revision>
  <dcterms:created xsi:type="dcterms:W3CDTF">2022-03-10T14:52:18Z</dcterms:created>
  <dcterms:modified xsi:type="dcterms:W3CDTF">2022-05-25T06:06:11Z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10</vt:i4>
  </property>
  <property fmtid="{D5CDD505-2E9C-101B-9397-08002B2CF9AE}" pid="3" name="PresentationFormat">
    <vt:lpwstr>Widescreen</vt:lpwstr>
  </property>
  <property fmtid="{D5CDD505-2E9C-101B-9397-08002B2CF9AE}" pid="4" name="Slides">
    <vt:i4>24</vt:i4>
  </property>
</Properties>
</file>