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7"/>
  </p:notesMasterIdLst>
  <p:sldIdLst>
    <p:sldId id="787" r:id="rId2"/>
    <p:sldId id="1980" r:id="rId3"/>
    <p:sldId id="280" r:id="rId4"/>
    <p:sldId id="1986" r:id="rId5"/>
    <p:sldId id="1982" r:id="rId6"/>
    <p:sldId id="282" r:id="rId7"/>
    <p:sldId id="283" r:id="rId8"/>
    <p:sldId id="285" r:id="rId9"/>
    <p:sldId id="1985" r:id="rId10"/>
    <p:sldId id="1987" r:id="rId11"/>
    <p:sldId id="287" r:id="rId12"/>
    <p:sldId id="288" r:id="rId13"/>
    <p:sldId id="1988" r:id="rId14"/>
    <p:sldId id="289" r:id="rId15"/>
    <p:sldId id="1921"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D78E"/>
    <a:srgbClr val="45EB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B9631B5-78F2-41C9-869B-9F39066F8104}" styleName="Stile medio 3 - Colore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Stile chiaro 2 - Colore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04" autoAdjust="0"/>
    <p:restoredTop sz="92982" autoAdjust="0"/>
  </p:normalViewPr>
  <p:slideViewPr>
    <p:cSldViewPr snapToGrid="0">
      <p:cViewPr varScale="1">
        <p:scale>
          <a:sx n="56" d="100"/>
          <a:sy n="56" d="100"/>
        </p:scale>
        <p:origin x="856" y="60"/>
      </p:cViewPr>
      <p:guideLst>
        <p:guide orient="horz" pos="2160"/>
        <p:guide pos="3840"/>
      </p:guideLst>
    </p:cSldViewPr>
  </p:slideViewPr>
  <p:notesTextViewPr>
    <p:cViewPr>
      <p:scale>
        <a:sx n="1" d="1"/>
        <a:sy n="1" d="1"/>
      </p:scale>
      <p:origin x="0" y="0"/>
    </p:cViewPr>
  </p:notesTextViewPr>
  <p:sorterViewPr>
    <p:cViewPr>
      <p:scale>
        <a:sx n="60" d="100"/>
        <a:sy n="60" d="100"/>
      </p:scale>
      <p:origin x="0" y="-49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2" y="0"/>
            <a:ext cx="2945659" cy="498057"/>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5" y="0"/>
            <a:ext cx="2945659" cy="498057"/>
          </a:xfrm>
          <a:prstGeom prst="rect">
            <a:avLst/>
          </a:prstGeom>
        </p:spPr>
        <p:txBody>
          <a:bodyPr vert="horz" lIns="91440" tIns="45720" rIns="91440" bIns="45720" rtlCol="0"/>
          <a:lstStyle>
            <a:lvl1pPr algn="r">
              <a:defRPr sz="1200"/>
            </a:lvl1pPr>
          </a:lstStyle>
          <a:p>
            <a:fld id="{0BA1B407-39D4-4224-9912-726A158D18E7}" type="datetimeFigureOut">
              <a:rPr lang="it-IT" smtClean="0"/>
              <a:t>15/01/2024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2" y="9428585"/>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5" y="9428585"/>
            <a:ext cx="2945659" cy="498055"/>
          </a:xfrm>
          <a:prstGeom prst="rect">
            <a:avLst/>
          </a:prstGeom>
        </p:spPr>
        <p:txBody>
          <a:bodyPr vert="horz" lIns="91440" tIns="45720" rIns="91440" bIns="45720" rtlCol="0" anchor="b"/>
          <a:lstStyle>
            <a:lvl1pPr algn="r">
              <a:defRPr sz="1200"/>
            </a:lvl1pPr>
          </a:lstStyle>
          <a:p>
            <a:fld id="{2096883F-2B71-4C06-BF7E-380870E54091}" type="slidenum">
              <a:rPr lang="it-IT" smtClean="0"/>
              <a:t>‹N›</a:t>
            </a:fld>
            <a:endParaRPr lang="it-IT"/>
          </a:p>
        </p:txBody>
      </p:sp>
    </p:spTree>
    <p:extLst>
      <p:ext uri="{BB962C8B-B14F-4D97-AF65-F5344CB8AC3E}">
        <p14:creationId xmlns:p14="http://schemas.microsoft.com/office/powerpoint/2010/main" val="2039774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096883F-2B71-4C06-BF7E-380870E54091}" type="slidenum">
              <a:rPr lang="it-IT" smtClean="0"/>
              <a:t>4</a:t>
            </a:fld>
            <a:endParaRPr lang="it-IT"/>
          </a:p>
        </p:txBody>
      </p:sp>
    </p:spTree>
    <p:extLst>
      <p:ext uri="{BB962C8B-B14F-4D97-AF65-F5344CB8AC3E}">
        <p14:creationId xmlns:p14="http://schemas.microsoft.com/office/powerpoint/2010/main" val="26479409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5594927" y="1787381"/>
            <a:ext cx="6031345" cy="2387600"/>
          </a:xfrm>
        </p:spPr>
        <p:txBody>
          <a:bodyPr anchor="b"/>
          <a:lstStyle>
            <a:lvl1pPr algn="r">
              <a:defRPr sz="6000" b="1">
                <a:solidFill>
                  <a:schemeClr val="bg1"/>
                </a:solidFill>
              </a:defRPr>
            </a:lvl1pPr>
          </a:lstStyle>
          <a:p>
            <a:r>
              <a:rPr lang="it-IT" dirty="0"/>
              <a:t>Fare clic per modificare lo stile del titolo</a:t>
            </a:r>
          </a:p>
        </p:txBody>
      </p:sp>
      <p:sp>
        <p:nvSpPr>
          <p:cNvPr id="3" name="Sottotitolo 2"/>
          <p:cNvSpPr>
            <a:spLocks noGrp="1"/>
          </p:cNvSpPr>
          <p:nvPr>
            <p:ph type="subTitle" idx="1"/>
          </p:nvPr>
        </p:nvSpPr>
        <p:spPr>
          <a:xfrm>
            <a:off x="5594927" y="4267056"/>
            <a:ext cx="6031345" cy="1655762"/>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a:xfrm>
            <a:off x="995217" y="6356350"/>
            <a:ext cx="2743200" cy="365125"/>
          </a:xfrm>
        </p:spPr>
        <p:txBody>
          <a:bodyPr/>
          <a:lstStyle/>
          <a:p>
            <a:fld id="{A762427D-5AFF-42AC-993B-C3E7D31D5958}" type="datetimeFigureOut">
              <a:rPr lang="it-IT" smtClean="0"/>
              <a:pPr/>
              <a:t>15/01/2024</a:t>
            </a:fld>
            <a:endParaRPr lang="it-IT"/>
          </a:p>
        </p:txBody>
      </p:sp>
      <p:sp>
        <p:nvSpPr>
          <p:cNvPr id="5" name="Segnaposto piè di pagina 4"/>
          <p:cNvSpPr>
            <a:spLocks noGrp="1"/>
          </p:cNvSpPr>
          <p:nvPr>
            <p:ph type="ftr" sz="quarter" idx="11"/>
          </p:nvPr>
        </p:nvSpPr>
        <p:spPr/>
        <p:txBody>
          <a:bodyPr/>
          <a:lstStyle>
            <a:lvl1pPr>
              <a:defRPr>
                <a:solidFill>
                  <a:schemeClr val="bg1"/>
                </a:solidFill>
              </a:defRPr>
            </a:lvl1pPr>
          </a:lstStyle>
          <a:p>
            <a:endParaRPr lang="it-IT"/>
          </a:p>
        </p:txBody>
      </p:sp>
      <p:sp>
        <p:nvSpPr>
          <p:cNvPr id="6" name="Segnaposto numero diapositiva 5"/>
          <p:cNvSpPr>
            <a:spLocks noGrp="1"/>
          </p:cNvSpPr>
          <p:nvPr>
            <p:ph type="sldNum" sz="quarter" idx="12"/>
          </p:nvPr>
        </p:nvSpPr>
        <p:spPr>
          <a:xfrm>
            <a:off x="8924639" y="6356350"/>
            <a:ext cx="2743200" cy="365125"/>
          </a:xfrm>
        </p:spPr>
        <p:txBody>
          <a:bodyPr/>
          <a:lstStyle>
            <a:lvl1pPr>
              <a:defRPr>
                <a:solidFill>
                  <a:schemeClr val="bg1"/>
                </a:solidFill>
              </a:defRPr>
            </a:lvl1pPr>
          </a:lstStyle>
          <a:p>
            <a:fld id="{DC442C4B-54BC-4705-89D2-7753D881D95C}" type="slidenum">
              <a:rPr lang="it-IT" smtClean="0"/>
              <a:pPr/>
              <a:t>‹N›</a:t>
            </a:fld>
            <a:endParaRPr lang="it-IT"/>
          </a:p>
        </p:txBody>
      </p:sp>
    </p:spTree>
    <p:extLst>
      <p:ext uri="{BB962C8B-B14F-4D97-AF65-F5344CB8AC3E}">
        <p14:creationId xmlns:p14="http://schemas.microsoft.com/office/powerpoint/2010/main" val="1872304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762427D-5AFF-42AC-993B-C3E7D31D5958}" type="datetimeFigureOut">
              <a:rPr lang="it-IT" smtClean="0"/>
              <a:pPr/>
              <a:t>15/01/2024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442C4B-54BC-4705-89D2-7753D881D95C}" type="slidenum">
              <a:rPr lang="it-IT" smtClean="0"/>
              <a:pPr/>
              <a:t>‹N›</a:t>
            </a:fld>
            <a:endParaRPr lang="it-IT"/>
          </a:p>
        </p:txBody>
      </p:sp>
    </p:spTree>
    <p:extLst>
      <p:ext uri="{BB962C8B-B14F-4D97-AF65-F5344CB8AC3E}">
        <p14:creationId xmlns:p14="http://schemas.microsoft.com/office/powerpoint/2010/main" val="2988239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762427D-5AFF-42AC-993B-C3E7D31D5958}" type="datetimeFigureOut">
              <a:rPr lang="it-IT" smtClean="0"/>
              <a:pPr/>
              <a:t>15/01/2024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442C4B-54BC-4705-89D2-7753D881D95C}" type="slidenum">
              <a:rPr lang="it-IT" smtClean="0"/>
              <a:pPr/>
              <a:t>‹N›</a:t>
            </a:fld>
            <a:endParaRPr lang="it-IT"/>
          </a:p>
        </p:txBody>
      </p:sp>
    </p:spTree>
    <p:extLst>
      <p:ext uri="{BB962C8B-B14F-4D97-AF65-F5344CB8AC3E}">
        <p14:creationId xmlns:p14="http://schemas.microsoft.com/office/powerpoint/2010/main" val="1670991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762427D-5AFF-42AC-993B-C3E7D31D5958}" type="datetimeFigureOut">
              <a:rPr lang="it-IT" smtClean="0"/>
              <a:pPr/>
              <a:t>15/01/2024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442C4B-54BC-4705-89D2-7753D881D95C}" type="slidenum">
              <a:rPr lang="it-IT" smtClean="0"/>
              <a:pPr/>
              <a:t>‹N›</a:t>
            </a:fld>
            <a:endParaRPr lang="it-IT"/>
          </a:p>
        </p:txBody>
      </p:sp>
    </p:spTree>
    <p:extLst>
      <p:ext uri="{BB962C8B-B14F-4D97-AF65-F5344CB8AC3E}">
        <p14:creationId xmlns:p14="http://schemas.microsoft.com/office/powerpoint/2010/main" val="3380167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A762427D-5AFF-42AC-993B-C3E7D31D5958}" type="datetimeFigureOut">
              <a:rPr lang="it-IT" smtClean="0"/>
              <a:pPr/>
              <a:t>15/01/2024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442C4B-54BC-4705-89D2-7753D881D95C}" type="slidenum">
              <a:rPr lang="it-IT" smtClean="0"/>
              <a:pPr/>
              <a:t>‹N›</a:t>
            </a:fld>
            <a:endParaRPr lang="it-IT"/>
          </a:p>
        </p:txBody>
      </p:sp>
    </p:spTree>
    <p:extLst>
      <p:ext uri="{BB962C8B-B14F-4D97-AF65-F5344CB8AC3E}">
        <p14:creationId xmlns:p14="http://schemas.microsoft.com/office/powerpoint/2010/main" val="1870777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762427D-5AFF-42AC-993B-C3E7D31D5958}" type="datetimeFigureOut">
              <a:rPr lang="it-IT" smtClean="0"/>
              <a:pPr/>
              <a:t>15/01/2024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442C4B-54BC-4705-89D2-7753D881D95C}" type="slidenum">
              <a:rPr lang="it-IT" smtClean="0"/>
              <a:pPr/>
              <a:t>‹N›</a:t>
            </a:fld>
            <a:endParaRPr lang="it-IT"/>
          </a:p>
        </p:txBody>
      </p:sp>
    </p:spTree>
    <p:extLst>
      <p:ext uri="{BB962C8B-B14F-4D97-AF65-F5344CB8AC3E}">
        <p14:creationId xmlns:p14="http://schemas.microsoft.com/office/powerpoint/2010/main" val="4239784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762427D-5AFF-42AC-993B-C3E7D31D5958}" type="datetimeFigureOut">
              <a:rPr lang="it-IT" smtClean="0"/>
              <a:pPr/>
              <a:t>15/01/2024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C442C4B-54BC-4705-89D2-7753D881D95C}" type="slidenum">
              <a:rPr lang="it-IT" smtClean="0"/>
              <a:pPr/>
              <a:t>‹N›</a:t>
            </a:fld>
            <a:endParaRPr lang="it-IT"/>
          </a:p>
        </p:txBody>
      </p:sp>
    </p:spTree>
    <p:extLst>
      <p:ext uri="{BB962C8B-B14F-4D97-AF65-F5344CB8AC3E}">
        <p14:creationId xmlns:p14="http://schemas.microsoft.com/office/powerpoint/2010/main" val="1377610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A762427D-5AFF-42AC-993B-C3E7D31D5958}" type="datetimeFigureOut">
              <a:rPr lang="it-IT" smtClean="0"/>
              <a:pPr/>
              <a:t>15/01/2024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C442C4B-54BC-4705-89D2-7753D881D95C}" type="slidenum">
              <a:rPr lang="it-IT" smtClean="0"/>
              <a:pPr/>
              <a:t>‹N›</a:t>
            </a:fld>
            <a:endParaRPr lang="it-IT"/>
          </a:p>
        </p:txBody>
      </p:sp>
    </p:spTree>
    <p:extLst>
      <p:ext uri="{BB962C8B-B14F-4D97-AF65-F5344CB8AC3E}">
        <p14:creationId xmlns:p14="http://schemas.microsoft.com/office/powerpoint/2010/main" val="1428564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762427D-5AFF-42AC-993B-C3E7D31D5958}" type="datetimeFigureOut">
              <a:rPr lang="it-IT" smtClean="0"/>
              <a:pPr/>
              <a:t>15/01/2024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C442C4B-54BC-4705-89D2-7753D881D95C}" type="slidenum">
              <a:rPr lang="it-IT" smtClean="0"/>
              <a:pPr/>
              <a:t>‹N›</a:t>
            </a:fld>
            <a:endParaRPr lang="it-IT"/>
          </a:p>
        </p:txBody>
      </p:sp>
    </p:spTree>
    <p:extLst>
      <p:ext uri="{BB962C8B-B14F-4D97-AF65-F5344CB8AC3E}">
        <p14:creationId xmlns:p14="http://schemas.microsoft.com/office/powerpoint/2010/main" val="3608411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A762427D-5AFF-42AC-993B-C3E7D31D5958}" type="datetimeFigureOut">
              <a:rPr lang="it-IT" smtClean="0"/>
              <a:pPr/>
              <a:t>15/01/2024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442C4B-54BC-4705-89D2-7753D881D95C}" type="slidenum">
              <a:rPr lang="it-IT" smtClean="0"/>
              <a:pPr/>
              <a:t>‹N›</a:t>
            </a:fld>
            <a:endParaRPr lang="it-IT"/>
          </a:p>
        </p:txBody>
      </p:sp>
    </p:spTree>
    <p:extLst>
      <p:ext uri="{BB962C8B-B14F-4D97-AF65-F5344CB8AC3E}">
        <p14:creationId xmlns:p14="http://schemas.microsoft.com/office/powerpoint/2010/main" val="3666598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A762427D-5AFF-42AC-993B-C3E7D31D5958}" type="datetimeFigureOut">
              <a:rPr lang="it-IT" smtClean="0"/>
              <a:pPr/>
              <a:t>15/01/2024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442C4B-54BC-4705-89D2-7753D881D95C}" type="slidenum">
              <a:rPr lang="it-IT" smtClean="0"/>
              <a:pPr/>
              <a:t>‹N›</a:t>
            </a:fld>
            <a:endParaRPr lang="it-IT"/>
          </a:p>
        </p:txBody>
      </p:sp>
    </p:spTree>
    <p:extLst>
      <p:ext uri="{BB962C8B-B14F-4D97-AF65-F5344CB8AC3E}">
        <p14:creationId xmlns:p14="http://schemas.microsoft.com/office/powerpoint/2010/main" val="3590731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62427D-5AFF-42AC-993B-C3E7D31D5958}" type="datetimeFigureOut">
              <a:rPr lang="it-IT" smtClean="0"/>
              <a:pPr/>
              <a:t>15/01/2024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442C4B-54BC-4705-89D2-7753D881D95C}" type="slidenum">
              <a:rPr lang="it-IT" smtClean="0"/>
              <a:pPr/>
              <a:t>‹N›</a:t>
            </a:fld>
            <a:endParaRPr lang="it-IT"/>
          </a:p>
        </p:txBody>
      </p:sp>
    </p:spTree>
    <p:extLst>
      <p:ext uri="{BB962C8B-B14F-4D97-AF65-F5344CB8AC3E}">
        <p14:creationId xmlns:p14="http://schemas.microsoft.com/office/powerpoint/2010/main" val="404829592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ctrTitle"/>
          </p:nvPr>
        </p:nvSpPr>
        <p:spPr>
          <a:xfrm>
            <a:off x="1285241" y="1415411"/>
            <a:ext cx="9231410" cy="4431687"/>
          </a:xfrm>
        </p:spPr>
        <p:txBody>
          <a:bodyPr anchor="b">
            <a:normAutofit/>
          </a:bodyPr>
          <a:lstStyle/>
          <a:p>
            <a:pPr algn="ctr"/>
            <a:r>
              <a:rPr lang="it-IT" sz="4400" dirty="0">
                <a:solidFill>
                  <a:schemeClr val="tx1"/>
                </a:solidFill>
                <a:latin typeface="+mn-lt"/>
              </a:rPr>
              <a:t>Sviluppo degli Ospedali di Comunità nel territorio dell’Azienda USL di Bologna</a:t>
            </a:r>
            <a:br>
              <a:rPr lang="it-IT" sz="3700" dirty="0">
                <a:solidFill>
                  <a:schemeClr val="tx1"/>
                </a:solidFill>
              </a:rPr>
            </a:br>
            <a:br>
              <a:rPr lang="it-IT" sz="3700" dirty="0">
                <a:solidFill>
                  <a:schemeClr val="tx1"/>
                </a:solidFill>
              </a:rPr>
            </a:br>
            <a:br>
              <a:rPr lang="it-IT" sz="3200" b="0" dirty="0">
                <a:solidFill>
                  <a:schemeClr val="tx1"/>
                </a:solidFill>
                <a:latin typeface="+mn-lt"/>
              </a:rPr>
            </a:br>
            <a:r>
              <a:rPr lang="it-IT" sz="3200" b="0" dirty="0">
                <a:solidFill>
                  <a:schemeClr val="tx1"/>
                </a:solidFill>
                <a:latin typeface="+mn-lt"/>
              </a:rPr>
              <a:t>18 gennaio 2024</a:t>
            </a:r>
            <a:endParaRPr lang="it-IT" sz="3700" b="0" dirty="0">
              <a:solidFill>
                <a:schemeClr val="tx1"/>
              </a:solidFill>
              <a:latin typeface="+mn-lt"/>
            </a:endParaRPr>
          </a:p>
        </p:txBody>
      </p:sp>
      <p:pic>
        <p:nvPicPr>
          <p:cNvPr id="3" name="Immagine 2" descr="irccs neuroscienze definitivo">
            <a:extLst>
              <a:ext uri="{FF2B5EF4-FFF2-40B4-BE49-F238E27FC236}">
                <a16:creationId xmlns:a16="http://schemas.microsoft.com/office/drawing/2014/main" id="{A096BEE9-19A8-9F7C-A8E1-060E1551D62D}"/>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25834"/>
            <a:ext cx="1872939" cy="269554"/>
          </a:xfrm>
          <a:prstGeom prst="rect">
            <a:avLst/>
          </a:prstGeom>
          <a:noFill/>
          <a:ln>
            <a:noFill/>
          </a:ln>
        </p:spPr>
      </p:pic>
    </p:spTree>
    <p:extLst>
      <p:ext uri="{BB962C8B-B14F-4D97-AF65-F5344CB8AC3E}">
        <p14:creationId xmlns:p14="http://schemas.microsoft.com/office/powerpoint/2010/main" val="2529046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7BE551-043D-C19E-2BC8-8C6F47650337}"/>
              </a:ext>
            </a:extLst>
          </p:cNvPr>
          <p:cNvSpPr>
            <a:spLocks noGrp="1"/>
          </p:cNvSpPr>
          <p:nvPr>
            <p:ph type="title"/>
          </p:nvPr>
        </p:nvSpPr>
        <p:spPr>
          <a:xfrm>
            <a:off x="838200" y="365125"/>
            <a:ext cx="10515600" cy="972185"/>
          </a:xfrm>
        </p:spPr>
        <p:txBody>
          <a:bodyPr/>
          <a:lstStyle/>
          <a:p>
            <a:pPr algn="ctr"/>
            <a:r>
              <a:rPr lang="it-IT" sz="4838" dirty="0">
                <a:solidFill>
                  <a:schemeClr val="accent2"/>
                </a:solidFill>
              </a:rPr>
              <a:t>Ruoli e responsabilità</a:t>
            </a:r>
          </a:p>
        </p:txBody>
      </p:sp>
      <p:sp>
        <p:nvSpPr>
          <p:cNvPr id="3" name="Segnaposto contenuto 2">
            <a:extLst>
              <a:ext uri="{FF2B5EF4-FFF2-40B4-BE49-F238E27FC236}">
                <a16:creationId xmlns:a16="http://schemas.microsoft.com/office/drawing/2014/main" id="{48049D16-A15D-402A-FBC3-6D7532F951B6}"/>
              </a:ext>
            </a:extLst>
          </p:cNvPr>
          <p:cNvSpPr>
            <a:spLocks noGrp="1"/>
          </p:cNvSpPr>
          <p:nvPr>
            <p:ph idx="1"/>
          </p:nvPr>
        </p:nvSpPr>
        <p:spPr>
          <a:xfrm>
            <a:off x="838200" y="1507808"/>
            <a:ext cx="10515600" cy="4351338"/>
          </a:xfrm>
        </p:spPr>
        <p:txBody>
          <a:bodyPr>
            <a:noAutofit/>
          </a:bodyPr>
          <a:lstStyle/>
          <a:p>
            <a:pPr algn="just"/>
            <a:r>
              <a:rPr lang="it-IT" sz="2400" b="0" i="0" u="none" strike="noStrike" baseline="0" dirty="0"/>
              <a:t>La </a:t>
            </a:r>
            <a:r>
              <a:rPr lang="it-IT" sz="2400" b="1" i="0" u="none" strike="noStrike" baseline="0" dirty="0"/>
              <a:t>responsabilità igienico-sanitaria</a:t>
            </a:r>
            <a:r>
              <a:rPr lang="it-IT" sz="2400" b="0" i="0" u="none" strike="noStrike" baseline="0" dirty="0"/>
              <a:t> </a:t>
            </a:r>
            <a:r>
              <a:rPr lang="it-IT" sz="2400" b="1" i="0" u="none" strike="noStrike" baseline="0" dirty="0"/>
              <a:t>e quella clinica dell'</a:t>
            </a:r>
            <a:r>
              <a:rPr lang="it-IT" sz="2400" b="1" i="0" u="none" strike="noStrike" baseline="0" dirty="0" err="1"/>
              <a:t>OdC</a:t>
            </a:r>
            <a:r>
              <a:rPr lang="it-IT" sz="2400" b="1" i="0" u="none" strike="noStrike" baseline="0" dirty="0"/>
              <a:t> </a:t>
            </a:r>
            <a:r>
              <a:rPr lang="it-IT" sz="2400" b="0" i="0" u="none" strike="noStrike" baseline="0" dirty="0"/>
              <a:t>sono in capo ad </a:t>
            </a:r>
            <a:r>
              <a:rPr lang="it-IT" sz="2400" b="1" i="0" u="none" strike="noStrike" baseline="0" dirty="0"/>
              <a:t>uno o più medici</a:t>
            </a:r>
            <a:r>
              <a:rPr lang="it-IT" sz="2400" b="0" i="0" u="none" strike="noStrike" baseline="0" dirty="0"/>
              <a:t> che possono essere dipendenti o convenzionati con il SSN o, se l’</a:t>
            </a:r>
            <a:r>
              <a:rPr lang="it-IT" sz="2400" b="0" i="0" u="none" strike="noStrike" baseline="0" dirty="0" err="1"/>
              <a:t>OdC</a:t>
            </a:r>
            <a:r>
              <a:rPr lang="it-IT" sz="2400" b="0" i="0" u="none" strike="noStrike" baseline="0" dirty="0"/>
              <a:t> è in struttura privata, possono essere medici incaricati dalla struttura. </a:t>
            </a:r>
          </a:p>
          <a:p>
            <a:pPr algn="just"/>
            <a:r>
              <a:rPr lang="it-IT" sz="2400" b="0" i="0" u="none" strike="noStrike" baseline="0" dirty="0"/>
              <a:t>La </a:t>
            </a:r>
            <a:r>
              <a:rPr lang="it-IT" sz="2400" b="1" i="0" u="none" strike="noStrike" baseline="0" dirty="0"/>
              <a:t>responsabilità organizzativa </a:t>
            </a:r>
            <a:r>
              <a:rPr lang="it-IT" sz="2400" b="0" i="0" u="none" strike="noStrike" baseline="0" dirty="0"/>
              <a:t>è affidata ad un </a:t>
            </a:r>
            <a:r>
              <a:rPr lang="it-IT" sz="2400" b="1" i="0" u="none" strike="noStrike" baseline="0" dirty="0"/>
              <a:t>coordinatore infermieristico </a:t>
            </a:r>
            <a:r>
              <a:rPr lang="it-IT" sz="2400" b="0" i="0" u="none" strike="noStrike" baseline="0" dirty="0"/>
              <a:t>che ha un ruolo fondamentale nell’organizzazione delle attività dell’équipe dell’</a:t>
            </a:r>
            <a:r>
              <a:rPr lang="it-IT" sz="2400" b="0" i="0" u="none" strike="noStrike" baseline="0" dirty="0" err="1"/>
              <a:t>OdC</a:t>
            </a:r>
            <a:endParaRPr lang="it-IT" sz="2400" b="0" i="0" u="none" strike="noStrike" baseline="0" dirty="0"/>
          </a:p>
          <a:p>
            <a:pPr algn="just"/>
            <a:r>
              <a:rPr lang="it-IT" sz="2400" b="0" i="0" u="none" strike="noStrike" baseline="0" dirty="0"/>
              <a:t>La </a:t>
            </a:r>
            <a:r>
              <a:rPr lang="it-IT" sz="2400" b="1" i="0" u="none" strike="noStrike" baseline="0" dirty="0"/>
              <a:t>responsabilità assistenziale </a:t>
            </a:r>
            <a:r>
              <a:rPr lang="it-IT" sz="2400" b="0" i="0" u="none" strike="noStrike" baseline="0" dirty="0"/>
              <a:t>è affidata all’</a:t>
            </a:r>
            <a:r>
              <a:rPr lang="it-IT" sz="2400" b="1" i="0" u="none" strike="noStrike" baseline="0" dirty="0"/>
              <a:t>Infermiere</a:t>
            </a:r>
            <a:r>
              <a:rPr lang="it-IT" sz="2400" b="0" i="0" u="none" strike="noStrike" baseline="0" dirty="0"/>
              <a:t>, riferimento stabile per l’individuo e la famiglia e responsabile di un gruppo di pazienti ai quali eroga assistenza personalizzata</a:t>
            </a:r>
          </a:p>
          <a:p>
            <a:pPr algn="just"/>
            <a:r>
              <a:rPr lang="it-IT" sz="2400" dirty="0"/>
              <a:t>Nel caso in cui l’</a:t>
            </a:r>
            <a:r>
              <a:rPr lang="it-IT" sz="2400" dirty="0" err="1"/>
              <a:t>OdC</a:t>
            </a:r>
            <a:r>
              <a:rPr lang="it-IT" sz="2400" dirty="0"/>
              <a:t> sia collocato in una </a:t>
            </a:r>
            <a:r>
              <a:rPr lang="it-IT" sz="2400" b="1" dirty="0"/>
              <a:t>struttura privata</a:t>
            </a:r>
            <a:r>
              <a:rPr lang="it-IT" sz="2400" dirty="0"/>
              <a:t>, i </a:t>
            </a:r>
            <a:r>
              <a:rPr lang="it-IT" sz="2400" b="1" dirty="0"/>
              <a:t>ruoli e le responsabilità devono essere definiti sulla base di specifici accordi</a:t>
            </a:r>
            <a:r>
              <a:rPr lang="it-IT" sz="2400" dirty="0"/>
              <a:t>, fermo restando il ruolo di supervisione su aspetti di governo clinico da parte del Dipartimento dell’integrazione e sui processi assistenziali e riabilitativi da parte del Dipartimento Assistenziale, Tecnico e Riabilitativo.</a:t>
            </a:r>
          </a:p>
          <a:p>
            <a:pPr algn="just"/>
            <a:endParaRPr lang="it-IT" sz="2400" dirty="0"/>
          </a:p>
        </p:txBody>
      </p:sp>
      <p:pic>
        <p:nvPicPr>
          <p:cNvPr id="4" name="Immagine 3" descr="irccs neuroscienze definitivo">
            <a:extLst>
              <a:ext uri="{FF2B5EF4-FFF2-40B4-BE49-F238E27FC236}">
                <a16:creationId xmlns:a16="http://schemas.microsoft.com/office/drawing/2014/main" id="{50CDEB79-4619-1893-E33D-E78D7BE0FBBB}"/>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2716821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4FE791-0A0F-BE3D-E66B-428105AAB0EB}"/>
              </a:ext>
            </a:extLst>
          </p:cNvPr>
          <p:cNvSpPr>
            <a:spLocks noGrp="1"/>
          </p:cNvSpPr>
          <p:nvPr>
            <p:ph type="title"/>
          </p:nvPr>
        </p:nvSpPr>
        <p:spPr>
          <a:xfrm>
            <a:off x="838385" y="365126"/>
            <a:ext cx="10515232" cy="886701"/>
          </a:xfrm>
        </p:spPr>
        <p:txBody>
          <a:bodyPr>
            <a:normAutofit/>
          </a:bodyPr>
          <a:lstStyle/>
          <a:p>
            <a:pPr algn="ctr"/>
            <a:r>
              <a:rPr lang="it-IT" sz="4838" dirty="0">
                <a:solidFill>
                  <a:schemeClr val="accent2"/>
                </a:solidFill>
              </a:rPr>
              <a:t>Modello operativo</a:t>
            </a:r>
          </a:p>
        </p:txBody>
      </p:sp>
      <p:sp>
        <p:nvSpPr>
          <p:cNvPr id="3" name="Segnaposto contenuto 2">
            <a:extLst>
              <a:ext uri="{FF2B5EF4-FFF2-40B4-BE49-F238E27FC236}">
                <a16:creationId xmlns:a16="http://schemas.microsoft.com/office/drawing/2014/main" id="{3DD1F2DD-7D68-E5F7-178C-471E5285F393}"/>
              </a:ext>
            </a:extLst>
          </p:cNvPr>
          <p:cNvSpPr>
            <a:spLocks noGrp="1"/>
          </p:cNvSpPr>
          <p:nvPr>
            <p:ph idx="1"/>
          </p:nvPr>
        </p:nvSpPr>
        <p:spPr>
          <a:xfrm>
            <a:off x="838385" y="1426000"/>
            <a:ext cx="10515232" cy="4750962"/>
          </a:xfrm>
        </p:spPr>
        <p:txBody>
          <a:bodyPr>
            <a:normAutofit fontScale="85000" lnSpcReduction="20000"/>
          </a:bodyPr>
          <a:lstStyle/>
          <a:p>
            <a:pPr algn="just"/>
            <a:r>
              <a:rPr lang="it-IT" sz="3386" dirty="0"/>
              <a:t>A seconda dell’ambito di intercettazione (territorio, PS, degenze ospedaliere) nel regolamento vengono descritte le specifiche modalità operative per:</a:t>
            </a:r>
          </a:p>
          <a:p>
            <a:pPr lvl="1" algn="just"/>
            <a:r>
              <a:rPr lang="it-IT" sz="2986" dirty="0"/>
              <a:t>valutazione e la segnalazione dei casi</a:t>
            </a:r>
          </a:p>
          <a:p>
            <a:pPr lvl="1" algn="just"/>
            <a:r>
              <a:rPr lang="it-IT" sz="2986" dirty="0"/>
              <a:t>modalità di accesso </a:t>
            </a:r>
          </a:p>
          <a:p>
            <a:pPr lvl="1" algn="just"/>
            <a:r>
              <a:rPr lang="it-IT" sz="2986" dirty="0"/>
              <a:t>gestione del ricovero </a:t>
            </a:r>
          </a:p>
          <a:p>
            <a:pPr lvl="1" algn="just"/>
            <a:r>
              <a:rPr lang="it-IT" sz="2986" dirty="0"/>
              <a:t>dimissione.</a:t>
            </a:r>
          </a:p>
          <a:p>
            <a:pPr algn="just"/>
            <a:r>
              <a:rPr lang="it-IT" sz="3386" dirty="0"/>
              <a:t>Il modello operativo è coerente con il modello di transizione definito nella delibera aziendale n.94/2023 e nelle more della piena realizzazione delle modalità operative e dell’implementazione degli strumenti di lavoro definiti nella delibera aziendale, si mantengono le modalità operative attualmente in essere per i Letti tecnici di cure intermedie attivi in Azienda. </a:t>
            </a:r>
          </a:p>
        </p:txBody>
      </p:sp>
      <p:pic>
        <p:nvPicPr>
          <p:cNvPr id="4" name="Immagine 3" descr="irccs neuroscienze definitivo">
            <a:extLst>
              <a:ext uri="{FF2B5EF4-FFF2-40B4-BE49-F238E27FC236}">
                <a16:creationId xmlns:a16="http://schemas.microsoft.com/office/drawing/2014/main" id="{3D48AF0B-0CA6-9674-C060-D9322EB284C1}"/>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3531883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63272-4BBF-5FF9-CABC-B9A92E872F22}"/>
              </a:ext>
            </a:extLst>
          </p:cNvPr>
          <p:cNvSpPr>
            <a:spLocks noGrp="1"/>
          </p:cNvSpPr>
          <p:nvPr>
            <p:ph type="title"/>
          </p:nvPr>
        </p:nvSpPr>
        <p:spPr>
          <a:xfrm>
            <a:off x="838385" y="365126"/>
            <a:ext cx="10515232" cy="799614"/>
          </a:xfrm>
        </p:spPr>
        <p:txBody>
          <a:bodyPr>
            <a:normAutofit/>
          </a:bodyPr>
          <a:lstStyle/>
          <a:p>
            <a:pPr algn="ctr"/>
            <a:r>
              <a:rPr lang="it-IT" sz="4838" dirty="0">
                <a:solidFill>
                  <a:schemeClr val="accent2"/>
                </a:solidFill>
              </a:rPr>
              <a:t>Strumenti di lavoro</a:t>
            </a:r>
          </a:p>
        </p:txBody>
      </p:sp>
      <p:sp>
        <p:nvSpPr>
          <p:cNvPr id="3" name="Segnaposto contenuto 2">
            <a:extLst>
              <a:ext uri="{FF2B5EF4-FFF2-40B4-BE49-F238E27FC236}">
                <a16:creationId xmlns:a16="http://schemas.microsoft.com/office/drawing/2014/main" id="{B9E9AA44-444D-CCF3-DC61-F7213AD97C7D}"/>
              </a:ext>
            </a:extLst>
          </p:cNvPr>
          <p:cNvSpPr>
            <a:spLocks noGrp="1"/>
          </p:cNvSpPr>
          <p:nvPr>
            <p:ph idx="1"/>
          </p:nvPr>
        </p:nvSpPr>
        <p:spPr>
          <a:xfrm>
            <a:off x="838385" y="1513087"/>
            <a:ext cx="10515232" cy="4663875"/>
          </a:xfrm>
        </p:spPr>
        <p:txBody>
          <a:bodyPr>
            <a:noAutofit/>
          </a:bodyPr>
          <a:lstStyle/>
          <a:p>
            <a:pPr algn="just"/>
            <a:r>
              <a:rPr lang="it-IT" sz="2400" b="0" i="0" u="none" strike="noStrike" baseline="0" dirty="0"/>
              <a:t>I responsabili delle attività cliniche, assistenziali e riabilitative provvedono alla </a:t>
            </a:r>
            <a:r>
              <a:rPr lang="it-IT" sz="2400" b="1" i="0" u="none" strike="noStrike" baseline="0" dirty="0"/>
              <a:t>raccolta delle informazioni sanitarie per i rispettivi ambiti di competenza, utilizzando una cartella clinico - assistenziale integrata, inserita in un processo di informatizzazione integrato con il FSE</a:t>
            </a:r>
            <a:r>
              <a:rPr lang="it-IT" sz="2400" b="1" dirty="0"/>
              <a:t> </a:t>
            </a:r>
          </a:p>
          <a:p>
            <a:pPr algn="just"/>
            <a:r>
              <a:rPr lang="it-IT" sz="2400" dirty="0"/>
              <a:t>Il </a:t>
            </a:r>
            <a:r>
              <a:rPr lang="it-IT" sz="2400" b="1" dirty="0"/>
              <a:t>Piano Assistenziale Individualizzato (PAI) </a:t>
            </a:r>
            <a:r>
              <a:rPr lang="it-IT" sz="2400" dirty="0"/>
              <a:t>è parte integrante della documentazione sanitaria ed è il documento di sintesi che raccoglie e descrive in un’ottica multidisciplinare la valutazione di ciascun paziente, con lo scopo di dare l’avvio a un progetto di assistenza e cura che abbia come obiettivo il massimo benessere raggiungibile.</a:t>
            </a:r>
          </a:p>
          <a:p>
            <a:pPr algn="just"/>
            <a:r>
              <a:rPr lang="it-IT" sz="2400" b="0" i="0" u="none" strike="noStrike" baseline="0" dirty="0"/>
              <a:t>Tutta la documentazione sanitaria del paziente (eventuale documentazione di dimissione ospedaliera, richiesta di ricovero da parte del MMG, documentazione personale dell’assistito) viene raccolta nella cartella integrata che comprende le valutazioni iniziali, anche attraverso l’utilizzo di scale, il PAI, gli interventi clinico assistenziali e riabilitativi e la relazione conclusiva multiprofessionale.</a:t>
            </a:r>
            <a:endParaRPr lang="it-IT" sz="2400" dirty="0"/>
          </a:p>
        </p:txBody>
      </p:sp>
      <p:pic>
        <p:nvPicPr>
          <p:cNvPr id="4" name="Immagine 3" descr="irccs neuroscienze definitivo">
            <a:extLst>
              <a:ext uri="{FF2B5EF4-FFF2-40B4-BE49-F238E27FC236}">
                <a16:creationId xmlns:a16="http://schemas.microsoft.com/office/drawing/2014/main" id="{D988DCF8-CAA7-F4AA-041C-59E0EF3074CA}"/>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3156049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63272-4BBF-5FF9-CABC-B9A92E872F22}"/>
              </a:ext>
            </a:extLst>
          </p:cNvPr>
          <p:cNvSpPr>
            <a:spLocks noGrp="1"/>
          </p:cNvSpPr>
          <p:nvPr>
            <p:ph type="title"/>
          </p:nvPr>
        </p:nvSpPr>
        <p:spPr>
          <a:xfrm>
            <a:off x="838385" y="365126"/>
            <a:ext cx="10515232" cy="799614"/>
          </a:xfrm>
        </p:spPr>
        <p:txBody>
          <a:bodyPr>
            <a:normAutofit/>
          </a:bodyPr>
          <a:lstStyle/>
          <a:p>
            <a:pPr algn="ctr"/>
            <a:r>
              <a:rPr lang="it-IT" sz="4838" dirty="0">
                <a:solidFill>
                  <a:schemeClr val="accent2"/>
                </a:solidFill>
              </a:rPr>
              <a:t>Strumenti di monitoraggio</a:t>
            </a:r>
          </a:p>
        </p:txBody>
      </p:sp>
      <p:sp>
        <p:nvSpPr>
          <p:cNvPr id="3" name="Segnaposto contenuto 2">
            <a:extLst>
              <a:ext uri="{FF2B5EF4-FFF2-40B4-BE49-F238E27FC236}">
                <a16:creationId xmlns:a16="http://schemas.microsoft.com/office/drawing/2014/main" id="{B9E9AA44-444D-CCF3-DC61-F7213AD97C7D}"/>
              </a:ext>
            </a:extLst>
          </p:cNvPr>
          <p:cNvSpPr>
            <a:spLocks noGrp="1"/>
          </p:cNvSpPr>
          <p:nvPr>
            <p:ph idx="1"/>
          </p:nvPr>
        </p:nvSpPr>
        <p:spPr>
          <a:xfrm>
            <a:off x="735514" y="1164740"/>
            <a:ext cx="10515232" cy="4663875"/>
          </a:xfrm>
        </p:spPr>
        <p:txBody>
          <a:bodyPr>
            <a:noAutofit/>
          </a:bodyPr>
          <a:lstStyle/>
          <a:p>
            <a:pPr algn="just"/>
            <a:r>
              <a:rPr lang="it-IT" sz="2200" b="0" i="0" u="none" strike="noStrike" baseline="0" dirty="0"/>
              <a:t>L’</a:t>
            </a:r>
            <a:r>
              <a:rPr lang="it-IT" sz="2200" b="0" i="0" u="none" strike="noStrike" baseline="0" dirty="0" err="1"/>
              <a:t>OdC</a:t>
            </a:r>
            <a:r>
              <a:rPr lang="it-IT" sz="2200" b="0" i="0" u="none" strike="noStrike" baseline="0" dirty="0"/>
              <a:t> dovrà dotarsi di un </a:t>
            </a:r>
            <a:r>
              <a:rPr lang="it-IT" sz="2200" b="1" i="0" u="none" strike="noStrike" baseline="0" dirty="0"/>
              <a:t>sistema informativo per la raccolta, il periodico aggiornamento e la gestione dei contenuti informativi integrati necessari al monitoraggio dell’attività clinica ed assistenziale erogata</a:t>
            </a:r>
            <a:r>
              <a:rPr lang="it-IT" sz="2200" b="0" i="0" u="none" strike="noStrike" baseline="0" dirty="0"/>
              <a:t>, assicurando la tempestiva trasmissione dei dati a livello regionale per l’alimentazione del debito informativo nazionale. </a:t>
            </a:r>
            <a:r>
              <a:rPr lang="it-IT" sz="2200" dirty="0">
                <a:ea typeface="Times New Roman" panose="02020603050405020304" pitchFamily="18" charset="0"/>
              </a:rPr>
              <a:t>Il Flusso informativo in essere in Regione è il </a:t>
            </a:r>
            <a:r>
              <a:rPr lang="it-IT" sz="2200" b="1" dirty="0">
                <a:ea typeface="Times New Roman" panose="02020603050405020304" pitchFamily="18" charset="0"/>
              </a:rPr>
              <a:t>flusso SIRCO.</a:t>
            </a:r>
          </a:p>
          <a:p>
            <a:pPr algn="just"/>
            <a:r>
              <a:rPr lang="it-IT" sz="2200" dirty="0"/>
              <a:t>Nel Regolamento vengono definiti </a:t>
            </a:r>
            <a:r>
              <a:rPr lang="it-IT" sz="2200" b="1" dirty="0"/>
              <a:t>indicatori di monitoraggio individuati dalla normativa vigente</a:t>
            </a:r>
            <a:r>
              <a:rPr lang="it-IT" sz="2200" dirty="0"/>
              <a:t>:</a:t>
            </a:r>
          </a:p>
          <a:p>
            <a:pPr lvl="2" algn="just"/>
            <a:r>
              <a:rPr lang="it-IT" sz="2200" dirty="0"/>
              <a:t>Tasso di ricovero della popolazione &gt;75 anni</a:t>
            </a:r>
          </a:p>
          <a:p>
            <a:pPr lvl="2" algn="just"/>
            <a:r>
              <a:rPr lang="it-IT" sz="2200" dirty="0"/>
              <a:t>Tasso di ricovero in Ospedale per acuti durante la degenza in </a:t>
            </a:r>
            <a:r>
              <a:rPr lang="it-IT" sz="2200" dirty="0" err="1"/>
              <a:t>OdC</a:t>
            </a:r>
            <a:endParaRPr lang="it-IT" sz="2200" dirty="0"/>
          </a:p>
          <a:p>
            <a:pPr lvl="2" algn="just"/>
            <a:r>
              <a:rPr lang="it-IT" sz="2200" dirty="0"/>
              <a:t>Tasso di </a:t>
            </a:r>
            <a:r>
              <a:rPr lang="it-IT" sz="2200" dirty="0" err="1"/>
              <a:t>riospedalizzazione</a:t>
            </a:r>
            <a:r>
              <a:rPr lang="it-IT" sz="2200" dirty="0"/>
              <a:t> a 30 giorni</a:t>
            </a:r>
          </a:p>
          <a:p>
            <a:pPr lvl="2" algn="just"/>
            <a:r>
              <a:rPr lang="it-IT" sz="2200" dirty="0"/>
              <a:t>Degenza media in </a:t>
            </a:r>
            <a:r>
              <a:rPr lang="it-IT" sz="2200" dirty="0" err="1"/>
              <a:t>OdC</a:t>
            </a:r>
            <a:endParaRPr lang="it-IT" sz="2200" dirty="0"/>
          </a:p>
          <a:p>
            <a:pPr lvl="2" algn="just"/>
            <a:r>
              <a:rPr lang="it-IT" sz="2200" dirty="0"/>
              <a:t>Degenza oltre le 6 settimane (o N° di </a:t>
            </a:r>
            <a:r>
              <a:rPr lang="it-IT" sz="2200" dirty="0" err="1"/>
              <a:t>outlier</a:t>
            </a:r>
            <a:r>
              <a:rPr lang="it-IT" sz="2200" dirty="0"/>
              <a:t>)</a:t>
            </a:r>
          </a:p>
          <a:p>
            <a:pPr lvl="2" algn="just"/>
            <a:r>
              <a:rPr lang="it-IT" sz="2200" dirty="0"/>
              <a:t>N. pazienti provenienti dal domicilio</a:t>
            </a:r>
          </a:p>
          <a:p>
            <a:pPr lvl="2" algn="just"/>
            <a:r>
              <a:rPr lang="it-IT" sz="2200" dirty="0"/>
              <a:t>N. pazienti provenienti da ospedali</a:t>
            </a:r>
          </a:p>
          <a:p>
            <a:pPr marL="0" lvl="2" indent="0" algn="just">
              <a:buNone/>
            </a:pPr>
            <a:r>
              <a:rPr lang="it-IT" sz="2200" dirty="0"/>
              <a:t>A questi indicatori andranno</a:t>
            </a:r>
            <a:r>
              <a:rPr lang="it-IT" sz="2200" b="1" dirty="0"/>
              <a:t> aggiunti </a:t>
            </a:r>
            <a:r>
              <a:rPr lang="it-IT" sz="2200" dirty="0"/>
              <a:t>eventuali </a:t>
            </a:r>
            <a:r>
              <a:rPr lang="it-IT" sz="2200" b="1" dirty="0"/>
              <a:t>ulteriori indicatori di monitoraggio </a:t>
            </a:r>
            <a:r>
              <a:rPr lang="it-IT" sz="2200" dirty="0"/>
              <a:t>definiti per questo setting dal livello regionale e altri indicatori definiti a livello aziendale </a:t>
            </a:r>
          </a:p>
        </p:txBody>
      </p:sp>
      <p:pic>
        <p:nvPicPr>
          <p:cNvPr id="4" name="Immagine 3" descr="irccs neuroscienze definitivo">
            <a:extLst>
              <a:ext uri="{FF2B5EF4-FFF2-40B4-BE49-F238E27FC236}">
                <a16:creationId xmlns:a16="http://schemas.microsoft.com/office/drawing/2014/main" id="{E1C053FB-37B3-07A3-C2BA-760D79B59CCF}"/>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2170869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17148D-386A-E419-0146-AF5C136BC904}"/>
              </a:ext>
            </a:extLst>
          </p:cNvPr>
          <p:cNvSpPr>
            <a:spLocks noGrp="1"/>
          </p:cNvSpPr>
          <p:nvPr>
            <p:ph type="title"/>
          </p:nvPr>
        </p:nvSpPr>
        <p:spPr>
          <a:xfrm>
            <a:off x="838385" y="365126"/>
            <a:ext cx="10515232" cy="886701"/>
          </a:xfrm>
        </p:spPr>
        <p:txBody>
          <a:bodyPr>
            <a:normAutofit/>
          </a:bodyPr>
          <a:lstStyle/>
          <a:p>
            <a:pPr algn="ctr"/>
            <a:r>
              <a:rPr lang="it-IT" sz="4838" dirty="0">
                <a:solidFill>
                  <a:schemeClr val="accent2"/>
                </a:solidFill>
              </a:rPr>
              <a:t>Indicazioni attivazione </a:t>
            </a:r>
            <a:r>
              <a:rPr lang="it-IT" sz="4838" dirty="0" err="1">
                <a:solidFill>
                  <a:schemeClr val="accent2"/>
                </a:solidFill>
              </a:rPr>
              <a:t>OdC</a:t>
            </a:r>
            <a:endParaRPr lang="it-IT" sz="4838" dirty="0">
              <a:solidFill>
                <a:schemeClr val="accent2"/>
              </a:solidFill>
            </a:endParaRPr>
          </a:p>
        </p:txBody>
      </p:sp>
      <p:sp>
        <p:nvSpPr>
          <p:cNvPr id="3" name="Segnaposto contenuto 2">
            <a:extLst>
              <a:ext uri="{FF2B5EF4-FFF2-40B4-BE49-F238E27FC236}">
                <a16:creationId xmlns:a16="http://schemas.microsoft.com/office/drawing/2014/main" id="{87F432E3-7740-51C7-5C72-1BF836E75977}"/>
              </a:ext>
            </a:extLst>
          </p:cNvPr>
          <p:cNvSpPr>
            <a:spLocks noGrp="1"/>
          </p:cNvSpPr>
          <p:nvPr>
            <p:ph idx="1"/>
          </p:nvPr>
        </p:nvSpPr>
        <p:spPr>
          <a:xfrm>
            <a:off x="838383" y="1453507"/>
            <a:ext cx="11005699" cy="1147961"/>
          </a:xfrm>
        </p:spPr>
        <p:txBody>
          <a:bodyPr>
            <a:normAutofit fontScale="92500" lnSpcReduction="10000"/>
          </a:bodyPr>
          <a:lstStyle/>
          <a:p>
            <a:pPr marL="0" indent="0" algn="just">
              <a:buNone/>
            </a:pPr>
            <a:r>
              <a:rPr lang="it-IT" sz="2903" dirty="0">
                <a:ea typeface="Times New Roman" panose="02020603050405020304" pitchFamily="18" charset="0"/>
              </a:rPr>
              <a:t>Nel Regolamento sono declinate le principali attività e azioni finalizzate all’attivazione di un </a:t>
            </a:r>
            <a:r>
              <a:rPr lang="it-IT" sz="2903" dirty="0" err="1">
                <a:ea typeface="Times New Roman" panose="02020603050405020304" pitchFamily="18" charset="0"/>
              </a:rPr>
              <a:t>OdC</a:t>
            </a:r>
            <a:r>
              <a:rPr lang="it-IT" sz="2903" dirty="0">
                <a:ea typeface="Times New Roman" panose="02020603050405020304" pitchFamily="18" charset="0"/>
              </a:rPr>
              <a:t> con le relative responsabilità. La Direzione di Distretto ha un ruolo di coordinamento nello sviluppo del progetto dell’</a:t>
            </a:r>
            <a:r>
              <a:rPr lang="it-IT" sz="2903" dirty="0" err="1">
                <a:ea typeface="Times New Roman" panose="02020603050405020304" pitchFamily="18" charset="0"/>
              </a:rPr>
              <a:t>OdC</a:t>
            </a:r>
            <a:endParaRPr lang="it-IT" sz="2903" dirty="0">
              <a:ea typeface="Times New Roman" panose="02020603050405020304" pitchFamily="18" charset="0"/>
            </a:endParaRPr>
          </a:p>
        </p:txBody>
      </p:sp>
      <p:sp>
        <p:nvSpPr>
          <p:cNvPr id="7" name="CasellaDiTesto 6">
            <a:extLst>
              <a:ext uri="{FF2B5EF4-FFF2-40B4-BE49-F238E27FC236}">
                <a16:creationId xmlns:a16="http://schemas.microsoft.com/office/drawing/2014/main" id="{A70B1A1B-8856-9D40-1D44-C10209E4FC12}"/>
              </a:ext>
            </a:extLst>
          </p:cNvPr>
          <p:cNvSpPr txBox="1"/>
          <p:nvPr/>
        </p:nvSpPr>
        <p:spPr>
          <a:xfrm>
            <a:off x="922448" y="2803148"/>
            <a:ext cx="10799127" cy="3665619"/>
          </a:xfrm>
          <a:prstGeom prst="rect">
            <a:avLst/>
          </a:prstGeom>
          <a:noFill/>
          <a:ln>
            <a:solidFill>
              <a:schemeClr val="accent1"/>
            </a:solidFill>
          </a:ln>
        </p:spPr>
        <p:txBody>
          <a:bodyPr wrap="square">
            <a:spAutoFit/>
          </a:bodyPr>
          <a:lstStyle/>
          <a:p>
            <a:pPr marL="414703" indent="-414703" algn="just">
              <a:buFont typeface="Wingdings" panose="05000000000000000000" pitchFamily="2" charset="2"/>
              <a:buChar char="Ø"/>
            </a:pPr>
            <a:r>
              <a:rPr lang="it-IT" sz="1935" dirty="0">
                <a:ea typeface="Times New Roman" panose="02020603050405020304" pitchFamily="18" charset="0"/>
              </a:rPr>
              <a:t>Definizione sede </a:t>
            </a:r>
          </a:p>
          <a:p>
            <a:pPr marL="414703" indent="-414703" algn="just">
              <a:buFont typeface="Wingdings" panose="05000000000000000000" pitchFamily="2" charset="2"/>
              <a:buChar char="Ø"/>
            </a:pPr>
            <a:r>
              <a:rPr lang="it-IT" sz="1935" dirty="0">
                <a:ea typeface="Times New Roman" panose="02020603050405020304" pitchFamily="18" charset="0"/>
              </a:rPr>
              <a:t>Verifica requisiti previsti da normativa </a:t>
            </a:r>
          </a:p>
          <a:p>
            <a:pPr marL="414703" indent="-414703" algn="just">
              <a:buFont typeface="Wingdings" panose="05000000000000000000" pitchFamily="2" charset="2"/>
              <a:buChar char="Ø"/>
            </a:pPr>
            <a:r>
              <a:rPr lang="it-IT" sz="1935" dirty="0">
                <a:ea typeface="Times New Roman" panose="02020603050405020304" pitchFamily="18" charset="0"/>
              </a:rPr>
              <a:t>Definizione eventuali accordi integrativi con la Medicina generale, Continuità assistenziale e l’Emergenza territoriale</a:t>
            </a:r>
          </a:p>
          <a:p>
            <a:pPr marL="414703" indent="-414703" algn="just">
              <a:buFont typeface="Wingdings" panose="05000000000000000000" pitchFamily="2" charset="2"/>
              <a:buChar char="Ø"/>
            </a:pPr>
            <a:r>
              <a:rPr lang="it-IT" sz="1935" dirty="0">
                <a:ea typeface="Times New Roman" panose="02020603050405020304" pitchFamily="18" charset="0"/>
              </a:rPr>
              <a:t>Definizione eventuali accordi integrativi con gli Specialisti ambulatoriali</a:t>
            </a:r>
          </a:p>
          <a:p>
            <a:pPr marL="414703" indent="-414703" algn="just">
              <a:buFont typeface="Wingdings" panose="05000000000000000000" pitchFamily="2" charset="2"/>
              <a:buChar char="Ø"/>
            </a:pPr>
            <a:r>
              <a:rPr lang="it-IT" sz="1935" dirty="0">
                <a:ea typeface="Times New Roman" panose="02020603050405020304" pitchFamily="18" charset="0"/>
              </a:rPr>
              <a:t>Se è una struttura Ausl, definizione del progetto operativo con una declinazione organizzativa e il </a:t>
            </a:r>
            <a:r>
              <a:rPr lang="it-IT" sz="1935" dirty="0" err="1">
                <a:ea typeface="Times New Roman" panose="02020603050405020304" pitchFamily="18" charset="0"/>
              </a:rPr>
              <a:t>tempogramma</a:t>
            </a:r>
            <a:r>
              <a:rPr lang="it-IT" sz="1935" dirty="0">
                <a:ea typeface="Times New Roman" panose="02020603050405020304" pitchFamily="18" charset="0"/>
              </a:rPr>
              <a:t> di attivazione</a:t>
            </a:r>
          </a:p>
          <a:p>
            <a:pPr marL="414703" indent="-414703" algn="just">
              <a:buFont typeface="Wingdings" panose="05000000000000000000" pitchFamily="2" charset="2"/>
              <a:buChar char="Ø"/>
            </a:pPr>
            <a:r>
              <a:rPr lang="it-IT" sz="1935" dirty="0">
                <a:ea typeface="Times New Roman" panose="02020603050405020304" pitchFamily="18" charset="0"/>
              </a:rPr>
              <a:t>Se non è struttura Ausl, definizione contratto/convenzione/accordo di fornitura che preveda anche la stesura del progetto operativo e il </a:t>
            </a:r>
            <a:r>
              <a:rPr lang="it-IT" sz="1935" dirty="0" err="1">
                <a:ea typeface="Times New Roman" panose="02020603050405020304" pitchFamily="18" charset="0"/>
              </a:rPr>
              <a:t>tempogramma</a:t>
            </a:r>
            <a:r>
              <a:rPr lang="it-IT" sz="1935" dirty="0">
                <a:ea typeface="Times New Roman" panose="02020603050405020304" pitchFamily="18" charset="0"/>
              </a:rPr>
              <a:t> di attivazione </a:t>
            </a:r>
          </a:p>
          <a:p>
            <a:pPr marL="414703" indent="-414703" algn="just">
              <a:buFont typeface="Wingdings" panose="05000000000000000000" pitchFamily="2" charset="2"/>
              <a:buChar char="Ø"/>
            </a:pPr>
            <a:r>
              <a:rPr lang="it-IT" sz="1935" dirty="0">
                <a:ea typeface="Times New Roman" panose="02020603050405020304" pitchFamily="18" charset="0"/>
              </a:rPr>
              <a:t>Individuazione dei responsabili clinico-organizzativi della Struttura e del personale dedicato </a:t>
            </a:r>
          </a:p>
          <a:p>
            <a:pPr marL="414703" indent="-414703" algn="just">
              <a:buFont typeface="Wingdings" panose="05000000000000000000" pitchFamily="2" charset="2"/>
              <a:buChar char="Ø"/>
            </a:pPr>
            <a:r>
              <a:rPr lang="it-IT" sz="1935" dirty="0">
                <a:ea typeface="Times New Roman" panose="02020603050405020304" pitchFamily="18" charset="0"/>
              </a:rPr>
              <a:t>Predisposizione di Atto Deliberativo di istituzione</a:t>
            </a:r>
          </a:p>
          <a:p>
            <a:pPr marL="414703" indent="-414703" algn="just">
              <a:buFont typeface="Wingdings" panose="05000000000000000000" pitchFamily="2" charset="2"/>
              <a:buChar char="Ø"/>
            </a:pPr>
            <a:r>
              <a:rPr lang="it-IT" sz="1935" dirty="0">
                <a:ea typeface="Times New Roman" panose="02020603050405020304" pitchFamily="18" charset="0"/>
              </a:rPr>
              <a:t>Attività per gestione flussi informativi </a:t>
            </a:r>
          </a:p>
        </p:txBody>
      </p:sp>
      <p:pic>
        <p:nvPicPr>
          <p:cNvPr id="4" name="Immagine 3" descr="irccs neuroscienze definitivo">
            <a:extLst>
              <a:ext uri="{FF2B5EF4-FFF2-40B4-BE49-F238E27FC236}">
                <a16:creationId xmlns:a16="http://schemas.microsoft.com/office/drawing/2014/main" id="{5253F2EB-48B6-D61F-3AC3-1D9A65B24ED3}"/>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2493224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827CD1-CD81-4DC0-E59B-35B05C5C0EC5}"/>
              </a:ext>
            </a:extLst>
          </p:cNvPr>
          <p:cNvSpPr>
            <a:spLocks noGrp="1"/>
          </p:cNvSpPr>
          <p:nvPr>
            <p:ph type="title"/>
          </p:nvPr>
        </p:nvSpPr>
        <p:spPr>
          <a:xfrm>
            <a:off x="6629403" y="2708933"/>
            <a:ext cx="4840010" cy="1807305"/>
          </a:xfrm>
        </p:spPr>
        <p:txBody>
          <a:bodyPr>
            <a:normAutofit/>
          </a:bodyPr>
          <a:lstStyle/>
          <a:p>
            <a:r>
              <a:rPr lang="it-IT" b="1" dirty="0">
                <a:latin typeface="Segoe Script" panose="020B0804020000000003" pitchFamily="34" charset="0"/>
              </a:rPr>
              <a:t>Grazie dell’attenzione</a:t>
            </a:r>
          </a:p>
        </p:txBody>
      </p:sp>
      <p:pic>
        <p:nvPicPr>
          <p:cNvPr id="4" name="Picture 4" descr="Bologna - Nightjet">
            <a:extLst>
              <a:ext uri="{FF2B5EF4-FFF2-40B4-BE49-F238E27FC236}">
                <a16:creationId xmlns:a16="http://schemas.microsoft.com/office/drawing/2014/main" id="{44AEB5F7-4213-9317-30BF-F5C03BDAD0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743" r="36089"/>
          <a:stretch/>
        </p:blipFill>
        <p:spPr bwMode="auto">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74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668E2C-254B-ACE6-38B2-9C676A1EC010}"/>
              </a:ext>
            </a:extLst>
          </p:cNvPr>
          <p:cNvSpPr>
            <a:spLocks noGrp="1"/>
          </p:cNvSpPr>
          <p:nvPr>
            <p:ph type="title" idx="4294967295"/>
          </p:nvPr>
        </p:nvSpPr>
        <p:spPr>
          <a:xfrm>
            <a:off x="1048408" y="314969"/>
            <a:ext cx="10342562" cy="1039813"/>
          </a:xfrm>
        </p:spPr>
        <p:txBody>
          <a:bodyPr>
            <a:normAutofit/>
          </a:bodyPr>
          <a:lstStyle/>
          <a:p>
            <a:pPr algn="ctr"/>
            <a:r>
              <a:rPr lang="it-IT" sz="3600" dirty="0">
                <a:solidFill>
                  <a:srgbClr val="ED7D31"/>
                </a:solidFill>
                <a:latin typeface="Calibri"/>
                <a:ea typeface="+mn-ea"/>
                <a:cs typeface="+mn-cs"/>
              </a:rPr>
              <a:t>Ospedale Di Comunità (</a:t>
            </a:r>
            <a:r>
              <a:rPr lang="it-IT" sz="3600" dirty="0" err="1">
                <a:solidFill>
                  <a:srgbClr val="ED7D31"/>
                </a:solidFill>
                <a:latin typeface="Calibri"/>
                <a:ea typeface="+mn-ea"/>
                <a:cs typeface="+mn-cs"/>
              </a:rPr>
              <a:t>OdC</a:t>
            </a:r>
            <a:r>
              <a:rPr lang="it-IT" sz="3600" dirty="0">
                <a:solidFill>
                  <a:srgbClr val="ED7D31"/>
                </a:solidFill>
                <a:latin typeface="Calibri"/>
                <a:ea typeface="+mn-ea"/>
                <a:cs typeface="+mn-cs"/>
              </a:rPr>
              <a:t>) – Ausl Bologna</a:t>
            </a:r>
          </a:p>
        </p:txBody>
      </p:sp>
      <p:sp>
        <p:nvSpPr>
          <p:cNvPr id="3" name="Segnaposto contenuto 2">
            <a:extLst>
              <a:ext uri="{FF2B5EF4-FFF2-40B4-BE49-F238E27FC236}">
                <a16:creationId xmlns:a16="http://schemas.microsoft.com/office/drawing/2014/main" id="{A4F57429-53FD-DD19-5278-52B1D538A960}"/>
              </a:ext>
            </a:extLst>
          </p:cNvPr>
          <p:cNvSpPr>
            <a:spLocks noGrp="1"/>
          </p:cNvSpPr>
          <p:nvPr>
            <p:ph idx="4294967295"/>
          </p:nvPr>
        </p:nvSpPr>
        <p:spPr>
          <a:xfrm>
            <a:off x="420414" y="1592427"/>
            <a:ext cx="4873625" cy="4724400"/>
          </a:xfrm>
        </p:spPr>
        <p:txBody>
          <a:bodyPr>
            <a:normAutofit/>
          </a:bodyPr>
          <a:lstStyle/>
          <a:p>
            <a:pPr marL="342900" indent="-342900" algn="just">
              <a:lnSpc>
                <a:spcPct val="107000"/>
              </a:lnSpc>
              <a:buFont typeface="Symbol" panose="05050102010706020507" pitchFamily="18" charset="2"/>
              <a:buChar char=""/>
              <a:tabLst>
                <a:tab pos="457200" algn="l"/>
              </a:tabLst>
            </a:pPr>
            <a:r>
              <a:rPr lang="it-IT" sz="2400" b="1" dirty="0"/>
              <a:t>Interventi PNRR </a:t>
            </a:r>
            <a:r>
              <a:rPr lang="it-IT" sz="2400" b="1" dirty="0" err="1"/>
              <a:t>OdC</a:t>
            </a:r>
            <a:r>
              <a:rPr lang="it-IT" sz="2400" b="1" dirty="0"/>
              <a:t> già definiti e approvati </a:t>
            </a:r>
            <a:r>
              <a:rPr lang="it-IT" sz="2400" dirty="0"/>
              <a:t>per adeguare PL necessari da standard DM per il nostro territorio (20 PL ogni 100.000 abitanti </a:t>
            </a:r>
            <a:r>
              <a:rPr lang="it-IT" sz="2400" dirty="0">
                <a:sym typeface="Wingdings" panose="05000000000000000000" pitchFamily="2" charset="2"/>
              </a:rPr>
              <a:t> circa </a:t>
            </a:r>
            <a:r>
              <a:rPr lang="it-IT" sz="2400" dirty="0"/>
              <a:t>180 PL ) </a:t>
            </a:r>
          </a:p>
          <a:p>
            <a:pPr marL="342900" indent="-342900" algn="just">
              <a:lnSpc>
                <a:spcPct val="107000"/>
              </a:lnSpc>
              <a:buFont typeface="Symbol" panose="05050102010706020507" pitchFamily="18" charset="2"/>
              <a:buChar char=""/>
              <a:tabLst>
                <a:tab pos="457200" algn="l"/>
              </a:tabLst>
            </a:pPr>
            <a:r>
              <a:rPr lang="it-IT" sz="2400" dirty="0"/>
              <a:t>Oltre alle 2 sedi di Letti Tecnici di Cure Intermedie già esistenti (18 PL  totali) si prevede di attivare altre 4 strutture per un totale di 101 PL (-79 PL rispetto a </a:t>
            </a:r>
            <a:r>
              <a:rPr lang="it-IT" sz="2400" dirty="0" err="1"/>
              <a:t>std</a:t>
            </a:r>
            <a:r>
              <a:rPr lang="it-IT" sz="2400" dirty="0"/>
              <a:t>)</a:t>
            </a:r>
            <a:endParaRPr lang="it-IT" dirty="0"/>
          </a:p>
        </p:txBody>
      </p:sp>
      <p:graphicFrame>
        <p:nvGraphicFramePr>
          <p:cNvPr id="5" name="Tabella 4">
            <a:extLst>
              <a:ext uri="{FF2B5EF4-FFF2-40B4-BE49-F238E27FC236}">
                <a16:creationId xmlns:a16="http://schemas.microsoft.com/office/drawing/2014/main" id="{DFEA99F5-601D-4653-69DA-AD622D143F78}"/>
              </a:ext>
            </a:extLst>
          </p:cNvPr>
          <p:cNvGraphicFramePr>
            <a:graphicFrameLocks noGrp="1"/>
          </p:cNvGraphicFramePr>
          <p:nvPr>
            <p:extLst>
              <p:ext uri="{D42A27DB-BD31-4B8C-83A1-F6EECF244321}">
                <p14:modId xmlns:p14="http://schemas.microsoft.com/office/powerpoint/2010/main" val="2169941817"/>
              </p:ext>
            </p:extLst>
          </p:nvPr>
        </p:nvGraphicFramePr>
        <p:xfrm>
          <a:off x="5686094" y="1441874"/>
          <a:ext cx="6253657" cy="5267538"/>
        </p:xfrm>
        <a:graphic>
          <a:graphicData uri="http://schemas.openxmlformats.org/drawingml/2006/table">
            <a:tbl>
              <a:tblPr/>
              <a:tblGrid>
                <a:gridCol w="1954268">
                  <a:extLst>
                    <a:ext uri="{9D8B030D-6E8A-4147-A177-3AD203B41FA5}">
                      <a16:colId xmlns:a16="http://schemas.microsoft.com/office/drawing/2014/main" val="3227629266"/>
                    </a:ext>
                  </a:extLst>
                </a:gridCol>
                <a:gridCol w="4299389">
                  <a:extLst>
                    <a:ext uri="{9D8B030D-6E8A-4147-A177-3AD203B41FA5}">
                      <a16:colId xmlns:a16="http://schemas.microsoft.com/office/drawing/2014/main" val="113811285"/>
                    </a:ext>
                  </a:extLst>
                </a:gridCol>
              </a:tblGrid>
              <a:tr h="788461">
                <a:tc>
                  <a:txBody>
                    <a:bodyPr/>
                    <a:lstStyle/>
                    <a:p>
                      <a:pPr algn="ctr">
                        <a:lnSpc>
                          <a:spcPct val="107000"/>
                        </a:lnSpc>
                      </a:pPr>
                      <a:r>
                        <a:rPr lang="it-IT" sz="2000" b="1" kern="100" dirty="0">
                          <a:solidFill>
                            <a:schemeClr val="bg1"/>
                          </a:solidFill>
                          <a:effectLst/>
                          <a:latin typeface="Calibri" panose="020F0502020204030204" pitchFamily="34" charset="0"/>
                          <a:cs typeface="Times New Roman" panose="02020603050405020304" pitchFamily="18" charset="0"/>
                        </a:rPr>
                        <a:t>Distretto</a:t>
                      </a: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07000"/>
                        </a:lnSpc>
                        <a:spcAft>
                          <a:spcPts val="800"/>
                        </a:spcAft>
                      </a:pPr>
                      <a:r>
                        <a:rPr lang="it-IT"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Progetti PNRR + sedi esistenti </a:t>
                      </a:r>
                      <a:r>
                        <a:rPr lang="it-IT" sz="2000" b="1"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AuslBO</a:t>
                      </a:r>
                      <a:r>
                        <a:rPr lang="it-IT"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it-IT" sz="2000" b="1"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OdC</a:t>
                      </a:r>
                      <a:endParaRPr lang="it-IT"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extLst>
                  <a:ext uri="{0D108BD9-81ED-4DB2-BD59-A6C34878D82A}">
                    <a16:rowId xmlns:a16="http://schemas.microsoft.com/office/drawing/2014/main" val="334067766"/>
                  </a:ext>
                </a:extLst>
              </a:tr>
              <a:tr h="417313">
                <a:tc>
                  <a:txBody>
                    <a:bodyPr/>
                    <a:lstStyle/>
                    <a:p>
                      <a:pPr algn="ctr">
                        <a:lnSpc>
                          <a:spcPct val="107000"/>
                        </a:lnSpc>
                        <a:spcAft>
                          <a:spcPts val="800"/>
                        </a:spcAft>
                      </a:pPr>
                      <a:r>
                        <a:rPr lang="it-IT"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Bologna città</a:t>
                      </a:r>
                      <a:endParaRPr lang="it-IT"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07000"/>
                        </a:lnSpc>
                        <a:spcAft>
                          <a:spcPts val="800"/>
                        </a:spcAft>
                      </a:pPr>
                      <a:r>
                        <a:rPr lang="it-IT"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Palagi (18 PL) -PNRR</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7E8"/>
                    </a:solidFill>
                  </a:tcPr>
                </a:tc>
                <a:extLst>
                  <a:ext uri="{0D108BD9-81ED-4DB2-BD59-A6C34878D82A}">
                    <a16:rowId xmlns:a16="http://schemas.microsoft.com/office/drawing/2014/main" val="1608883778"/>
                  </a:ext>
                </a:extLst>
              </a:tr>
              <a:tr h="763894">
                <a:tc>
                  <a:txBody>
                    <a:bodyPr/>
                    <a:lstStyle/>
                    <a:p>
                      <a:pPr algn="ctr">
                        <a:lnSpc>
                          <a:spcPct val="107000"/>
                        </a:lnSpc>
                        <a:spcAft>
                          <a:spcPts val="800"/>
                        </a:spcAft>
                      </a:pPr>
                      <a:r>
                        <a:rPr lang="it-IT"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Reno Lavino Samoggia</a:t>
                      </a:r>
                      <a:endParaRPr lang="it-IT"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07000"/>
                        </a:lnSpc>
                        <a:spcAft>
                          <a:spcPts val="0"/>
                        </a:spcAft>
                      </a:pPr>
                      <a:r>
                        <a:rPr lang="it-IT"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Bazzano (20 PL) - PNNR</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7E8"/>
                    </a:solidFill>
                  </a:tcPr>
                </a:tc>
                <a:extLst>
                  <a:ext uri="{0D108BD9-81ED-4DB2-BD59-A6C34878D82A}">
                    <a16:rowId xmlns:a16="http://schemas.microsoft.com/office/drawing/2014/main" val="208615226"/>
                  </a:ext>
                </a:extLst>
              </a:tr>
              <a:tr h="763894">
                <a:tc>
                  <a:txBody>
                    <a:bodyPr/>
                    <a:lstStyle/>
                    <a:p>
                      <a:pPr algn="ctr">
                        <a:lnSpc>
                          <a:spcPct val="107000"/>
                        </a:lnSpc>
                        <a:spcAft>
                          <a:spcPts val="800"/>
                        </a:spcAft>
                      </a:pPr>
                      <a:r>
                        <a:rPr lang="it-IT"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Pianura Ovest</a:t>
                      </a:r>
                      <a:endParaRPr lang="it-IT"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07000"/>
                        </a:lnSpc>
                        <a:spcAft>
                          <a:spcPts val="800"/>
                        </a:spcAft>
                      </a:pPr>
                      <a:r>
                        <a:rPr lang="it-IT"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San Giovanni in Persiceto (20 PL) - PNNR</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7E8"/>
                    </a:solidFill>
                  </a:tcPr>
                </a:tc>
                <a:extLst>
                  <a:ext uri="{0D108BD9-81ED-4DB2-BD59-A6C34878D82A}">
                    <a16:rowId xmlns:a16="http://schemas.microsoft.com/office/drawing/2014/main" val="1575222286"/>
                  </a:ext>
                </a:extLst>
              </a:tr>
              <a:tr h="751032">
                <a:tc>
                  <a:txBody>
                    <a:bodyPr/>
                    <a:lstStyle/>
                    <a:p>
                      <a:pPr algn="ctr">
                        <a:lnSpc>
                          <a:spcPct val="107000"/>
                        </a:lnSpc>
                        <a:spcAft>
                          <a:spcPts val="800"/>
                        </a:spcAft>
                      </a:pPr>
                      <a:r>
                        <a:rPr lang="it-IT"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Pianura Est</a:t>
                      </a:r>
                      <a:endParaRPr lang="it-IT"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07000"/>
                        </a:lnSpc>
                        <a:spcAft>
                          <a:spcPts val="800"/>
                        </a:spcAft>
                      </a:pPr>
                      <a:r>
                        <a:rPr lang="it-IT"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San Pietro in Casale (18 PL) – PNNR</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7E8"/>
                    </a:solidFill>
                  </a:tcPr>
                </a:tc>
                <a:extLst>
                  <a:ext uri="{0D108BD9-81ED-4DB2-BD59-A6C34878D82A}">
                    <a16:rowId xmlns:a16="http://schemas.microsoft.com/office/drawing/2014/main" val="4090096872"/>
                  </a:ext>
                </a:extLst>
              </a:tr>
              <a:tr h="827940">
                <a:tc>
                  <a:txBody>
                    <a:bodyPr/>
                    <a:lstStyle/>
                    <a:p>
                      <a:pPr algn="ctr">
                        <a:lnSpc>
                          <a:spcPct val="107000"/>
                        </a:lnSpc>
                        <a:spcAft>
                          <a:spcPts val="800"/>
                        </a:spcAft>
                      </a:pPr>
                      <a:r>
                        <a:rPr lang="it-IT"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Savena Idice</a:t>
                      </a:r>
                      <a:endParaRPr lang="it-IT"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07000"/>
                        </a:lnSpc>
                        <a:spcAft>
                          <a:spcPts val="800"/>
                        </a:spcAft>
                      </a:pPr>
                      <a:r>
                        <a:rPr lang="it-IT"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Loiano (8 PL) ATTIVI + altri 7 PL – PNNR</a:t>
                      </a: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7E8"/>
                    </a:solidFill>
                  </a:tcPr>
                </a:tc>
                <a:extLst>
                  <a:ext uri="{0D108BD9-81ED-4DB2-BD59-A6C34878D82A}">
                    <a16:rowId xmlns:a16="http://schemas.microsoft.com/office/drawing/2014/main" val="3491086167"/>
                  </a:ext>
                </a:extLst>
              </a:tr>
              <a:tr h="417313">
                <a:tc>
                  <a:txBody>
                    <a:bodyPr/>
                    <a:lstStyle/>
                    <a:p>
                      <a:pPr algn="ctr">
                        <a:lnSpc>
                          <a:spcPct val="107000"/>
                        </a:lnSpc>
                        <a:spcAft>
                          <a:spcPts val="800"/>
                        </a:spcAft>
                      </a:pPr>
                      <a:r>
                        <a:rPr lang="it-IT"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Appennino</a:t>
                      </a:r>
                      <a:endParaRPr lang="it-IT"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07000"/>
                        </a:lnSpc>
                        <a:spcAft>
                          <a:spcPts val="800"/>
                        </a:spcAft>
                      </a:pPr>
                      <a:r>
                        <a:rPr lang="it-IT"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Vergato (10 PL) – ATTIVI</a:t>
                      </a:r>
                      <a:endParaRPr lang="it-IT"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7E8"/>
                    </a:solidFill>
                  </a:tcPr>
                </a:tc>
                <a:extLst>
                  <a:ext uri="{0D108BD9-81ED-4DB2-BD59-A6C34878D82A}">
                    <a16:rowId xmlns:a16="http://schemas.microsoft.com/office/drawing/2014/main" val="3041006476"/>
                  </a:ext>
                </a:extLst>
              </a:tr>
              <a:tr h="537691">
                <a:tc>
                  <a:txBody>
                    <a:bodyPr/>
                    <a:lstStyle/>
                    <a:p>
                      <a:pPr algn="ctr">
                        <a:lnSpc>
                          <a:spcPct val="107000"/>
                        </a:lnSpc>
                        <a:spcAft>
                          <a:spcPts val="800"/>
                        </a:spcAft>
                      </a:pPr>
                      <a:r>
                        <a:rPr lang="it-IT"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TOTALE Strutture</a:t>
                      </a:r>
                      <a:endParaRPr lang="it-IT"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2"/>
                    </a:solidFill>
                  </a:tcPr>
                </a:tc>
                <a:tc>
                  <a:txBody>
                    <a:bodyPr/>
                    <a:lstStyle/>
                    <a:p>
                      <a:pPr algn="ctr">
                        <a:lnSpc>
                          <a:spcPct val="107000"/>
                        </a:lnSpc>
                        <a:spcAft>
                          <a:spcPts val="800"/>
                        </a:spcAft>
                      </a:pPr>
                      <a:r>
                        <a:rPr lang="it-IT" sz="20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(101 PL)</a:t>
                      </a:r>
                      <a:endParaRPr lang="it-IT"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15" marR="5715" marT="571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7E8"/>
                    </a:solidFill>
                  </a:tcPr>
                </a:tc>
                <a:extLst>
                  <a:ext uri="{0D108BD9-81ED-4DB2-BD59-A6C34878D82A}">
                    <a16:rowId xmlns:a16="http://schemas.microsoft.com/office/drawing/2014/main" val="3009100957"/>
                  </a:ext>
                </a:extLst>
              </a:tr>
            </a:tbl>
          </a:graphicData>
        </a:graphic>
      </p:graphicFrame>
      <p:pic>
        <p:nvPicPr>
          <p:cNvPr id="4" name="Immagine 3" descr="irccs neuroscienze definitivo">
            <a:extLst>
              <a:ext uri="{FF2B5EF4-FFF2-40B4-BE49-F238E27FC236}">
                <a16:creationId xmlns:a16="http://schemas.microsoft.com/office/drawing/2014/main" id="{B533172F-54DA-5239-ACC8-9540FC3E8830}"/>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1865266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E841DC-1E90-BEC6-B205-82E1C5FA315C}"/>
              </a:ext>
            </a:extLst>
          </p:cNvPr>
          <p:cNvSpPr>
            <a:spLocks noGrp="1"/>
          </p:cNvSpPr>
          <p:nvPr>
            <p:ph type="title"/>
          </p:nvPr>
        </p:nvSpPr>
        <p:spPr>
          <a:xfrm>
            <a:off x="838384" y="153192"/>
            <a:ext cx="10515232" cy="1325563"/>
          </a:xfrm>
        </p:spPr>
        <p:txBody>
          <a:bodyPr>
            <a:normAutofit/>
          </a:bodyPr>
          <a:lstStyle/>
          <a:p>
            <a:pPr algn="ctr"/>
            <a:r>
              <a:rPr lang="it-IT" sz="4000" dirty="0">
                <a:solidFill>
                  <a:schemeClr val="accent2"/>
                </a:solidFill>
                <a:latin typeface="+mn-lt"/>
              </a:rPr>
              <a:t>Strumenti strategici a supporto dello sviluppo degli </a:t>
            </a:r>
            <a:r>
              <a:rPr lang="it-IT" sz="4000" dirty="0" err="1">
                <a:solidFill>
                  <a:schemeClr val="accent2"/>
                </a:solidFill>
                <a:latin typeface="+mn-lt"/>
              </a:rPr>
              <a:t>OdC</a:t>
            </a:r>
            <a:r>
              <a:rPr lang="it-IT" sz="4000" dirty="0">
                <a:solidFill>
                  <a:schemeClr val="accent2"/>
                </a:solidFill>
                <a:latin typeface="+mn-lt"/>
              </a:rPr>
              <a:t> nel territorio dell’Ausl Bologna</a:t>
            </a:r>
          </a:p>
        </p:txBody>
      </p:sp>
      <p:sp>
        <p:nvSpPr>
          <p:cNvPr id="3" name="Segnaposto contenuto 2">
            <a:extLst>
              <a:ext uri="{FF2B5EF4-FFF2-40B4-BE49-F238E27FC236}">
                <a16:creationId xmlns:a16="http://schemas.microsoft.com/office/drawing/2014/main" id="{8AE7C2B5-3228-BB39-FDB9-A619AB7A2E23}"/>
              </a:ext>
            </a:extLst>
          </p:cNvPr>
          <p:cNvSpPr>
            <a:spLocks noGrp="1"/>
          </p:cNvSpPr>
          <p:nvPr>
            <p:ph idx="1"/>
          </p:nvPr>
        </p:nvSpPr>
        <p:spPr>
          <a:xfrm>
            <a:off x="824986" y="1690688"/>
            <a:ext cx="10515232" cy="4710111"/>
          </a:xfrm>
        </p:spPr>
        <p:txBody>
          <a:bodyPr>
            <a:normAutofit/>
          </a:bodyPr>
          <a:lstStyle/>
          <a:p>
            <a:pPr marL="0" indent="0" algn="just">
              <a:buNone/>
            </a:pPr>
            <a:r>
              <a:rPr lang="it-IT" sz="2661" dirty="0"/>
              <a:t>Per accompagnare l’evoluzione dai Letti Tecnici di cure intermedie a </a:t>
            </a:r>
            <a:r>
              <a:rPr lang="it-IT" sz="2661" dirty="0" err="1"/>
              <a:t>OdC</a:t>
            </a:r>
            <a:r>
              <a:rPr lang="it-IT" sz="2661" dirty="0"/>
              <a:t> e lo sviluppo di nuovi </a:t>
            </a:r>
            <a:r>
              <a:rPr lang="it-IT" sz="2661" dirty="0" err="1"/>
              <a:t>OdC</a:t>
            </a:r>
            <a:r>
              <a:rPr lang="it-IT" sz="2661" dirty="0"/>
              <a:t> è stato definito un </a:t>
            </a:r>
            <a:r>
              <a:rPr lang="it-IT" sz="2661" b="1" dirty="0"/>
              <a:t>Regolamento aziendale </a:t>
            </a:r>
            <a:r>
              <a:rPr lang="it-IT" sz="2661" dirty="0"/>
              <a:t>per l’attivazione e lo sviluppo degli </a:t>
            </a:r>
            <a:r>
              <a:rPr lang="it-IT" sz="2661" dirty="0" err="1"/>
              <a:t>OdC</a:t>
            </a:r>
            <a:r>
              <a:rPr lang="it-IT" sz="2661" dirty="0"/>
              <a:t> (emissione 19/10/2023). Il regolamento:</a:t>
            </a:r>
          </a:p>
          <a:p>
            <a:pPr lvl="1" algn="just"/>
            <a:r>
              <a:rPr lang="it-IT" sz="2661" dirty="0"/>
              <a:t>definisce il </a:t>
            </a:r>
            <a:r>
              <a:rPr lang="it-IT" sz="2661" b="1" dirty="0"/>
              <a:t>modello operativo per lo sviluppo e l’attivazione di un Ospedale di Comunità (</a:t>
            </a:r>
            <a:r>
              <a:rPr lang="it-IT" sz="2661" b="1" dirty="0" err="1"/>
              <a:t>OdC</a:t>
            </a:r>
            <a:r>
              <a:rPr lang="it-IT" sz="2661" b="1" dirty="0"/>
              <a:t>) </a:t>
            </a:r>
            <a:r>
              <a:rPr lang="it-IT" sz="2661" dirty="0"/>
              <a:t>nel territorio dell’Azienda USL di Bologna sulla base della normativa e dei documenti di riferimento ministeriali e regionali </a:t>
            </a:r>
          </a:p>
          <a:p>
            <a:pPr lvl="1" algn="just"/>
            <a:r>
              <a:rPr lang="it-IT" sz="2661" dirty="0"/>
              <a:t>è il </a:t>
            </a:r>
            <a:r>
              <a:rPr lang="it-IT" sz="2661" b="1" dirty="0"/>
              <a:t>documento aziendale di riferimento per la definizione dei singoli progetti operativi degli </a:t>
            </a:r>
            <a:r>
              <a:rPr lang="it-IT" sz="2661" b="1" dirty="0" err="1"/>
              <a:t>OdC</a:t>
            </a:r>
            <a:r>
              <a:rPr lang="it-IT" sz="2661" b="1" dirty="0"/>
              <a:t> </a:t>
            </a:r>
            <a:r>
              <a:rPr lang="it-IT" sz="2661" dirty="0"/>
              <a:t>che devono essere redatti per l’attivazione di un ogni nuovo </a:t>
            </a:r>
            <a:r>
              <a:rPr lang="it-IT" sz="2661" dirty="0" err="1"/>
              <a:t>OdC</a:t>
            </a:r>
            <a:r>
              <a:rPr lang="it-IT" sz="2661" dirty="0"/>
              <a:t>.</a:t>
            </a:r>
          </a:p>
        </p:txBody>
      </p:sp>
      <p:pic>
        <p:nvPicPr>
          <p:cNvPr id="4" name="Immagine 3" descr="irccs neuroscienze definitivo">
            <a:extLst>
              <a:ext uri="{FF2B5EF4-FFF2-40B4-BE49-F238E27FC236}">
                <a16:creationId xmlns:a16="http://schemas.microsoft.com/office/drawing/2014/main" id="{277DA355-E83B-E644-F42A-43B07F573652}"/>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25834"/>
            <a:ext cx="1872939" cy="269554"/>
          </a:xfrm>
          <a:prstGeom prst="rect">
            <a:avLst/>
          </a:prstGeom>
          <a:noFill/>
          <a:ln>
            <a:noFill/>
          </a:ln>
        </p:spPr>
      </p:pic>
    </p:spTree>
    <p:extLst>
      <p:ext uri="{BB962C8B-B14F-4D97-AF65-F5344CB8AC3E}">
        <p14:creationId xmlns:p14="http://schemas.microsoft.com/office/powerpoint/2010/main" val="3283286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53A4DF-E014-444B-9BCE-078FA53ECC1A}"/>
              </a:ext>
            </a:extLst>
          </p:cNvPr>
          <p:cNvSpPr>
            <a:spLocks noGrp="1"/>
          </p:cNvSpPr>
          <p:nvPr>
            <p:ph type="title"/>
          </p:nvPr>
        </p:nvSpPr>
        <p:spPr>
          <a:xfrm>
            <a:off x="838200" y="159067"/>
            <a:ext cx="10515600" cy="892493"/>
          </a:xfrm>
        </p:spPr>
        <p:txBody>
          <a:bodyPr/>
          <a:lstStyle/>
          <a:p>
            <a:pPr algn="ctr"/>
            <a:r>
              <a:rPr lang="it-IT" sz="4000" dirty="0">
                <a:solidFill>
                  <a:schemeClr val="accent2"/>
                </a:solidFill>
                <a:latin typeface="+mn-lt"/>
              </a:rPr>
              <a:t>Normativa di riferimento per gli </a:t>
            </a:r>
            <a:r>
              <a:rPr lang="it-IT" sz="4000" dirty="0" err="1">
                <a:solidFill>
                  <a:schemeClr val="accent2"/>
                </a:solidFill>
                <a:latin typeface="+mn-lt"/>
              </a:rPr>
              <a:t>OdC</a:t>
            </a:r>
            <a:endParaRPr lang="it-IT" sz="4000" dirty="0">
              <a:solidFill>
                <a:schemeClr val="accent2"/>
              </a:solidFill>
              <a:latin typeface="+mn-lt"/>
            </a:endParaRPr>
          </a:p>
        </p:txBody>
      </p:sp>
      <p:sp>
        <p:nvSpPr>
          <p:cNvPr id="3" name="Segnaposto contenuto 2">
            <a:extLst>
              <a:ext uri="{FF2B5EF4-FFF2-40B4-BE49-F238E27FC236}">
                <a16:creationId xmlns:a16="http://schemas.microsoft.com/office/drawing/2014/main" id="{637EE2FB-9D88-DAC8-7321-8D1011AFB25E}"/>
              </a:ext>
            </a:extLst>
          </p:cNvPr>
          <p:cNvSpPr>
            <a:spLocks noGrp="1"/>
          </p:cNvSpPr>
          <p:nvPr>
            <p:ph idx="1"/>
          </p:nvPr>
        </p:nvSpPr>
        <p:spPr>
          <a:xfrm>
            <a:off x="838200" y="1381760"/>
            <a:ext cx="10515600" cy="5030153"/>
          </a:xfrm>
        </p:spPr>
        <p:txBody>
          <a:bodyPr>
            <a:normAutofit fontScale="85000" lnSpcReduction="20000"/>
          </a:bodyPr>
          <a:lstStyle/>
          <a:p>
            <a:pPr marL="0" indent="0" algn="just">
              <a:buNone/>
            </a:pPr>
            <a:r>
              <a:rPr lang="it-IT" dirty="0"/>
              <a:t>La </a:t>
            </a:r>
            <a:r>
              <a:rPr lang="it-IT" b="1" dirty="0"/>
              <a:t>normativa di riferimento nazionale </a:t>
            </a:r>
            <a:r>
              <a:rPr lang="it-IT" dirty="0"/>
              <a:t>è rappresentata da:</a:t>
            </a:r>
          </a:p>
          <a:p>
            <a:pPr algn="just"/>
            <a:r>
              <a:rPr lang="it-IT" dirty="0"/>
              <a:t>Allegato A dell’Intesa Stato-Regioni del 20 febbraio 2020, il quale ha provveduto a definire i requisiti di accreditamento a livello nazionale per gli Ospedali di Comunità.</a:t>
            </a:r>
          </a:p>
          <a:p>
            <a:pPr algn="just"/>
            <a:r>
              <a:rPr lang="it-IT" dirty="0"/>
              <a:t>PNRR (</a:t>
            </a:r>
            <a:r>
              <a:rPr lang="it-IT" dirty="0">
                <a:latin typeface="Calibri" panose="020F0502020204030204" pitchFamily="34" charset="0"/>
                <a:ea typeface="Calibri" panose="020F0502020204030204" pitchFamily="34" charset="0"/>
                <a:cs typeface="Times New Roman" panose="02020603050405020304" pitchFamily="18" charset="0"/>
              </a:rPr>
              <a:t>approvato dal Consiglio dei Ministri il 12 </a:t>
            </a:r>
            <a:r>
              <a:rPr lang="it-IT" sz="2800" dirty="0">
                <a:latin typeface="Calibri" panose="020F0502020204030204" pitchFamily="34" charset="0"/>
                <a:ea typeface="Calibri" panose="020F0502020204030204" pitchFamily="34" charset="0"/>
                <a:cs typeface="Times New Roman" panose="02020603050405020304" pitchFamily="18" charset="0"/>
              </a:rPr>
              <a:t>gennaio 2021).</a:t>
            </a:r>
            <a:r>
              <a:rPr lang="it-IT" dirty="0"/>
              <a:t> Missione 6 Componente 1. Reti di prossimità, strutture e telemedicina per l'assistenza sanitaria territoriale. Investimento 1.3 Rafforzamento dell’assistenza sanitaria intermedia e delle sue strutture (Ospedali di Comunità)</a:t>
            </a:r>
          </a:p>
          <a:p>
            <a:pPr algn="just"/>
            <a:r>
              <a:rPr lang="it-IT" dirty="0"/>
              <a:t>DM 77 del 23 maggio 2022 «Modelli e standard per lo sviluppo dell’Assistenza Territoriale nel Servizio Sanitario Nazionale»</a:t>
            </a:r>
          </a:p>
          <a:p>
            <a:pPr marL="0" indent="0" algn="just">
              <a:buNone/>
            </a:pPr>
            <a:r>
              <a:rPr lang="it-IT" dirty="0"/>
              <a:t>La </a:t>
            </a:r>
            <a:r>
              <a:rPr lang="it-IT" b="1" dirty="0"/>
              <a:t>normativa di riferimento regionale </a:t>
            </a:r>
            <a:r>
              <a:rPr lang="it-IT" dirty="0"/>
              <a:t>è rappresentata da:</a:t>
            </a:r>
          </a:p>
          <a:p>
            <a:pPr algn="just"/>
            <a:r>
              <a:rPr lang="it-IT" dirty="0"/>
              <a:t>DGR 2221 del 12/12/2022 «Primo provvedimento di programmazione dell'assistenza territoriale dell’Emilia-Romagna in attuazione del D.M. n. 77 del 23 maggio 2022»</a:t>
            </a:r>
          </a:p>
          <a:p>
            <a:pPr marL="0" indent="0" algn="just">
              <a:buNone/>
            </a:pPr>
            <a:r>
              <a:rPr lang="it-IT" dirty="0"/>
              <a:t>Sono presenti altri documenti regionali sugli </a:t>
            </a:r>
            <a:r>
              <a:rPr lang="it-IT" dirty="0" err="1"/>
              <a:t>OdC</a:t>
            </a:r>
            <a:r>
              <a:rPr lang="it-IT" dirty="0"/>
              <a:t>, ma sono precedenti al 2020, anno in cui sono stati definiti i requisiti di queste strutture a livello nazionale </a:t>
            </a:r>
          </a:p>
        </p:txBody>
      </p:sp>
      <p:pic>
        <p:nvPicPr>
          <p:cNvPr id="4" name="Immagine 3" descr="irccs neuroscienze definitivo">
            <a:extLst>
              <a:ext uri="{FF2B5EF4-FFF2-40B4-BE49-F238E27FC236}">
                <a16:creationId xmlns:a16="http://schemas.microsoft.com/office/drawing/2014/main" id="{C0026989-C58D-7318-03FB-7B252789E638}"/>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1215822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A58DBF-4447-8945-40B5-665C2ECAC7F0}"/>
              </a:ext>
            </a:extLst>
          </p:cNvPr>
          <p:cNvSpPr>
            <a:spLocks noGrp="1"/>
          </p:cNvSpPr>
          <p:nvPr>
            <p:ph type="title"/>
          </p:nvPr>
        </p:nvSpPr>
        <p:spPr/>
        <p:txBody>
          <a:bodyPr>
            <a:normAutofit/>
          </a:bodyPr>
          <a:lstStyle/>
          <a:p>
            <a:pPr algn="ctr"/>
            <a:r>
              <a:rPr lang="it-IT" sz="4000" dirty="0">
                <a:solidFill>
                  <a:schemeClr val="accent2"/>
                </a:solidFill>
                <a:latin typeface="+mn-lt"/>
              </a:rPr>
              <a:t>Strumenti strategici a supporto dello sviluppo degli </a:t>
            </a:r>
            <a:r>
              <a:rPr lang="it-IT" sz="4000" dirty="0" err="1">
                <a:solidFill>
                  <a:schemeClr val="accent2"/>
                </a:solidFill>
                <a:latin typeface="+mn-lt"/>
              </a:rPr>
              <a:t>OdC</a:t>
            </a:r>
            <a:endParaRPr lang="it-IT" sz="4000" dirty="0">
              <a:latin typeface="+mn-lt"/>
            </a:endParaRPr>
          </a:p>
        </p:txBody>
      </p:sp>
      <p:sp>
        <p:nvSpPr>
          <p:cNvPr id="3" name="Segnaposto contenuto 2">
            <a:extLst>
              <a:ext uri="{FF2B5EF4-FFF2-40B4-BE49-F238E27FC236}">
                <a16:creationId xmlns:a16="http://schemas.microsoft.com/office/drawing/2014/main" id="{1914BDE9-8F8F-29D0-94A8-4BC7492947FC}"/>
              </a:ext>
            </a:extLst>
          </p:cNvPr>
          <p:cNvSpPr>
            <a:spLocks noGrp="1"/>
          </p:cNvSpPr>
          <p:nvPr>
            <p:ph idx="1"/>
          </p:nvPr>
        </p:nvSpPr>
        <p:spPr/>
        <p:txBody>
          <a:bodyPr>
            <a:normAutofit lnSpcReduction="10000"/>
          </a:bodyPr>
          <a:lstStyle/>
          <a:p>
            <a:pPr marL="0" indent="0">
              <a:buNone/>
            </a:pPr>
            <a:r>
              <a:rPr lang="it-IT" sz="3600" dirty="0"/>
              <a:t>Nel Regolamento aziendale sono definiti:</a:t>
            </a:r>
          </a:p>
          <a:p>
            <a:pPr lvl="1"/>
            <a:r>
              <a:rPr lang="it-IT" sz="3200" dirty="0"/>
              <a:t>Mission</a:t>
            </a:r>
          </a:p>
          <a:p>
            <a:pPr lvl="1"/>
            <a:r>
              <a:rPr lang="it-IT" sz="3200" dirty="0"/>
              <a:t>Sede e logistica</a:t>
            </a:r>
          </a:p>
          <a:p>
            <a:pPr lvl="1"/>
            <a:r>
              <a:rPr lang="it-IT" sz="3200" dirty="0"/>
              <a:t>Target d’utenza</a:t>
            </a:r>
          </a:p>
          <a:p>
            <a:pPr lvl="1"/>
            <a:r>
              <a:rPr lang="it-IT" sz="3200" dirty="0"/>
              <a:t>Personale</a:t>
            </a:r>
          </a:p>
          <a:p>
            <a:pPr lvl="1"/>
            <a:r>
              <a:rPr lang="it-IT" sz="3200" dirty="0"/>
              <a:t>Ruoli e responsabilità dei Dipartimenti</a:t>
            </a:r>
          </a:p>
          <a:p>
            <a:pPr lvl="1"/>
            <a:r>
              <a:rPr lang="it-IT" sz="3200" dirty="0"/>
              <a:t>Modello operativo</a:t>
            </a:r>
          </a:p>
          <a:p>
            <a:pPr lvl="1"/>
            <a:r>
              <a:rPr lang="it-IT" sz="3200" dirty="0"/>
              <a:t>Strumenti di lavoro e di monitoraggio</a:t>
            </a:r>
          </a:p>
          <a:p>
            <a:pPr lvl="1"/>
            <a:r>
              <a:rPr lang="it-IT" sz="3200" dirty="0"/>
              <a:t>Indicazioni operative per l’attivazione di un nuovo </a:t>
            </a:r>
            <a:r>
              <a:rPr lang="it-IT" sz="3200" dirty="0" err="1"/>
              <a:t>OdC</a:t>
            </a:r>
            <a:endParaRPr lang="it-IT" sz="3200" dirty="0"/>
          </a:p>
          <a:p>
            <a:pPr lvl="1"/>
            <a:endParaRPr lang="it-IT" sz="3200" dirty="0"/>
          </a:p>
        </p:txBody>
      </p:sp>
      <p:pic>
        <p:nvPicPr>
          <p:cNvPr id="4" name="Immagine 3" descr="irccs neuroscienze definitivo">
            <a:extLst>
              <a:ext uri="{FF2B5EF4-FFF2-40B4-BE49-F238E27FC236}">
                <a16:creationId xmlns:a16="http://schemas.microsoft.com/office/drawing/2014/main" id="{E2C823CB-AA84-B2EF-6631-325E7C981A60}"/>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25834"/>
            <a:ext cx="1872939" cy="269554"/>
          </a:xfrm>
          <a:prstGeom prst="rect">
            <a:avLst/>
          </a:prstGeom>
          <a:noFill/>
          <a:ln>
            <a:noFill/>
          </a:ln>
        </p:spPr>
      </p:pic>
    </p:spTree>
    <p:extLst>
      <p:ext uri="{BB962C8B-B14F-4D97-AF65-F5344CB8AC3E}">
        <p14:creationId xmlns:p14="http://schemas.microsoft.com/office/powerpoint/2010/main" val="173730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62A0BD-1266-BBD8-5203-F3C92E3332C3}"/>
              </a:ext>
            </a:extLst>
          </p:cNvPr>
          <p:cNvSpPr>
            <a:spLocks noGrp="1"/>
          </p:cNvSpPr>
          <p:nvPr>
            <p:ph type="title"/>
          </p:nvPr>
        </p:nvSpPr>
        <p:spPr>
          <a:xfrm>
            <a:off x="838385" y="365126"/>
            <a:ext cx="10515232" cy="886701"/>
          </a:xfrm>
        </p:spPr>
        <p:txBody>
          <a:bodyPr>
            <a:normAutofit/>
          </a:bodyPr>
          <a:lstStyle/>
          <a:p>
            <a:pPr algn="ctr">
              <a:lnSpc>
                <a:spcPct val="100000"/>
              </a:lnSpc>
            </a:pPr>
            <a:r>
              <a:rPr lang="it-IT" sz="4838" dirty="0">
                <a:solidFill>
                  <a:schemeClr val="accent2"/>
                </a:solidFill>
              </a:rPr>
              <a:t>Mission</a:t>
            </a:r>
          </a:p>
        </p:txBody>
      </p:sp>
      <p:sp>
        <p:nvSpPr>
          <p:cNvPr id="3" name="Segnaposto contenuto 2">
            <a:extLst>
              <a:ext uri="{FF2B5EF4-FFF2-40B4-BE49-F238E27FC236}">
                <a16:creationId xmlns:a16="http://schemas.microsoft.com/office/drawing/2014/main" id="{8FD2BB27-4F9D-F23C-E001-EE7B6543590F}"/>
              </a:ext>
            </a:extLst>
          </p:cNvPr>
          <p:cNvSpPr>
            <a:spLocks noGrp="1"/>
          </p:cNvSpPr>
          <p:nvPr>
            <p:ph idx="1"/>
          </p:nvPr>
        </p:nvSpPr>
        <p:spPr>
          <a:xfrm>
            <a:off x="838385" y="1426000"/>
            <a:ext cx="10515232" cy="4876869"/>
          </a:xfrm>
        </p:spPr>
        <p:txBody>
          <a:bodyPr>
            <a:normAutofit fontScale="85000" lnSpcReduction="20000"/>
          </a:bodyPr>
          <a:lstStyle/>
          <a:p>
            <a:pPr algn="just">
              <a:lnSpc>
                <a:spcPct val="110000"/>
              </a:lnSpc>
            </a:pPr>
            <a:r>
              <a:rPr lang="it-IT" dirty="0"/>
              <a:t>L’</a:t>
            </a:r>
            <a:r>
              <a:rPr lang="it-IT" dirty="0" err="1"/>
              <a:t>OdC</a:t>
            </a:r>
            <a:r>
              <a:rPr lang="it-IT" dirty="0"/>
              <a:t> è una </a:t>
            </a:r>
            <a:r>
              <a:rPr lang="it-IT" b="1" u="sng" dirty="0"/>
              <a:t>struttura di ricovero breve </a:t>
            </a:r>
            <a:r>
              <a:rPr lang="it-IT" dirty="0"/>
              <a:t>che afferisce al </a:t>
            </a:r>
            <a:r>
              <a:rPr lang="it-IT" b="1" u="sng" dirty="0"/>
              <a:t>livello essenziale di assistenza territoriale</a:t>
            </a:r>
            <a:r>
              <a:rPr lang="it-IT" dirty="0"/>
              <a:t>, rivolta a </a:t>
            </a:r>
            <a:r>
              <a:rPr lang="it-IT" b="1" dirty="0"/>
              <a:t>pazienti</a:t>
            </a:r>
            <a:r>
              <a:rPr lang="it-IT" dirty="0"/>
              <a:t> che, </a:t>
            </a:r>
            <a:r>
              <a:rPr lang="it-IT" b="1" u="sng" dirty="0"/>
              <a:t>a seguito di un episodio di acuzie minori o per la riacutizzazione di patologie croniche</a:t>
            </a:r>
            <a:r>
              <a:rPr lang="it-IT" dirty="0"/>
              <a:t>, necessitano di </a:t>
            </a:r>
            <a:r>
              <a:rPr lang="it-IT" u="sng" dirty="0"/>
              <a:t>i</a:t>
            </a:r>
            <a:r>
              <a:rPr lang="it-IT" b="1" u="sng" dirty="0"/>
              <a:t>nterventi sanitari a bassa intensità clinica </a:t>
            </a:r>
            <a:r>
              <a:rPr lang="it-IT" dirty="0"/>
              <a:t>potenzialmente erogabili a domicilio, ma che vengono </a:t>
            </a:r>
            <a:r>
              <a:rPr lang="it-IT" b="1" u="sng" dirty="0"/>
              <a:t>ricoverati in queste strutture in mancanza di idoneità del domicilio stesso</a:t>
            </a:r>
            <a:r>
              <a:rPr lang="it-IT" b="1" dirty="0"/>
              <a:t> </a:t>
            </a:r>
            <a:r>
              <a:rPr lang="it-IT" dirty="0"/>
              <a:t>(strutturale e/o familiare) e in quanto necessitano di </a:t>
            </a:r>
            <a:r>
              <a:rPr lang="it-IT" b="1" u="sng" dirty="0"/>
              <a:t>assistenza/sorveglianza sanitaria infermieristica continuativa, anche notturna</a:t>
            </a:r>
            <a:r>
              <a:rPr lang="it-IT" dirty="0"/>
              <a:t>, non erogabile a domicilio. </a:t>
            </a:r>
          </a:p>
          <a:p>
            <a:pPr algn="just">
              <a:lnSpc>
                <a:spcPct val="110000"/>
              </a:lnSpc>
            </a:pPr>
            <a:r>
              <a:rPr lang="it-IT" dirty="0"/>
              <a:t>Tra gli obiettivi primari del ricovero vi sono:</a:t>
            </a:r>
          </a:p>
          <a:p>
            <a:pPr lvl="1" algn="just">
              <a:lnSpc>
                <a:spcPct val="110000"/>
              </a:lnSpc>
              <a:spcBef>
                <a:spcPts val="0"/>
              </a:spcBef>
            </a:pPr>
            <a:r>
              <a:rPr lang="it-IT" sz="2800" dirty="0"/>
              <a:t>il </a:t>
            </a:r>
            <a:r>
              <a:rPr lang="it-IT" sz="2800" b="1" dirty="0"/>
              <a:t>coinvolgimento attivo e l’aumento di consapevolezza</a:t>
            </a:r>
          </a:p>
          <a:p>
            <a:pPr lvl="1" algn="just">
              <a:lnSpc>
                <a:spcPct val="110000"/>
              </a:lnSpc>
              <a:spcBef>
                <a:spcPts val="0"/>
              </a:spcBef>
            </a:pPr>
            <a:r>
              <a:rPr lang="it-IT" sz="2800" b="1" dirty="0"/>
              <a:t>la capacità di auto-cura </a:t>
            </a:r>
          </a:p>
          <a:p>
            <a:pPr marL="457169" lvl="1" indent="0" algn="just">
              <a:lnSpc>
                <a:spcPct val="110000"/>
              </a:lnSpc>
              <a:spcBef>
                <a:spcPts val="0"/>
              </a:spcBef>
              <a:buNone/>
            </a:pPr>
            <a:r>
              <a:rPr lang="it-IT" sz="2800" dirty="0"/>
              <a:t>attraverso la </a:t>
            </a:r>
            <a:r>
              <a:rPr lang="it-IT" sz="2800" b="1" dirty="0"/>
              <a:t>formazione e l’addestramento alla migliore gestione</a:t>
            </a:r>
            <a:r>
              <a:rPr lang="it-IT" sz="2800" dirty="0"/>
              <a:t> possibile delle nuove </a:t>
            </a:r>
            <a:r>
              <a:rPr lang="it-IT" sz="2800" b="1" dirty="0"/>
              <a:t>condizioni cliniche e terapeutiche </a:t>
            </a:r>
            <a:r>
              <a:rPr lang="it-IT" sz="2800" dirty="0"/>
              <a:t>e al </a:t>
            </a:r>
            <a:r>
              <a:rPr lang="it-IT" sz="2800" b="1" dirty="0"/>
              <a:t>riconoscimento precoce di eventuali sintomi di instabilità. </a:t>
            </a:r>
          </a:p>
          <a:p>
            <a:pPr algn="just">
              <a:lnSpc>
                <a:spcPct val="110000"/>
              </a:lnSpc>
            </a:pPr>
            <a:endParaRPr lang="it-IT" dirty="0"/>
          </a:p>
        </p:txBody>
      </p:sp>
      <p:pic>
        <p:nvPicPr>
          <p:cNvPr id="4" name="Immagine 3" descr="irccs neuroscienze definitivo">
            <a:extLst>
              <a:ext uri="{FF2B5EF4-FFF2-40B4-BE49-F238E27FC236}">
                <a16:creationId xmlns:a16="http://schemas.microsoft.com/office/drawing/2014/main" id="{D2DECDC8-35F6-F64A-1C93-1DA25290FF01}"/>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301353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2AA60A-FC71-A5D2-A5AA-E711CE960374}"/>
              </a:ext>
            </a:extLst>
          </p:cNvPr>
          <p:cNvSpPr>
            <a:spLocks noGrp="1"/>
          </p:cNvSpPr>
          <p:nvPr>
            <p:ph type="title"/>
          </p:nvPr>
        </p:nvSpPr>
        <p:spPr>
          <a:xfrm>
            <a:off x="838385" y="365126"/>
            <a:ext cx="10515232" cy="886701"/>
          </a:xfrm>
        </p:spPr>
        <p:txBody>
          <a:bodyPr>
            <a:normAutofit/>
          </a:bodyPr>
          <a:lstStyle/>
          <a:p>
            <a:pPr algn="ctr"/>
            <a:r>
              <a:rPr lang="it-IT" sz="4838" dirty="0">
                <a:solidFill>
                  <a:schemeClr val="accent2"/>
                </a:solidFill>
              </a:rPr>
              <a:t>Sede e logistica</a:t>
            </a:r>
          </a:p>
        </p:txBody>
      </p:sp>
      <p:sp>
        <p:nvSpPr>
          <p:cNvPr id="3" name="Segnaposto contenuto 2">
            <a:extLst>
              <a:ext uri="{FF2B5EF4-FFF2-40B4-BE49-F238E27FC236}">
                <a16:creationId xmlns:a16="http://schemas.microsoft.com/office/drawing/2014/main" id="{8D390C72-C9FE-BBAB-3AF8-81E22A27C87A}"/>
              </a:ext>
            </a:extLst>
          </p:cNvPr>
          <p:cNvSpPr>
            <a:spLocks noGrp="1"/>
          </p:cNvSpPr>
          <p:nvPr>
            <p:ph idx="1"/>
          </p:nvPr>
        </p:nvSpPr>
        <p:spPr>
          <a:xfrm>
            <a:off x="838385" y="1251828"/>
            <a:ext cx="10569919" cy="5241046"/>
          </a:xfrm>
        </p:spPr>
        <p:txBody>
          <a:bodyPr>
            <a:normAutofit lnSpcReduction="10000"/>
          </a:bodyPr>
          <a:lstStyle/>
          <a:p>
            <a:pPr marL="0" indent="0" algn="just">
              <a:lnSpc>
                <a:spcPct val="110000"/>
              </a:lnSpc>
              <a:spcBef>
                <a:spcPts val="0"/>
              </a:spcBef>
              <a:buNone/>
            </a:pPr>
            <a:r>
              <a:rPr lang="it-IT" dirty="0"/>
              <a:t>L’</a:t>
            </a:r>
            <a:r>
              <a:rPr lang="it-IT" dirty="0" err="1"/>
              <a:t>OdC</a:t>
            </a:r>
            <a:r>
              <a:rPr lang="it-IT" dirty="0"/>
              <a:t> può essere collocato in:</a:t>
            </a:r>
          </a:p>
          <a:p>
            <a:pPr lvl="1" algn="just">
              <a:lnSpc>
                <a:spcPct val="110000"/>
              </a:lnSpc>
              <a:spcBef>
                <a:spcPts val="0"/>
              </a:spcBef>
            </a:pPr>
            <a:r>
              <a:rPr lang="it-IT" dirty="0"/>
              <a:t>una sede propria</a:t>
            </a:r>
          </a:p>
          <a:p>
            <a:pPr lvl="1" algn="just">
              <a:lnSpc>
                <a:spcPct val="110000"/>
              </a:lnSpc>
              <a:spcBef>
                <a:spcPts val="0"/>
              </a:spcBef>
            </a:pPr>
            <a:r>
              <a:rPr lang="it-IT" dirty="0"/>
              <a:t>una Casa della Comunità</a:t>
            </a:r>
          </a:p>
          <a:p>
            <a:pPr lvl="1" algn="just">
              <a:lnSpc>
                <a:spcPct val="110000"/>
              </a:lnSpc>
              <a:spcBef>
                <a:spcPts val="0"/>
              </a:spcBef>
            </a:pPr>
            <a:r>
              <a:rPr lang="it-IT" dirty="0"/>
              <a:t>altra struttura sanitaria polifunzionale</a:t>
            </a:r>
          </a:p>
          <a:p>
            <a:pPr lvl="1" algn="just">
              <a:lnSpc>
                <a:spcPct val="110000"/>
              </a:lnSpc>
              <a:spcBef>
                <a:spcPts val="0"/>
              </a:spcBef>
            </a:pPr>
            <a:r>
              <a:rPr lang="it-IT" dirty="0"/>
              <a:t>una struttura residenziale sociosanitaria (es. CRA </a:t>
            </a:r>
            <a:r>
              <a:rPr lang="it-IT" dirty="0" err="1"/>
              <a:t>etc</a:t>
            </a:r>
            <a:r>
              <a:rPr lang="it-IT" dirty="0"/>
              <a:t>)</a:t>
            </a:r>
          </a:p>
          <a:p>
            <a:pPr lvl="1" algn="just">
              <a:lnSpc>
                <a:spcPct val="110000"/>
              </a:lnSpc>
              <a:spcBef>
                <a:spcPts val="0"/>
              </a:spcBef>
            </a:pPr>
            <a:r>
              <a:rPr lang="it-IT" dirty="0"/>
              <a:t>una struttura ospedaliera pubblica o privata</a:t>
            </a:r>
            <a:endParaRPr lang="it-IT" sz="2800" dirty="0"/>
          </a:p>
          <a:p>
            <a:pPr algn="just">
              <a:lnSpc>
                <a:spcPct val="110000"/>
              </a:lnSpc>
              <a:spcBef>
                <a:spcPts val="0"/>
              </a:spcBef>
            </a:pPr>
            <a:r>
              <a:rPr lang="it-IT" dirty="0"/>
              <a:t>L’</a:t>
            </a:r>
            <a:r>
              <a:rPr lang="it-IT" dirty="0" err="1"/>
              <a:t>OdC</a:t>
            </a:r>
            <a:r>
              <a:rPr lang="it-IT" dirty="0"/>
              <a:t> ha un </a:t>
            </a:r>
            <a:r>
              <a:rPr lang="it-IT" b="1" dirty="0"/>
              <a:t>numero di posti letto tra 15 e 20</a:t>
            </a:r>
            <a:r>
              <a:rPr lang="it-IT" dirty="0"/>
              <a:t> ed è possibile prevedere l’estensione </a:t>
            </a:r>
            <a:r>
              <a:rPr lang="it-IT" b="1" dirty="0"/>
              <a:t>fino a due moduli</a:t>
            </a:r>
            <a:r>
              <a:rPr lang="it-IT" dirty="0"/>
              <a:t>, ciascuno di norma con un numero di 15-20 posti letto, per garantire la coerenza rispetto alle finalità, ai destinatari e alle modalità di gestione</a:t>
            </a:r>
          </a:p>
          <a:p>
            <a:pPr algn="just">
              <a:lnSpc>
                <a:spcPct val="110000"/>
              </a:lnSpc>
              <a:spcBef>
                <a:spcPts val="0"/>
              </a:spcBef>
            </a:pPr>
            <a:r>
              <a:rPr lang="it-IT" dirty="0"/>
              <a:t>L’</a:t>
            </a:r>
            <a:r>
              <a:rPr lang="it-IT" dirty="0" err="1"/>
              <a:t>OdC</a:t>
            </a:r>
            <a:r>
              <a:rPr lang="it-IT" dirty="0"/>
              <a:t> deve rispettare i </a:t>
            </a:r>
            <a:r>
              <a:rPr lang="it-IT" b="1" dirty="0"/>
              <a:t>requisiti strutturali e tecnologici indicati dal livello nazionale e regionale</a:t>
            </a:r>
          </a:p>
        </p:txBody>
      </p:sp>
      <p:pic>
        <p:nvPicPr>
          <p:cNvPr id="4" name="Immagine 3" descr="irccs neuroscienze definitivo">
            <a:extLst>
              <a:ext uri="{FF2B5EF4-FFF2-40B4-BE49-F238E27FC236}">
                <a16:creationId xmlns:a16="http://schemas.microsoft.com/office/drawing/2014/main" id="{DD262C83-5DBC-C6DC-ABE7-21B4F2D81204}"/>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3981858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CCC4D4-908E-65BC-D9F5-C46535780CC4}"/>
              </a:ext>
            </a:extLst>
          </p:cNvPr>
          <p:cNvSpPr>
            <a:spLocks noGrp="1"/>
          </p:cNvSpPr>
          <p:nvPr>
            <p:ph type="title"/>
          </p:nvPr>
        </p:nvSpPr>
        <p:spPr>
          <a:xfrm>
            <a:off x="838385" y="365126"/>
            <a:ext cx="10515232" cy="886701"/>
          </a:xfrm>
        </p:spPr>
        <p:txBody>
          <a:bodyPr>
            <a:normAutofit/>
          </a:bodyPr>
          <a:lstStyle/>
          <a:p>
            <a:pPr algn="ctr"/>
            <a:r>
              <a:rPr lang="it-IT" sz="4838" dirty="0">
                <a:solidFill>
                  <a:schemeClr val="accent2"/>
                </a:solidFill>
              </a:rPr>
              <a:t>Target utenza</a:t>
            </a:r>
          </a:p>
        </p:txBody>
      </p:sp>
      <p:sp>
        <p:nvSpPr>
          <p:cNvPr id="3" name="Segnaposto contenuto 2">
            <a:extLst>
              <a:ext uri="{FF2B5EF4-FFF2-40B4-BE49-F238E27FC236}">
                <a16:creationId xmlns:a16="http://schemas.microsoft.com/office/drawing/2014/main" id="{A8D41923-3555-6A52-B996-7C3BD46C52D8}"/>
              </a:ext>
            </a:extLst>
          </p:cNvPr>
          <p:cNvSpPr>
            <a:spLocks noGrp="1"/>
          </p:cNvSpPr>
          <p:nvPr>
            <p:ph idx="1"/>
          </p:nvPr>
        </p:nvSpPr>
        <p:spPr>
          <a:xfrm>
            <a:off x="850450" y="1284416"/>
            <a:ext cx="10515232" cy="5066874"/>
          </a:xfrm>
        </p:spPr>
        <p:txBody>
          <a:bodyPr>
            <a:normAutofit fontScale="92500"/>
          </a:bodyPr>
          <a:lstStyle/>
          <a:p>
            <a:pPr algn="just"/>
            <a:r>
              <a:rPr lang="it-IT" dirty="0"/>
              <a:t>Possono accedere all’</a:t>
            </a:r>
            <a:r>
              <a:rPr lang="it-IT" dirty="0" err="1"/>
              <a:t>OdC</a:t>
            </a:r>
            <a:r>
              <a:rPr lang="it-IT" dirty="0"/>
              <a:t> pazienti con </a:t>
            </a:r>
            <a:r>
              <a:rPr lang="it-IT" b="1" dirty="0"/>
              <a:t>patologia acuta minore </a:t>
            </a:r>
            <a:r>
              <a:rPr lang="it-IT" dirty="0"/>
              <a:t>che non necessitano di ricovero in ospedale o con </a:t>
            </a:r>
            <a:r>
              <a:rPr lang="it-IT" b="1" dirty="0"/>
              <a:t>patologie croniche riacutizzate che devono completare il processo di stabilizzazione clinica</a:t>
            </a:r>
            <a:r>
              <a:rPr lang="it-IT" dirty="0"/>
              <a:t>, con una </a:t>
            </a:r>
            <a:r>
              <a:rPr lang="it-IT" b="1" dirty="0"/>
              <a:t>valutazione prognostica di risoluzione a breve termine (entro 30 giorni), </a:t>
            </a:r>
            <a:r>
              <a:rPr lang="it-IT" u="sng" dirty="0"/>
              <a:t>provenienti dal domicilio o da altre strutture residenziali, dal Pronto soccorso o dimessi da presidi ospedalieri per acuti</a:t>
            </a:r>
            <a:r>
              <a:rPr lang="it-IT" dirty="0"/>
              <a:t>. </a:t>
            </a:r>
          </a:p>
          <a:p>
            <a:pPr algn="just"/>
            <a:r>
              <a:rPr lang="it-IT" dirty="0"/>
              <a:t>Nel regolamento vengono dettagliate le </a:t>
            </a:r>
            <a:r>
              <a:rPr lang="it-IT" b="1" dirty="0"/>
              <a:t>categorie principali di pazienti eleggibili con i criteri di inclusione ed esclusione</a:t>
            </a:r>
            <a:r>
              <a:rPr lang="it-IT" dirty="0"/>
              <a:t>, distinguendo tra pazienti provenienti dall’ospedale e dal territorio</a:t>
            </a:r>
          </a:p>
          <a:p>
            <a:pPr algn="just"/>
            <a:r>
              <a:rPr lang="it-IT" dirty="0"/>
              <a:t>Per garantire un adeguato accesso all’</a:t>
            </a:r>
            <a:r>
              <a:rPr lang="it-IT" dirty="0" err="1"/>
              <a:t>OdC</a:t>
            </a:r>
            <a:r>
              <a:rPr lang="it-IT" dirty="0"/>
              <a:t> da parte di soggetti a domicilio o in struttura residenziale, </a:t>
            </a:r>
            <a:r>
              <a:rPr lang="it-IT" b="1" dirty="0"/>
              <a:t>nella configurazione dell’offerta di PL dell’</a:t>
            </a:r>
            <a:r>
              <a:rPr lang="it-IT" b="1" dirty="0" err="1"/>
              <a:t>OdC</a:t>
            </a:r>
            <a:r>
              <a:rPr lang="it-IT" b="1" dirty="0"/>
              <a:t> è opportuno distinguere l’offerta dedicata ai pazienti provenienti dall’ospedale da quella dedicata ai pazienti provenienti dal territorio</a:t>
            </a:r>
            <a:r>
              <a:rPr lang="it-IT" dirty="0"/>
              <a:t>. </a:t>
            </a:r>
          </a:p>
        </p:txBody>
      </p:sp>
      <p:pic>
        <p:nvPicPr>
          <p:cNvPr id="4" name="Immagine 3" descr="irccs neuroscienze definitivo">
            <a:extLst>
              <a:ext uri="{FF2B5EF4-FFF2-40B4-BE49-F238E27FC236}">
                <a16:creationId xmlns:a16="http://schemas.microsoft.com/office/drawing/2014/main" id="{BDF74617-3F83-9AAE-ECCA-07B2D674D97A}"/>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3517478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A36868-DB9E-3EED-BF32-D8623FD86F60}"/>
              </a:ext>
            </a:extLst>
          </p:cNvPr>
          <p:cNvSpPr>
            <a:spLocks noGrp="1"/>
          </p:cNvSpPr>
          <p:nvPr>
            <p:ph type="title"/>
          </p:nvPr>
        </p:nvSpPr>
        <p:spPr>
          <a:xfrm>
            <a:off x="838385" y="365126"/>
            <a:ext cx="10515232" cy="799614"/>
          </a:xfrm>
        </p:spPr>
        <p:txBody>
          <a:bodyPr>
            <a:normAutofit/>
          </a:bodyPr>
          <a:lstStyle/>
          <a:p>
            <a:pPr algn="ctr"/>
            <a:r>
              <a:rPr lang="it-IT" sz="4838" dirty="0">
                <a:solidFill>
                  <a:schemeClr val="accent2"/>
                </a:solidFill>
              </a:rPr>
              <a:t>Personale</a:t>
            </a:r>
          </a:p>
        </p:txBody>
      </p:sp>
      <p:sp>
        <p:nvSpPr>
          <p:cNvPr id="3" name="Segnaposto contenuto 2">
            <a:extLst>
              <a:ext uri="{FF2B5EF4-FFF2-40B4-BE49-F238E27FC236}">
                <a16:creationId xmlns:a16="http://schemas.microsoft.com/office/drawing/2014/main" id="{8253DEC4-A1B9-EA05-5791-ED9603FB441C}"/>
              </a:ext>
            </a:extLst>
          </p:cNvPr>
          <p:cNvSpPr>
            <a:spLocks noGrp="1"/>
          </p:cNvSpPr>
          <p:nvPr>
            <p:ph idx="1"/>
          </p:nvPr>
        </p:nvSpPr>
        <p:spPr>
          <a:xfrm>
            <a:off x="838385" y="1338913"/>
            <a:ext cx="10515232" cy="5051043"/>
          </a:xfrm>
        </p:spPr>
        <p:txBody>
          <a:bodyPr>
            <a:normAutofit fontScale="92500"/>
          </a:bodyPr>
          <a:lstStyle/>
          <a:p>
            <a:pPr algn="just"/>
            <a:r>
              <a:rPr lang="it-IT" sz="3386" dirty="0"/>
              <a:t>L’Ospedale di Comunità dotato di 20 posti letto (standard 20 PL ogni 100.000 abitanti) ha il seguente </a:t>
            </a:r>
            <a:r>
              <a:rPr lang="it-IT" sz="3386" b="1" dirty="0"/>
              <a:t>standard di personale</a:t>
            </a:r>
            <a:r>
              <a:rPr lang="it-IT" sz="3386" dirty="0"/>
              <a:t>: </a:t>
            </a:r>
          </a:p>
          <a:p>
            <a:pPr lvl="1" algn="just"/>
            <a:r>
              <a:rPr lang="it-IT" sz="2903" dirty="0"/>
              <a:t>7-9 infermieri (di cui 1 Coordinatore infermieristico e 1 Case manager) </a:t>
            </a:r>
          </a:p>
          <a:p>
            <a:pPr lvl="1" algn="just"/>
            <a:r>
              <a:rPr lang="it-IT" sz="2903" dirty="0"/>
              <a:t>4-6 Operatori socio-sanitari (OSS) </a:t>
            </a:r>
          </a:p>
          <a:p>
            <a:pPr lvl="1" algn="just"/>
            <a:r>
              <a:rPr lang="it-IT" sz="2903" dirty="0"/>
              <a:t>1-2 fisioterapisti </a:t>
            </a:r>
          </a:p>
          <a:p>
            <a:pPr lvl="1" algn="just"/>
            <a:r>
              <a:rPr lang="it-IT" sz="2903" dirty="0"/>
              <a:t>un Medico per 6 ore al giorno 6 giorni su 7 </a:t>
            </a:r>
          </a:p>
          <a:p>
            <a:pPr algn="just"/>
            <a:r>
              <a:rPr lang="it-IT" sz="3386" dirty="0"/>
              <a:t>Nel regolamento sono descritti in linea </a:t>
            </a:r>
            <a:r>
              <a:rPr lang="it-IT" sz="3386" b="1" dirty="0"/>
              <a:t>generale i ruoli e le responsabilità dei professionisti coinvolti nella cura e assistenza in </a:t>
            </a:r>
            <a:r>
              <a:rPr lang="it-IT" sz="3386" b="1" dirty="0" err="1"/>
              <a:t>OdC</a:t>
            </a:r>
            <a:r>
              <a:rPr lang="it-IT" sz="3386" b="1" dirty="0"/>
              <a:t> </a:t>
            </a:r>
            <a:r>
              <a:rPr lang="it-IT" sz="3386" dirty="0"/>
              <a:t>(responsabilità igienico-sanitaria, clinica, organizzativa e assistenziale)</a:t>
            </a:r>
          </a:p>
        </p:txBody>
      </p:sp>
      <p:pic>
        <p:nvPicPr>
          <p:cNvPr id="4" name="Immagine 3" descr="irccs neuroscienze definitivo">
            <a:extLst>
              <a:ext uri="{FF2B5EF4-FFF2-40B4-BE49-F238E27FC236}">
                <a16:creationId xmlns:a16="http://schemas.microsoft.com/office/drawing/2014/main" id="{C5937DE9-0A2F-58E5-F2C6-EB40A5E43D0F}"/>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985" y="46856"/>
            <a:ext cx="2303863" cy="331573"/>
          </a:xfrm>
          <a:prstGeom prst="rect">
            <a:avLst/>
          </a:prstGeom>
          <a:noFill/>
          <a:ln>
            <a:noFill/>
          </a:ln>
        </p:spPr>
      </p:pic>
    </p:spTree>
    <p:extLst>
      <p:ext uri="{BB962C8B-B14F-4D97-AF65-F5344CB8AC3E}">
        <p14:creationId xmlns:p14="http://schemas.microsoft.com/office/powerpoint/2010/main" val="1766291260"/>
      </p:ext>
    </p:extLst>
  </p:cSld>
  <p:clrMapOvr>
    <a:masterClrMapping/>
  </p:clrMapOvr>
</p:sld>
</file>

<file path=ppt/theme/theme1.xml><?xml version="1.0" encoding="utf-8"?>
<a:theme xmlns:a="http://schemas.openxmlformats.org/drawingml/2006/main" name="2_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3583</TotalTime>
  <Words>1630</Words>
  <Application>Microsoft Office PowerPoint</Application>
  <PresentationFormat>Widescreen</PresentationFormat>
  <Paragraphs>108</Paragraphs>
  <Slides>15</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15</vt:i4>
      </vt:variant>
    </vt:vector>
  </HeadingPairs>
  <TitlesOfParts>
    <vt:vector size="23" baseType="lpstr">
      <vt:lpstr>Arial</vt:lpstr>
      <vt:lpstr>Calibri</vt:lpstr>
      <vt:lpstr>Calibri Light</vt:lpstr>
      <vt:lpstr>Segoe Script</vt:lpstr>
      <vt:lpstr>Symbol</vt:lpstr>
      <vt:lpstr>Times New Roman</vt:lpstr>
      <vt:lpstr>Wingdings</vt:lpstr>
      <vt:lpstr>2_Tema di Office</vt:lpstr>
      <vt:lpstr>Sviluppo degli Ospedali di Comunità nel territorio dell’Azienda USL di Bologna   18 gennaio 2024</vt:lpstr>
      <vt:lpstr>Ospedale Di Comunità (OdC) – Ausl Bologna</vt:lpstr>
      <vt:lpstr>Strumenti strategici a supporto dello sviluppo degli OdC nel territorio dell’Ausl Bologna</vt:lpstr>
      <vt:lpstr>Normativa di riferimento per gli OdC</vt:lpstr>
      <vt:lpstr>Strumenti strategici a supporto dello sviluppo degli OdC</vt:lpstr>
      <vt:lpstr>Mission</vt:lpstr>
      <vt:lpstr>Sede e logistica</vt:lpstr>
      <vt:lpstr>Target utenza</vt:lpstr>
      <vt:lpstr>Personale</vt:lpstr>
      <vt:lpstr>Ruoli e responsabilità</vt:lpstr>
      <vt:lpstr>Modello operativo</vt:lpstr>
      <vt:lpstr>Strumenti di lavoro</vt:lpstr>
      <vt:lpstr>Strumenti di monitoraggio</vt:lpstr>
      <vt:lpstr>Indicazioni attivazione OdC</vt:lpstr>
      <vt:lpstr>Grazie dell’attenzione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Azienda USL di Bologna</dc:title>
  <dc:creator>Avaldi Vera Maria</dc:creator>
  <cp:lastModifiedBy>Avaldi Vera Maria</cp:lastModifiedBy>
  <cp:revision>73</cp:revision>
  <dcterms:created xsi:type="dcterms:W3CDTF">2020-12-14T15:56:21Z</dcterms:created>
  <dcterms:modified xsi:type="dcterms:W3CDTF">2024-01-15T16:01:50Z</dcterms:modified>
</cp:coreProperties>
</file>