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14"/>
  </p:notesMasterIdLst>
  <p:sldIdLst>
    <p:sldId id="501" r:id="rId2"/>
    <p:sldId id="534" r:id="rId3"/>
    <p:sldId id="532" r:id="rId4"/>
    <p:sldId id="562" r:id="rId5"/>
    <p:sldId id="561" r:id="rId6"/>
    <p:sldId id="537" r:id="rId7"/>
    <p:sldId id="565" r:id="rId8"/>
    <p:sldId id="535" r:id="rId9"/>
    <p:sldId id="563" r:id="rId10"/>
    <p:sldId id="547" r:id="rId11"/>
    <p:sldId id="542" r:id="rId12"/>
    <p:sldId id="566" r:id="rId13"/>
  </p:sldIdLst>
  <p:sldSz cx="9144000" cy="6858000" type="screen4x3"/>
  <p:notesSz cx="6797675" cy="987425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242"/>
    <a:srgbClr val="FF0000"/>
    <a:srgbClr val="009959"/>
    <a:srgbClr val="00642D"/>
    <a:srgbClr val="00823B"/>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Stile con tema 1 - Colore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8FB837D-C827-4EFA-A057-4D05807E0F7C}" styleName="Stile con tema 1 - Colore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59" autoAdjust="0"/>
    <p:restoredTop sz="99667" autoAdjust="0"/>
  </p:normalViewPr>
  <p:slideViewPr>
    <p:cSldViewPr>
      <p:cViewPr varScale="1">
        <p:scale>
          <a:sx n="115" d="100"/>
          <a:sy n="115" d="100"/>
        </p:scale>
        <p:origin x="1410"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3"/>
            <a:ext cx="2945659" cy="493712"/>
          </a:xfrm>
          <a:prstGeom prst="rect">
            <a:avLst/>
          </a:prstGeom>
        </p:spPr>
        <p:txBody>
          <a:bodyPr vert="horz" lIns="95562" tIns="47781" rIns="95562" bIns="47781" rtlCol="0"/>
          <a:lstStyle>
            <a:lvl1pPr algn="l">
              <a:defRPr sz="1300"/>
            </a:lvl1pPr>
          </a:lstStyle>
          <a:p>
            <a:endParaRPr lang="it-IT"/>
          </a:p>
        </p:txBody>
      </p:sp>
      <p:sp>
        <p:nvSpPr>
          <p:cNvPr id="3" name="Segnaposto data 2"/>
          <p:cNvSpPr>
            <a:spLocks noGrp="1"/>
          </p:cNvSpPr>
          <p:nvPr>
            <p:ph type="dt" idx="1"/>
          </p:nvPr>
        </p:nvSpPr>
        <p:spPr>
          <a:xfrm>
            <a:off x="3850443" y="3"/>
            <a:ext cx="2945659" cy="493712"/>
          </a:xfrm>
          <a:prstGeom prst="rect">
            <a:avLst/>
          </a:prstGeom>
        </p:spPr>
        <p:txBody>
          <a:bodyPr vert="horz" lIns="95562" tIns="47781" rIns="95562" bIns="47781" rtlCol="0"/>
          <a:lstStyle>
            <a:lvl1pPr algn="r">
              <a:defRPr sz="1300"/>
            </a:lvl1pPr>
          </a:lstStyle>
          <a:p>
            <a:fld id="{716AD571-554F-4084-A2FB-A885A0094194}" type="datetimeFigureOut">
              <a:rPr lang="it-IT" smtClean="0"/>
              <a:pPr/>
              <a:t>04/11/2022</a:t>
            </a:fld>
            <a:endParaRPr lang="it-IT"/>
          </a:p>
        </p:txBody>
      </p:sp>
      <p:sp>
        <p:nvSpPr>
          <p:cNvPr id="4" name="Segnaposto immagine diapositiva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5562" tIns="47781" rIns="95562" bIns="47781" rtlCol="0" anchor="ctr"/>
          <a:lstStyle/>
          <a:p>
            <a:endParaRPr lang="it-IT"/>
          </a:p>
        </p:txBody>
      </p:sp>
      <p:sp>
        <p:nvSpPr>
          <p:cNvPr id="5" name="Segnaposto note 4"/>
          <p:cNvSpPr>
            <a:spLocks noGrp="1"/>
          </p:cNvSpPr>
          <p:nvPr>
            <p:ph type="body" sz="quarter" idx="3"/>
          </p:nvPr>
        </p:nvSpPr>
        <p:spPr>
          <a:xfrm>
            <a:off x="679768" y="4690269"/>
            <a:ext cx="5438140" cy="4443412"/>
          </a:xfrm>
          <a:prstGeom prst="rect">
            <a:avLst/>
          </a:prstGeom>
        </p:spPr>
        <p:txBody>
          <a:bodyPr vert="horz" lIns="95562" tIns="47781" rIns="95562" bIns="47781"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378827"/>
            <a:ext cx="2945659" cy="493712"/>
          </a:xfrm>
          <a:prstGeom prst="rect">
            <a:avLst/>
          </a:prstGeom>
        </p:spPr>
        <p:txBody>
          <a:bodyPr vert="horz" lIns="95562" tIns="47781" rIns="95562" bIns="47781" rtlCol="0" anchor="b"/>
          <a:lstStyle>
            <a:lvl1pPr algn="l">
              <a:defRPr sz="1300"/>
            </a:lvl1pPr>
          </a:lstStyle>
          <a:p>
            <a:endParaRPr lang="it-IT"/>
          </a:p>
        </p:txBody>
      </p:sp>
      <p:sp>
        <p:nvSpPr>
          <p:cNvPr id="7" name="Segnaposto numero diapositiva 6"/>
          <p:cNvSpPr>
            <a:spLocks noGrp="1"/>
          </p:cNvSpPr>
          <p:nvPr>
            <p:ph type="sldNum" sz="quarter" idx="5"/>
          </p:nvPr>
        </p:nvSpPr>
        <p:spPr>
          <a:xfrm>
            <a:off x="3850443" y="9378827"/>
            <a:ext cx="2945659" cy="493712"/>
          </a:xfrm>
          <a:prstGeom prst="rect">
            <a:avLst/>
          </a:prstGeom>
        </p:spPr>
        <p:txBody>
          <a:bodyPr vert="horz" lIns="95562" tIns="47781" rIns="95562" bIns="47781" rtlCol="0" anchor="b"/>
          <a:lstStyle>
            <a:lvl1pPr algn="r">
              <a:defRPr sz="1300"/>
            </a:lvl1pPr>
          </a:lstStyle>
          <a:p>
            <a:fld id="{DE06946F-AE6F-4212-AF9E-8473352A1BDE}" type="slidenum">
              <a:rPr lang="it-IT" smtClean="0"/>
              <a:pPr/>
              <a:t>‹N›</a:t>
            </a:fld>
            <a:endParaRPr lang="it-IT"/>
          </a:p>
        </p:txBody>
      </p:sp>
    </p:spTree>
    <p:extLst>
      <p:ext uri="{BB962C8B-B14F-4D97-AF65-F5344CB8AC3E}">
        <p14:creationId xmlns:p14="http://schemas.microsoft.com/office/powerpoint/2010/main" val="2969186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a:t>Da CE ministeriale</a:t>
            </a:r>
          </a:p>
        </p:txBody>
      </p:sp>
      <p:sp>
        <p:nvSpPr>
          <p:cNvPr id="4" name="Segnaposto numero diapositiva 3"/>
          <p:cNvSpPr>
            <a:spLocks noGrp="1"/>
          </p:cNvSpPr>
          <p:nvPr>
            <p:ph type="sldNum" sz="quarter" idx="10"/>
          </p:nvPr>
        </p:nvSpPr>
        <p:spPr/>
        <p:txBody>
          <a:bodyPr/>
          <a:lstStyle/>
          <a:p>
            <a:fld id="{DE06946F-AE6F-4212-AF9E-8473352A1BDE}" type="slidenum">
              <a:rPr lang="it-IT" smtClean="0"/>
              <a:pPr/>
              <a:t>2</a:t>
            </a:fld>
            <a:endParaRPr lang="it-IT"/>
          </a:p>
        </p:txBody>
      </p:sp>
    </p:spTree>
    <p:extLst>
      <p:ext uri="{BB962C8B-B14F-4D97-AF65-F5344CB8AC3E}">
        <p14:creationId xmlns:p14="http://schemas.microsoft.com/office/powerpoint/2010/main" val="2009100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E06946F-AE6F-4212-AF9E-8473352A1BDE}" type="slidenum">
              <a:rPr lang="it-IT" smtClean="0"/>
              <a:pPr/>
              <a:t>5</a:t>
            </a:fld>
            <a:endParaRPr lang="it-IT"/>
          </a:p>
        </p:txBody>
      </p:sp>
    </p:spTree>
    <p:extLst>
      <p:ext uri="{BB962C8B-B14F-4D97-AF65-F5344CB8AC3E}">
        <p14:creationId xmlns:p14="http://schemas.microsoft.com/office/powerpoint/2010/main" val="2036352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a:t>Valore da CE regionale (personale </a:t>
            </a:r>
            <a:r>
              <a:rPr lang="it-IT" dirty="0" err="1"/>
              <a:t>dipendente+accantonamenti</a:t>
            </a:r>
            <a:r>
              <a:rPr lang="it-IT" baseline="0" dirty="0"/>
              <a:t> per rinnovi personale dipendente</a:t>
            </a:r>
            <a:r>
              <a:rPr lang="it-IT" dirty="0"/>
              <a:t> + </a:t>
            </a:r>
            <a:r>
              <a:rPr lang="it-IT" dirty="0" err="1"/>
              <a:t>cococo</a:t>
            </a:r>
            <a:r>
              <a:rPr lang="it-IT" dirty="0"/>
              <a:t> e borsisti  non finanziati</a:t>
            </a:r>
            <a:r>
              <a:rPr lang="it-IT" baseline="0" dirty="0"/>
              <a:t> + </a:t>
            </a:r>
            <a:r>
              <a:rPr lang="it-IT" baseline="0" dirty="0" err="1"/>
              <a:t>simil-ALP</a:t>
            </a:r>
            <a:r>
              <a:rPr lang="it-IT" baseline="0" dirty="0"/>
              <a:t> + </a:t>
            </a:r>
            <a:r>
              <a:rPr lang="it-IT" baseline="0" dirty="0" err="1"/>
              <a:t>interninali</a:t>
            </a:r>
            <a:r>
              <a:rPr lang="it-IT" baseline="0" dirty="0"/>
              <a:t> )</a:t>
            </a:r>
            <a:endParaRPr lang="it-IT" dirty="0"/>
          </a:p>
        </p:txBody>
      </p:sp>
      <p:sp>
        <p:nvSpPr>
          <p:cNvPr id="4" name="Segnaposto numero diapositiva 3"/>
          <p:cNvSpPr>
            <a:spLocks noGrp="1"/>
          </p:cNvSpPr>
          <p:nvPr>
            <p:ph type="sldNum" sz="quarter" idx="10"/>
          </p:nvPr>
        </p:nvSpPr>
        <p:spPr/>
        <p:txBody>
          <a:bodyPr/>
          <a:lstStyle/>
          <a:p>
            <a:fld id="{DE06946F-AE6F-4212-AF9E-8473352A1BDE}" type="slidenum">
              <a:rPr lang="it-IT" smtClean="0"/>
              <a:pPr/>
              <a:t>8</a:t>
            </a:fld>
            <a:endParaRPr lang="it-IT"/>
          </a:p>
        </p:txBody>
      </p:sp>
    </p:spTree>
    <p:extLst>
      <p:ext uri="{BB962C8B-B14F-4D97-AF65-F5344CB8AC3E}">
        <p14:creationId xmlns:p14="http://schemas.microsoft.com/office/powerpoint/2010/main" val="495595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a:t>Valore da CE regionale (personale </a:t>
            </a:r>
            <a:r>
              <a:rPr lang="it-IT" dirty="0" err="1"/>
              <a:t>dipendente+accantonamenti</a:t>
            </a:r>
            <a:r>
              <a:rPr lang="it-IT" baseline="0" dirty="0"/>
              <a:t> per rinnovi personale dipendente</a:t>
            </a:r>
            <a:r>
              <a:rPr lang="it-IT" dirty="0"/>
              <a:t> + </a:t>
            </a:r>
            <a:r>
              <a:rPr lang="it-IT" dirty="0" err="1"/>
              <a:t>cococo</a:t>
            </a:r>
            <a:r>
              <a:rPr lang="it-IT" dirty="0"/>
              <a:t> e borsisti  non finanziati</a:t>
            </a:r>
            <a:r>
              <a:rPr lang="it-IT" baseline="0" dirty="0"/>
              <a:t> + </a:t>
            </a:r>
            <a:r>
              <a:rPr lang="it-IT" baseline="0" dirty="0" err="1"/>
              <a:t>simil-ALP</a:t>
            </a:r>
            <a:r>
              <a:rPr lang="it-IT" baseline="0" dirty="0"/>
              <a:t> + </a:t>
            </a:r>
            <a:r>
              <a:rPr lang="it-IT" baseline="0" dirty="0" err="1"/>
              <a:t>interninali</a:t>
            </a:r>
            <a:r>
              <a:rPr lang="it-IT" baseline="0" dirty="0"/>
              <a:t> )</a:t>
            </a:r>
            <a:endParaRPr lang="it-IT" dirty="0"/>
          </a:p>
        </p:txBody>
      </p:sp>
      <p:sp>
        <p:nvSpPr>
          <p:cNvPr id="4" name="Segnaposto numero diapositiva 3"/>
          <p:cNvSpPr>
            <a:spLocks noGrp="1"/>
          </p:cNvSpPr>
          <p:nvPr>
            <p:ph type="sldNum" sz="quarter" idx="10"/>
          </p:nvPr>
        </p:nvSpPr>
        <p:spPr/>
        <p:txBody>
          <a:bodyPr/>
          <a:lstStyle/>
          <a:p>
            <a:fld id="{DE06946F-AE6F-4212-AF9E-8473352A1BDE}" type="slidenum">
              <a:rPr lang="it-IT" smtClean="0"/>
              <a:pPr/>
              <a:t>9</a:t>
            </a:fld>
            <a:endParaRPr lang="it-IT"/>
          </a:p>
        </p:txBody>
      </p:sp>
    </p:spTree>
    <p:extLst>
      <p:ext uri="{BB962C8B-B14F-4D97-AF65-F5344CB8AC3E}">
        <p14:creationId xmlns:p14="http://schemas.microsoft.com/office/powerpoint/2010/main" val="1863407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sz="1200" kern="1200" dirty="0">
              <a:solidFill>
                <a:schemeClr val="tx1"/>
              </a:solidFill>
              <a:latin typeface="+mn-lt"/>
              <a:ea typeface="+mn-ea"/>
              <a:cs typeface="+mn-cs"/>
            </a:endParaRPr>
          </a:p>
        </p:txBody>
      </p:sp>
      <p:sp>
        <p:nvSpPr>
          <p:cNvPr id="4" name="Segnaposto numero diapositiva 3"/>
          <p:cNvSpPr>
            <a:spLocks noGrp="1"/>
          </p:cNvSpPr>
          <p:nvPr>
            <p:ph type="sldNum" sz="quarter" idx="10"/>
          </p:nvPr>
        </p:nvSpPr>
        <p:spPr/>
        <p:txBody>
          <a:bodyPr/>
          <a:lstStyle/>
          <a:p>
            <a:fld id="{DE06946F-AE6F-4212-AF9E-8473352A1BDE}" type="slidenum">
              <a:rPr lang="it-IT" smtClean="0"/>
              <a:pPr/>
              <a:t>10</a:t>
            </a:fld>
            <a:endParaRPr lang="it-IT"/>
          </a:p>
        </p:txBody>
      </p:sp>
    </p:spTree>
    <p:extLst>
      <p:ext uri="{BB962C8B-B14F-4D97-AF65-F5344CB8AC3E}">
        <p14:creationId xmlns:p14="http://schemas.microsoft.com/office/powerpoint/2010/main" val="1380488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E06946F-AE6F-4212-AF9E-8473352A1BDE}" type="slidenum">
              <a:rPr lang="it-IT" smtClean="0"/>
              <a:pPr/>
              <a:t>11</a:t>
            </a:fld>
            <a:endParaRPr lang="it-IT"/>
          </a:p>
        </p:txBody>
      </p:sp>
    </p:spTree>
    <p:extLst>
      <p:ext uri="{BB962C8B-B14F-4D97-AF65-F5344CB8AC3E}">
        <p14:creationId xmlns:p14="http://schemas.microsoft.com/office/powerpoint/2010/main" val="22951920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E06946F-AE6F-4212-AF9E-8473352A1BDE}" type="slidenum">
              <a:rPr lang="it-IT" smtClean="0"/>
              <a:pPr/>
              <a:t>12</a:t>
            </a:fld>
            <a:endParaRPr lang="it-IT"/>
          </a:p>
        </p:txBody>
      </p:sp>
    </p:spTree>
    <p:extLst>
      <p:ext uri="{BB962C8B-B14F-4D97-AF65-F5344CB8AC3E}">
        <p14:creationId xmlns:p14="http://schemas.microsoft.com/office/powerpoint/2010/main" val="187362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8"/>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r>
              <a:rPr lang="it-IT">
                <a:solidFill>
                  <a:srgbClr val="000000"/>
                </a:solidFill>
              </a:rPr>
              <a:t>16/07/2015</a:t>
            </a: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E75B35D-6F87-40CD-A719-CD1FD30D946D}"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407489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r>
              <a:rPr lang="it-IT">
                <a:solidFill>
                  <a:srgbClr val="000000"/>
                </a:solidFill>
              </a:rPr>
              <a:t>16/07/2015</a:t>
            </a: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50BF12-0DC7-4737-BEB2-7F2E7FE5466D}"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646012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972300" y="1600203"/>
            <a:ext cx="2171700" cy="4525963"/>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2" y="1600203"/>
            <a:ext cx="6374423" cy="4525963"/>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r>
              <a:rPr lang="it-IT">
                <a:solidFill>
                  <a:srgbClr val="000000"/>
                </a:solidFill>
              </a:rPr>
              <a:t>16/07/2015</a:t>
            </a: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C406C12-1752-4751-9BF5-BF8DAE11925A}"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232848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914400" y="2492375"/>
            <a:ext cx="8229600" cy="1143000"/>
          </a:xfrm>
        </p:spPr>
        <p:txBody>
          <a:bodyPr/>
          <a:lstStyle/>
          <a:p>
            <a:r>
              <a:rPr lang="it-IT"/>
              <a:t>Fare clic per modificare lo stile del titolo</a:t>
            </a:r>
          </a:p>
        </p:txBody>
      </p:sp>
      <p:sp>
        <p:nvSpPr>
          <p:cNvPr id="3" name="Segnaposto testo 2"/>
          <p:cNvSpPr>
            <a:spLocks noGrp="1"/>
          </p:cNvSpPr>
          <p:nvPr>
            <p:ph type="body" sz="half" idx="1"/>
          </p:nvPr>
        </p:nvSpPr>
        <p:spPr>
          <a:xfrm>
            <a:off x="457201" y="1600203"/>
            <a:ext cx="4044462"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2338" y="1600203"/>
            <a:ext cx="4044462"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r>
              <a:rPr lang="it-IT">
                <a:solidFill>
                  <a:srgbClr val="000000"/>
                </a:solidFill>
              </a:rPr>
              <a:t>16/07/2015</a:t>
            </a: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E3E3812-FA3D-4A8A-B00F-56BCA321AFF5}"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3556330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457200" y="1600203"/>
            <a:ext cx="86868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3" name="Rectangle 4"/>
          <p:cNvSpPr>
            <a:spLocks noGrp="1" noChangeArrowheads="1"/>
          </p:cNvSpPr>
          <p:nvPr>
            <p:ph type="dt" sz="half" idx="10"/>
          </p:nvPr>
        </p:nvSpPr>
        <p:spPr>
          <a:ln/>
        </p:spPr>
        <p:txBody>
          <a:bodyPr/>
          <a:lstStyle>
            <a:lvl1pPr>
              <a:defRPr/>
            </a:lvl1pPr>
          </a:lstStyle>
          <a:p>
            <a:pPr>
              <a:defRPr/>
            </a:pPr>
            <a:r>
              <a:rPr lang="it-IT">
                <a:solidFill>
                  <a:srgbClr val="000000"/>
                </a:solidFill>
              </a:rPr>
              <a:t>16/07/2015</a:t>
            </a:r>
          </a:p>
        </p:txBody>
      </p:sp>
      <p:sp>
        <p:nvSpPr>
          <p:cNvPr id="4"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91FB3BA-4D19-4D1C-8B67-866FA58BDDF1}"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662243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r>
              <a:rPr lang="it-IT">
                <a:solidFill>
                  <a:srgbClr val="000000"/>
                </a:solidFill>
              </a:rPr>
              <a:t>16/07/2015</a:t>
            </a: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8CAE709-9335-4402-AA97-2C6653601EB5}"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504551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435" y="4406903"/>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r>
              <a:rPr lang="it-IT">
                <a:solidFill>
                  <a:srgbClr val="000000"/>
                </a:solidFill>
              </a:rPr>
              <a:t>16/07/2015</a:t>
            </a: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1BE2C4F-38BC-45AF-AD2C-FF2F36490B5D}"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441317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1" y="1600203"/>
            <a:ext cx="404446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2338" y="1600203"/>
            <a:ext cx="404446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r>
              <a:rPr lang="it-IT">
                <a:solidFill>
                  <a:srgbClr val="000000"/>
                </a:solidFill>
              </a:rPr>
              <a:t>16/07/2015</a:t>
            </a: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8D5617A-9572-4115-AA8B-693E6B1C4C49}"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9102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271"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271"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r>
              <a:rPr lang="it-IT">
                <a:solidFill>
                  <a:srgbClr val="000000"/>
                </a:solidFill>
              </a:rPr>
              <a:t>16/07/2015</a:t>
            </a:r>
          </a:p>
        </p:txBody>
      </p:sp>
      <p:sp>
        <p:nvSpPr>
          <p:cNvPr id="8"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FE569D0-BE58-4EAF-9B78-7B4A75C4AA98}"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85720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r>
              <a:rPr lang="it-IT">
                <a:solidFill>
                  <a:srgbClr val="000000"/>
                </a:solidFill>
              </a:rPr>
              <a:t>16/07/2015</a:t>
            </a:r>
          </a:p>
        </p:txBody>
      </p:sp>
      <p:sp>
        <p:nvSpPr>
          <p:cNvPr id="4"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720465D-E547-4CE2-9207-AE276A94F519}"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504563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it-IT">
                <a:solidFill>
                  <a:srgbClr val="000000"/>
                </a:solidFill>
              </a:rPr>
              <a:t>16/07/2015</a:t>
            </a:r>
          </a:p>
        </p:txBody>
      </p:sp>
      <p:sp>
        <p:nvSpPr>
          <p:cNvPr id="3"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07E2F57-C457-4324-BCD1-B5ACF5D3D43C}"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435528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73050"/>
            <a:ext cx="3008435"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538" y="273053"/>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1" y="1435103"/>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r>
              <a:rPr lang="it-IT">
                <a:solidFill>
                  <a:srgbClr val="000000"/>
                </a:solidFill>
              </a:rPr>
              <a:t>16/07/2015</a:t>
            </a: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6B319C0-A4DD-4F1F-968F-A3D005E74C65}"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96761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166"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r>
              <a:rPr lang="it-IT">
                <a:solidFill>
                  <a:srgbClr val="000000"/>
                </a:solidFill>
              </a:rPr>
              <a:t>16/07/2015</a:t>
            </a: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37B283F-534C-4964-8028-CDB17B6458D1}"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991988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24923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7" name="Rectangle 3"/>
          <p:cNvSpPr>
            <a:spLocks noGrp="1" noChangeArrowheads="1"/>
          </p:cNvSpPr>
          <p:nvPr>
            <p:ph type="body" idx="1"/>
          </p:nvPr>
        </p:nvSpPr>
        <p:spPr bwMode="auto">
          <a:xfrm>
            <a:off x="457200" y="1600203"/>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129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r>
              <a:rPr lang="it-IT">
                <a:solidFill>
                  <a:srgbClr val="000000"/>
                </a:solidFill>
              </a:rPr>
              <a:t>16/07/2015</a:t>
            </a:r>
          </a:p>
        </p:txBody>
      </p:sp>
      <p:sp>
        <p:nvSpPr>
          <p:cNvPr id="21299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it-IT">
              <a:solidFill>
                <a:srgbClr val="000000"/>
              </a:solidFill>
            </a:endParaRPr>
          </a:p>
        </p:txBody>
      </p:sp>
      <p:sp>
        <p:nvSpPr>
          <p:cNvPr id="2129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54F30D23-49D1-407D-8EC0-4BBBC05643BE}" type="slidenum">
              <a:rPr lang="it-IT">
                <a:solidFill>
                  <a:srgbClr val="000000"/>
                </a:solidFill>
              </a:rPr>
              <a:pPr fontAlgn="base">
                <a:spcBef>
                  <a:spcPct val="0"/>
                </a:spcBef>
                <a:spcAft>
                  <a:spcPct val="0"/>
                </a:spcAft>
                <a:defRPr/>
              </a:pPr>
              <a:t>‹N›</a:t>
            </a:fld>
            <a:endParaRPr lang="it-IT">
              <a:solidFill>
                <a:srgbClr val="000000"/>
              </a:solidFill>
            </a:endParaRPr>
          </a:p>
        </p:txBody>
      </p:sp>
      <p:sp>
        <p:nvSpPr>
          <p:cNvPr id="1031" name="Rectangle 7"/>
          <p:cNvSpPr>
            <a:spLocks noChangeArrowheads="1"/>
          </p:cNvSpPr>
          <p:nvPr/>
        </p:nvSpPr>
        <p:spPr bwMode="auto">
          <a:xfrm>
            <a:off x="1063870" y="3"/>
            <a:ext cx="8094785" cy="1052513"/>
          </a:xfrm>
          <a:prstGeom prst="rect">
            <a:avLst/>
          </a:prstGeom>
          <a:solidFill>
            <a:srgbClr val="3399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it-IT">
              <a:solidFill>
                <a:srgbClr val="000000"/>
              </a:solidFill>
            </a:endParaRPr>
          </a:p>
        </p:txBody>
      </p:sp>
    </p:spTree>
    <p:extLst>
      <p:ext uri="{BB962C8B-B14F-4D97-AF65-F5344CB8AC3E}">
        <p14:creationId xmlns:p14="http://schemas.microsoft.com/office/powerpoint/2010/main" val="45912198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emf"/><Relationship Id="rId4" Type="http://schemas.openxmlformats.org/officeDocument/2006/relationships/image" Target="../media/image12.emf"/></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6.emf"/><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7.em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D07E2F57-C457-4324-BCD1-B5ACF5D3D43C}" type="slidenum">
              <a:rPr lang="it-IT" sz="1000" smtClean="0"/>
              <a:pPr/>
              <a:t>1</a:t>
            </a:fld>
            <a:endParaRPr lang="it-IT" sz="1000" dirty="0"/>
          </a:p>
        </p:txBody>
      </p:sp>
      <p:sp>
        <p:nvSpPr>
          <p:cNvPr id="3" name="Rectangle 2"/>
          <p:cNvSpPr>
            <a:spLocks noChangeArrowheads="1"/>
          </p:cNvSpPr>
          <p:nvPr/>
        </p:nvSpPr>
        <p:spPr bwMode="auto">
          <a:xfrm>
            <a:off x="4788024" y="338914"/>
            <a:ext cx="4680520" cy="236571"/>
          </a:xfrm>
          <a:prstGeom prst="rect">
            <a:avLst/>
          </a:prstGeom>
          <a:noFill/>
          <a:ln w="9525">
            <a:noFill/>
            <a:miter lim="800000"/>
            <a:headEnd/>
            <a:tailEnd/>
          </a:ln>
          <a:effectLst/>
        </p:spPr>
        <p:txBody>
          <a:bodyPr anchor="ctr"/>
          <a:lstStyle/>
          <a:p>
            <a:pPr algn="ctr">
              <a:defRPr/>
            </a:pPr>
            <a:r>
              <a:rPr kumimoji="1" lang="it-IT" sz="2400" b="1" dirty="0">
                <a:solidFill>
                  <a:schemeClr val="bg1"/>
                </a:solidFill>
                <a:effectLst>
                  <a:outerShdw blurRad="38100" dist="38100" dir="2700000" algn="tl">
                    <a:srgbClr val="C0C0C0"/>
                  </a:outerShdw>
                </a:effectLst>
                <a:latin typeface="Trebuchet MS" pitchFamily="34" charset="0"/>
              </a:rPr>
              <a:t>Azienda USL di Imola</a:t>
            </a:r>
          </a:p>
        </p:txBody>
      </p:sp>
      <p:pic>
        <p:nvPicPr>
          <p:cNvPr id="6" name="Picture 5" descr="C:\Documents and Settings\Coglianese\Desktop\LOGO\SCRIVI.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0"/>
            <a:ext cx="3130831" cy="86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9"/>
          <p:cNvSpPr>
            <a:spLocks noChangeArrowheads="1"/>
          </p:cNvSpPr>
          <p:nvPr/>
        </p:nvSpPr>
        <p:spPr bwMode="auto">
          <a:xfrm>
            <a:off x="1547664" y="1916832"/>
            <a:ext cx="7272808" cy="3299900"/>
          </a:xfrm>
          <a:prstGeom prst="rect">
            <a:avLst/>
          </a:prstGeom>
          <a:noFill/>
          <a:ln w="9525">
            <a:noFill/>
            <a:miter lim="800000"/>
            <a:headEnd/>
            <a:tailEnd/>
          </a:ln>
          <a:effectLst/>
        </p:spPr>
        <p:txBody>
          <a:bodyPr anchor="ctr"/>
          <a:lstStyle/>
          <a:p>
            <a:pPr algn="ctr">
              <a:defRPr/>
            </a:pPr>
            <a:r>
              <a:rPr kumimoji="1" lang="it-IT" sz="4400" b="1" dirty="0">
                <a:solidFill>
                  <a:srgbClr val="339933"/>
                </a:solidFill>
                <a:effectLst>
                  <a:outerShdw blurRad="38100" dist="38100" dir="2700000" algn="tl">
                    <a:srgbClr val="C0C0C0"/>
                  </a:outerShdw>
                </a:effectLst>
                <a:latin typeface="Trebuchet MS" pitchFamily="34" charset="0"/>
              </a:rPr>
              <a:t>BILANCIO ECONOMICO PREVENTIVO 2022</a:t>
            </a:r>
            <a:endParaRPr kumimoji="1" lang="it-IT" sz="2800" b="1" dirty="0">
              <a:solidFill>
                <a:srgbClr val="339933"/>
              </a:solidFill>
              <a:effectLst>
                <a:outerShdw blurRad="38100" dist="38100" dir="2700000" algn="tl">
                  <a:srgbClr val="C0C0C0"/>
                </a:outerShdw>
              </a:effectLst>
              <a:latin typeface="Trebuchet MS" pitchFamily="34" charset="0"/>
            </a:endParaRPr>
          </a:p>
          <a:p>
            <a:pPr algn="ctr">
              <a:defRPr/>
            </a:pPr>
            <a:r>
              <a:rPr kumimoji="1" lang="it-IT" sz="4000" b="1" dirty="0">
                <a:solidFill>
                  <a:srgbClr val="339933"/>
                </a:solidFill>
                <a:effectLst>
                  <a:outerShdw blurRad="38100" dist="38100" dir="2700000" algn="tl">
                    <a:srgbClr val="C0C0C0"/>
                  </a:outerShdw>
                </a:effectLst>
                <a:latin typeface="Trebuchet MS" pitchFamily="34" charset="0"/>
              </a:rPr>
              <a:t>         </a:t>
            </a:r>
            <a:r>
              <a:rPr kumimoji="1" lang="it-IT" sz="4000" b="1" dirty="0">
                <a:effectLst>
                  <a:outerShdw blurRad="38100" dist="38100" dir="2700000" algn="tl">
                    <a:srgbClr val="C0C0C0"/>
                  </a:outerShdw>
                </a:effectLst>
                <a:latin typeface="Trebuchet MS" pitchFamily="34" charset="0"/>
              </a:rPr>
              <a:t/>
            </a:r>
            <a:br>
              <a:rPr kumimoji="1" lang="it-IT" sz="4000" b="1" dirty="0">
                <a:effectLst>
                  <a:outerShdw blurRad="38100" dist="38100" dir="2700000" algn="tl">
                    <a:srgbClr val="C0C0C0"/>
                  </a:outerShdw>
                </a:effectLst>
                <a:latin typeface="Trebuchet MS" pitchFamily="34" charset="0"/>
              </a:rPr>
            </a:br>
            <a:r>
              <a:rPr kumimoji="1" lang="it-IT" sz="4400" b="1" dirty="0">
                <a:solidFill>
                  <a:srgbClr val="339933"/>
                </a:solidFill>
                <a:effectLst>
                  <a:outerShdw blurRad="38100" dist="38100" dir="2700000" algn="tl">
                    <a:srgbClr val="C0C0C0"/>
                  </a:outerShdw>
                </a:effectLst>
                <a:latin typeface="Trebuchet MS" pitchFamily="34" charset="0"/>
              </a:rPr>
              <a:t>AUSL IMOLA</a:t>
            </a:r>
          </a:p>
        </p:txBody>
      </p:sp>
    </p:spTree>
    <p:extLst>
      <p:ext uri="{BB962C8B-B14F-4D97-AF65-F5344CB8AC3E}">
        <p14:creationId xmlns:p14="http://schemas.microsoft.com/office/powerpoint/2010/main" val="4201583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a:xfrm>
            <a:off x="6982509" y="6479968"/>
            <a:ext cx="2133600" cy="476250"/>
          </a:xfrm>
        </p:spPr>
        <p:txBody>
          <a:bodyPr/>
          <a:lstStyle/>
          <a:p>
            <a:pPr>
              <a:defRPr/>
            </a:pPr>
            <a:fld id="{D07E2F57-C457-4324-BCD1-B5ACF5D3D43C}" type="slidenum">
              <a:rPr lang="it-IT" sz="1000" smtClean="0">
                <a:solidFill>
                  <a:srgbClr val="000000"/>
                </a:solidFill>
              </a:rPr>
              <a:pPr>
                <a:defRPr/>
              </a:pPr>
              <a:t>10</a:t>
            </a:fld>
            <a:endParaRPr lang="it-IT" sz="1000" dirty="0">
              <a:solidFill>
                <a:srgbClr val="000000"/>
              </a:solidFill>
            </a:endParaRPr>
          </a:p>
        </p:txBody>
      </p:sp>
      <p:sp>
        <p:nvSpPr>
          <p:cNvPr id="10" name="Rectangle 5"/>
          <p:cNvSpPr>
            <a:spLocks noChangeArrowheads="1"/>
          </p:cNvSpPr>
          <p:nvPr/>
        </p:nvSpPr>
        <p:spPr bwMode="auto">
          <a:xfrm>
            <a:off x="5148064" y="255657"/>
            <a:ext cx="3995938" cy="707886"/>
          </a:xfrm>
          <a:prstGeom prst="rect">
            <a:avLst/>
          </a:prstGeom>
          <a:noFill/>
          <a:ln w="9525">
            <a:noFill/>
            <a:miter lim="800000"/>
            <a:headEnd/>
            <a:tailEnd/>
          </a:ln>
          <a:effectLst/>
        </p:spPr>
        <p:txBody>
          <a:bodyPr wrap="square" anchor="ctr">
            <a:spAutoFit/>
          </a:bodyPr>
          <a:lstStyle/>
          <a:p>
            <a:pPr algn="ctr" eaLnBrk="0" fontAlgn="base" hangingPunct="0">
              <a:spcBef>
                <a:spcPct val="0"/>
              </a:spcBef>
              <a:spcAft>
                <a:spcPct val="0"/>
              </a:spcAft>
              <a:defRPr/>
            </a:pPr>
            <a:r>
              <a:rPr kumimoji="1" lang="it-IT" sz="2000" b="1" dirty="0">
                <a:solidFill>
                  <a:srgbClr val="FFFFFF"/>
                </a:solidFill>
                <a:effectLst>
                  <a:outerShdw blurRad="38100" dist="38100" dir="2700000" algn="tl">
                    <a:srgbClr val="C0C0C0"/>
                  </a:outerShdw>
                </a:effectLst>
                <a:latin typeface="Trebuchet MS" pitchFamily="34" charset="0"/>
              </a:rPr>
              <a:t>Fondo Regionale Non Autosufficienza</a:t>
            </a:r>
          </a:p>
        </p:txBody>
      </p:sp>
      <p:pic>
        <p:nvPicPr>
          <p:cNvPr id="6" name="Picture 5" descr="C:\Documents and Settings\Coglianese\Desktop\LOGO\SCRIVI.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0"/>
            <a:ext cx="3130831" cy="86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magine 2">
            <a:extLst>
              <a:ext uri="{FF2B5EF4-FFF2-40B4-BE49-F238E27FC236}">
                <a16:creationId xmlns:a16="http://schemas.microsoft.com/office/drawing/2014/main" id="{867099A0-9DC6-B4B9-C946-6FAE4EA73C3A}"/>
              </a:ext>
            </a:extLst>
          </p:cNvPr>
          <p:cNvPicPr>
            <a:picLocks noChangeAspect="1"/>
          </p:cNvPicPr>
          <p:nvPr/>
        </p:nvPicPr>
        <p:blipFill>
          <a:blip r:embed="rId4"/>
          <a:stretch>
            <a:fillRect/>
          </a:stretch>
        </p:blipFill>
        <p:spPr>
          <a:xfrm>
            <a:off x="2975234" y="1251779"/>
            <a:ext cx="3888432" cy="1836411"/>
          </a:xfrm>
          <a:prstGeom prst="rect">
            <a:avLst/>
          </a:prstGeom>
        </p:spPr>
      </p:pic>
      <p:pic>
        <p:nvPicPr>
          <p:cNvPr id="7" name="Immagine 6">
            <a:extLst>
              <a:ext uri="{FF2B5EF4-FFF2-40B4-BE49-F238E27FC236}">
                <a16:creationId xmlns:a16="http://schemas.microsoft.com/office/drawing/2014/main" id="{A568EDF5-59FF-FFCD-64B3-8273797CF0AE}"/>
              </a:ext>
            </a:extLst>
          </p:cNvPr>
          <p:cNvPicPr>
            <a:picLocks noChangeAspect="1"/>
          </p:cNvPicPr>
          <p:nvPr/>
        </p:nvPicPr>
        <p:blipFill>
          <a:blip r:embed="rId5"/>
          <a:stretch>
            <a:fillRect/>
          </a:stretch>
        </p:blipFill>
        <p:spPr>
          <a:xfrm>
            <a:off x="1259632" y="3594106"/>
            <a:ext cx="2914807" cy="2440927"/>
          </a:xfrm>
          <a:prstGeom prst="rect">
            <a:avLst/>
          </a:prstGeom>
        </p:spPr>
      </p:pic>
      <p:pic>
        <p:nvPicPr>
          <p:cNvPr id="9" name="Immagine 8">
            <a:extLst>
              <a:ext uri="{FF2B5EF4-FFF2-40B4-BE49-F238E27FC236}">
                <a16:creationId xmlns:a16="http://schemas.microsoft.com/office/drawing/2014/main" id="{D7E68ED8-26A8-7F21-CF9F-0DEB1B2E98FC}"/>
              </a:ext>
            </a:extLst>
          </p:cNvPr>
          <p:cNvPicPr>
            <a:picLocks noChangeAspect="1"/>
          </p:cNvPicPr>
          <p:nvPr/>
        </p:nvPicPr>
        <p:blipFill>
          <a:blip r:embed="rId6"/>
          <a:stretch>
            <a:fillRect/>
          </a:stretch>
        </p:blipFill>
        <p:spPr>
          <a:xfrm>
            <a:off x="4394790" y="3220627"/>
            <a:ext cx="4425681" cy="3405013"/>
          </a:xfrm>
          <a:prstGeom prst="rect">
            <a:avLst/>
          </a:prstGeom>
        </p:spPr>
      </p:pic>
    </p:spTree>
    <p:extLst>
      <p:ext uri="{BB962C8B-B14F-4D97-AF65-F5344CB8AC3E}">
        <p14:creationId xmlns:p14="http://schemas.microsoft.com/office/powerpoint/2010/main" val="216561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a:xfrm>
            <a:off x="6847881" y="6267673"/>
            <a:ext cx="2133600" cy="476250"/>
          </a:xfrm>
        </p:spPr>
        <p:txBody>
          <a:bodyPr/>
          <a:lstStyle/>
          <a:p>
            <a:pPr>
              <a:defRPr/>
            </a:pPr>
            <a:fld id="{D07E2F57-C457-4324-BCD1-B5ACF5D3D43C}" type="slidenum">
              <a:rPr lang="it-IT" sz="1000" smtClean="0">
                <a:solidFill>
                  <a:srgbClr val="000000"/>
                </a:solidFill>
              </a:rPr>
              <a:pPr>
                <a:defRPr/>
              </a:pPr>
              <a:t>11</a:t>
            </a:fld>
            <a:endParaRPr lang="it-IT" sz="1000" dirty="0">
              <a:solidFill>
                <a:srgbClr val="000000"/>
              </a:solidFill>
            </a:endParaRPr>
          </a:p>
        </p:txBody>
      </p:sp>
      <p:sp>
        <p:nvSpPr>
          <p:cNvPr id="12" name="Rectangle 5"/>
          <p:cNvSpPr>
            <a:spLocks noChangeArrowheads="1"/>
          </p:cNvSpPr>
          <p:nvPr/>
        </p:nvSpPr>
        <p:spPr bwMode="auto">
          <a:xfrm>
            <a:off x="4946075" y="330616"/>
            <a:ext cx="4032448" cy="400110"/>
          </a:xfrm>
          <a:prstGeom prst="rect">
            <a:avLst/>
          </a:prstGeom>
          <a:noFill/>
          <a:ln w="9525">
            <a:noFill/>
            <a:miter lim="800000"/>
            <a:headEnd/>
            <a:tailEnd/>
          </a:ln>
          <a:effectLst/>
        </p:spPr>
        <p:txBody>
          <a:bodyPr wrap="square" anchor="ctr">
            <a:spAutoFit/>
          </a:bodyPr>
          <a:lstStyle/>
          <a:p>
            <a:pPr algn="ctr" eaLnBrk="0" fontAlgn="base" hangingPunct="0">
              <a:spcBef>
                <a:spcPct val="0"/>
              </a:spcBef>
              <a:spcAft>
                <a:spcPct val="0"/>
              </a:spcAft>
              <a:defRPr/>
            </a:pPr>
            <a:r>
              <a:rPr kumimoji="1" lang="it-IT" sz="2000" b="1" dirty="0">
                <a:solidFill>
                  <a:srgbClr val="FFFFFF"/>
                </a:solidFill>
                <a:effectLst>
                  <a:outerShdw blurRad="38100" dist="38100" dir="2700000" algn="tl">
                    <a:srgbClr val="C0C0C0"/>
                  </a:outerShdw>
                </a:effectLst>
                <a:latin typeface="Trebuchet MS" pitchFamily="34" charset="0"/>
              </a:rPr>
              <a:t>Piano Investimenti 2022</a:t>
            </a:r>
          </a:p>
        </p:txBody>
      </p:sp>
      <p:pic>
        <p:nvPicPr>
          <p:cNvPr id="7" name="Picture 5" descr="C:\Documents and Settings\Coglianese\Desktop\LOGO\SCRIVI.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0"/>
            <a:ext cx="3130831" cy="86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ttangolo 7"/>
          <p:cNvSpPr/>
          <p:nvPr/>
        </p:nvSpPr>
        <p:spPr>
          <a:xfrm>
            <a:off x="1179265" y="3723244"/>
            <a:ext cx="7906845" cy="3107967"/>
          </a:xfrm>
          <a:prstGeom prst="rect">
            <a:avLst/>
          </a:prstGeom>
        </p:spPr>
        <p:txBody>
          <a:bodyPr wrap="square">
            <a:spAutoFit/>
          </a:bodyPr>
          <a:lstStyle/>
          <a:p>
            <a:pPr algn="just">
              <a:lnSpc>
                <a:spcPct val="150000"/>
              </a:lnSpc>
            </a:pPr>
            <a:r>
              <a:rPr lang="it-IT" sz="1100" dirty="0"/>
              <a:t>Gli </a:t>
            </a:r>
            <a:r>
              <a:rPr lang="it-IT" sz="1100" b="1" dirty="0">
                <a:solidFill>
                  <a:srgbClr val="009242"/>
                </a:solidFill>
              </a:rPr>
              <a:t>investimenti 2022 </a:t>
            </a:r>
            <a:r>
              <a:rPr lang="it-IT" sz="1100" dirty="0"/>
              <a:t>comprendono interventi necessari e funzionali al mantenimento dello stato d’uso del Patrimonio o connessi con Programmi di sviluppo. </a:t>
            </a:r>
          </a:p>
          <a:p>
            <a:pPr algn="just">
              <a:lnSpc>
                <a:spcPct val="150000"/>
              </a:lnSpc>
            </a:pPr>
            <a:r>
              <a:rPr lang="it-IT" sz="1100" dirty="0"/>
              <a:t>Nell’Esercizio incidono prevalentemente gli investimenti sulle tecnologie biomediche con particolare riferimento alla </a:t>
            </a:r>
            <a:r>
              <a:rPr lang="it-IT" sz="1100" u="sng" dirty="0"/>
              <a:t>sostituzione della TAC</a:t>
            </a:r>
            <a:r>
              <a:rPr lang="it-IT" sz="1100" dirty="0"/>
              <a:t> con Fondi da donazioni e gli investimenti sulle </a:t>
            </a:r>
            <a:r>
              <a:rPr lang="it-IT" sz="1100" u="sng" dirty="0"/>
              <a:t>tecnologie informatiche per sviluppi evolutivi di SW gestionali sanitari</a:t>
            </a:r>
            <a:r>
              <a:rPr lang="it-IT" sz="1100" dirty="0"/>
              <a:t> (DSM – DP; PRGLA; FSE; SW Amministrativo-Contabile).</a:t>
            </a:r>
          </a:p>
          <a:p>
            <a:pPr algn="just">
              <a:lnSpc>
                <a:spcPct val="150000"/>
              </a:lnSpc>
            </a:pPr>
            <a:r>
              <a:rPr lang="it-IT" sz="1100" dirty="0"/>
              <a:t>Entro il 2022 sarà completato il Progetto di Fattibilità Tecnico ed economico dell’intervento di «</a:t>
            </a:r>
            <a:r>
              <a:rPr lang="it-IT" sz="1100" u="sng" dirty="0"/>
              <a:t>Ristrutturazione della Casa della salute di Imola – 1° stralcio</a:t>
            </a:r>
            <a:r>
              <a:rPr lang="it-IT" sz="1100" dirty="0"/>
              <a:t>» che, in seguito all’ammissione al finanziamento da parte della Regione, permetterà l’affidamento della progettazione definitiva/esecutiva e dell’esecuzione dei lavori mediante Ordine di Lavoro con l’Accordo Quadro in essere aggiudicato con procedura aziendale.</a:t>
            </a:r>
          </a:p>
          <a:p>
            <a:pPr algn="just">
              <a:lnSpc>
                <a:spcPct val="150000"/>
              </a:lnSpc>
            </a:pPr>
            <a:r>
              <a:rPr lang="it-IT" sz="1100" dirty="0"/>
              <a:t>Nel corso del 2022 sono iniziati i lavori di sostituzione di una delle due TAC previste in Pronto soccorso e Radiologia che si completeranno entro il primo trimestre 2023, per un quadro economico di € 350.000,00 (comprensivi di lavori e fornitura delle apparecchiature), con fondi da donazioni.</a:t>
            </a:r>
          </a:p>
        </p:txBody>
      </p:sp>
      <p:pic>
        <p:nvPicPr>
          <p:cNvPr id="4" name="Immagine 3">
            <a:extLst>
              <a:ext uri="{FF2B5EF4-FFF2-40B4-BE49-F238E27FC236}">
                <a16:creationId xmlns:a16="http://schemas.microsoft.com/office/drawing/2014/main" id="{3F890F20-6418-9B23-D42F-DB275F9F83BF}"/>
              </a:ext>
            </a:extLst>
          </p:cNvPr>
          <p:cNvPicPr>
            <a:picLocks noChangeAspect="1"/>
          </p:cNvPicPr>
          <p:nvPr/>
        </p:nvPicPr>
        <p:blipFill>
          <a:blip r:embed="rId4"/>
          <a:stretch>
            <a:fillRect/>
          </a:stretch>
        </p:blipFill>
        <p:spPr>
          <a:xfrm>
            <a:off x="5436096" y="1085591"/>
            <a:ext cx="3650834" cy="2613798"/>
          </a:xfrm>
          <a:prstGeom prst="rect">
            <a:avLst/>
          </a:prstGeom>
        </p:spPr>
      </p:pic>
      <p:pic>
        <p:nvPicPr>
          <p:cNvPr id="6" name="Immagine 5">
            <a:extLst>
              <a:ext uri="{FF2B5EF4-FFF2-40B4-BE49-F238E27FC236}">
                <a16:creationId xmlns:a16="http://schemas.microsoft.com/office/drawing/2014/main" id="{663955AB-3DB2-C9E0-EF5C-A4810D896200}"/>
              </a:ext>
            </a:extLst>
          </p:cNvPr>
          <p:cNvPicPr>
            <a:picLocks noChangeAspect="1"/>
          </p:cNvPicPr>
          <p:nvPr/>
        </p:nvPicPr>
        <p:blipFill>
          <a:blip r:embed="rId5"/>
          <a:stretch>
            <a:fillRect/>
          </a:stretch>
        </p:blipFill>
        <p:spPr>
          <a:xfrm>
            <a:off x="1259632" y="1412776"/>
            <a:ext cx="4125442" cy="1834391"/>
          </a:xfrm>
          <a:prstGeom prst="rect">
            <a:avLst/>
          </a:prstGeom>
        </p:spPr>
      </p:pic>
    </p:spTree>
    <p:extLst>
      <p:ext uri="{BB962C8B-B14F-4D97-AF65-F5344CB8AC3E}">
        <p14:creationId xmlns:p14="http://schemas.microsoft.com/office/powerpoint/2010/main" val="4122200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a:xfrm>
            <a:off x="6847881" y="6267673"/>
            <a:ext cx="2133600" cy="476250"/>
          </a:xfrm>
        </p:spPr>
        <p:txBody>
          <a:bodyPr/>
          <a:lstStyle/>
          <a:p>
            <a:pPr>
              <a:defRPr/>
            </a:pPr>
            <a:fld id="{D07E2F57-C457-4324-BCD1-B5ACF5D3D43C}" type="slidenum">
              <a:rPr lang="it-IT" sz="1000" smtClean="0">
                <a:solidFill>
                  <a:srgbClr val="000000"/>
                </a:solidFill>
              </a:rPr>
              <a:pPr>
                <a:defRPr/>
              </a:pPr>
              <a:t>12</a:t>
            </a:fld>
            <a:endParaRPr lang="it-IT" sz="1000" dirty="0">
              <a:solidFill>
                <a:srgbClr val="000000"/>
              </a:solidFill>
            </a:endParaRPr>
          </a:p>
        </p:txBody>
      </p:sp>
      <p:sp>
        <p:nvSpPr>
          <p:cNvPr id="12" name="Rectangle 5"/>
          <p:cNvSpPr>
            <a:spLocks noChangeArrowheads="1"/>
          </p:cNvSpPr>
          <p:nvPr/>
        </p:nvSpPr>
        <p:spPr bwMode="auto">
          <a:xfrm>
            <a:off x="4946075" y="176728"/>
            <a:ext cx="4032448" cy="707886"/>
          </a:xfrm>
          <a:prstGeom prst="rect">
            <a:avLst/>
          </a:prstGeom>
          <a:noFill/>
          <a:ln w="9525">
            <a:noFill/>
            <a:miter lim="800000"/>
            <a:headEnd/>
            <a:tailEnd/>
          </a:ln>
          <a:effectLst/>
        </p:spPr>
        <p:txBody>
          <a:bodyPr wrap="square" anchor="ctr">
            <a:spAutoFit/>
          </a:bodyPr>
          <a:lstStyle/>
          <a:p>
            <a:pPr algn="ctr" eaLnBrk="0" fontAlgn="base" hangingPunct="0">
              <a:spcBef>
                <a:spcPct val="0"/>
              </a:spcBef>
              <a:spcAft>
                <a:spcPct val="0"/>
              </a:spcAft>
              <a:defRPr/>
            </a:pPr>
            <a:r>
              <a:rPr kumimoji="1" lang="it-IT" sz="2000" b="1" dirty="0">
                <a:solidFill>
                  <a:srgbClr val="FFFFFF"/>
                </a:solidFill>
                <a:effectLst>
                  <a:outerShdw blurRad="38100" dist="38100" dir="2700000" algn="tl">
                    <a:srgbClr val="C0C0C0"/>
                  </a:outerShdw>
                </a:effectLst>
                <a:latin typeface="Trebuchet MS" pitchFamily="34" charset="0"/>
              </a:rPr>
              <a:t>Cronoprogramma finanziario Interventi PNRR-PNC</a:t>
            </a:r>
          </a:p>
        </p:txBody>
      </p:sp>
      <p:pic>
        <p:nvPicPr>
          <p:cNvPr id="7" name="Picture 5" descr="C:\Documents and Settings\Coglianese\Desktop\LOGO\SCRIVI.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0"/>
            <a:ext cx="3130831" cy="86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ttangolo 7"/>
          <p:cNvSpPr/>
          <p:nvPr/>
        </p:nvSpPr>
        <p:spPr>
          <a:xfrm>
            <a:off x="1295636" y="4437112"/>
            <a:ext cx="7560981" cy="2123658"/>
          </a:xfrm>
          <a:prstGeom prst="rect">
            <a:avLst/>
          </a:prstGeom>
        </p:spPr>
        <p:txBody>
          <a:bodyPr wrap="square">
            <a:spAutoFit/>
          </a:bodyPr>
          <a:lstStyle/>
          <a:p>
            <a:pPr algn="just">
              <a:lnSpc>
                <a:spcPct val="150000"/>
              </a:lnSpc>
            </a:pPr>
            <a:r>
              <a:rPr lang="it-IT" sz="1100" b="1" dirty="0">
                <a:solidFill>
                  <a:srgbClr val="009242"/>
                </a:solidFill>
              </a:rPr>
              <a:t>Cronoprogramma finanziario Interventi PNRR-PNC</a:t>
            </a:r>
          </a:p>
          <a:p>
            <a:pPr algn="just">
              <a:lnSpc>
                <a:spcPct val="150000"/>
              </a:lnSpc>
            </a:pPr>
            <a:r>
              <a:rPr lang="it-IT" sz="1100" dirty="0"/>
              <a:t>Nella presente tabella sono indicati gli importi suddivisi per Component e per tipologia di investimento oltre all’indicazione degli importi che verranno assegnati, nelle varie annualità, all’AUSL di Imola dalla Regione Emilia Romagna, al fine di poter procedere agli ordinativi di fornitura e di lavoro.</a:t>
            </a:r>
          </a:p>
          <a:p>
            <a:pPr algn="just">
              <a:lnSpc>
                <a:spcPct val="150000"/>
              </a:lnSpc>
            </a:pPr>
            <a:r>
              <a:rPr lang="it-IT" sz="1100" dirty="0"/>
              <a:t>Considerato che ogni intervento deve essere completamente finanziato per poter emettere l’ordinativo, dalla  tabella si evince che, gli ordini di fornitura per le tecnologie e servizi tecnici saranno emessi entro il 2022 e gli ordinativi per i lavori e progettazione esecutiva (appalti integrati) saranno emessi entro il 2023 nel rispetto delle milestone previste per ciascuna Component.</a:t>
            </a:r>
          </a:p>
        </p:txBody>
      </p:sp>
      <p:pic>
        <p:nvPicPr>
          <p:cNvPr id="1026" name="Picture 2">
            <a:extLst>
              <a:ext uri="{FF2B5EF4-FFF2-40B4-BE49-F238E27FC236}">
                <a16:creationId xmlns:a16="http://schemas.microsoft.com/office/drawing/2014/main" id="{F2C968D5-1E3E-8495-E002-814736E2BB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1313906"/>
            <a:ext cx="7580654" cy="2947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8935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2"/>
          <p:cNvSpPr txBox="1">
            <a:spLocks noChangeArrowheads="1"/>
          </p:cNvSpPr>
          <p:nvPr/>
        </p:nvSpPr>
        <p:spPr bwMode="auto">
          <a:xfrm>
            <a:off x="4572000" y="248293"/>
            <a:ext cx="4176465" cy="584775"/>
          </a:xfrm>
          <a:prstGeom prst="rect">
            <a:avLst/>
          </a:prstGeom>
          <a:noFill/>
          <a:ln w="9525">
            <a:noFill/>
            <a:miter lim="800000"/>
            <a:headEnd/>
            <a:tailEnd/>
          </a:ln>
          <a:effectLst/>
        </p:spPr>
        <p:txBody>
          <a:bodyPr wrap="square" anchor="ctr">
            <a:spAutoFit/>
          </a:bodyPr>
          <a:lstStyle>
            <a:defPPr>
              <a:defRPr lang="it-IT"/>
            </a:defPPr>
            <a:lvl1pPr algn="ctr" eaLnBrk="0" fontAlgn="base" hangingPunct="0">
              <a:spcBef>
                <a:spcPct val="0"/>
              </a:spcBef>
              <a:spcAft>
                <a:spcPct val="0"/>
              </a:spcAft>
              <a:defRPr kumimoji="1" sz="2400" b="1">
                <a:solidFill>
                  <a:srgbClr val="FFFFFF"/>
                </a:solidFill>
                <a:effectLst>
                  <a:outerShdw blurRad="38100" dist="38100" dir="2700000" algn="tl">
                    <a:srgbClr val="C0C0C0"/>
                  </a:outerShdw>
                </a:effectLst>
                <a:latin typeface="Trebuchet MS" pitchFamily="34" charset="0"/>
              </a:defRPr>
            </a:lvl1pPr>
          </a:lstStyle>
          <a:p>
            <a:r>
              <a:rPr lang="it-IT" sz="1600" dirty="0"/>
              <a:t>Bilancio economico anni 2022-2021 </a:t>
            </a:r>
            <a:r>
              <a:rPr lang="it-IT" sz="1600" i="1" dirty="0"/>
              <a:t>(valori in migliaia di euro) </a:t>
            </a:r>
            <a:endParaRPr lang="it-IT" sz="1600" i="1" dirty="0">
              <a:solidFill>
                <a:srgbClr val="FF0000"/>
              </a:solidFill>
            </a:endParaRPr>
          </a:p>
        </p:txBody>
      </p:sp>
      <p:sp>
        <p:nvSpPr>
          <p:cNvPr id="7" name="Segnaposto numero diapositiva 3"/>
          <p:cNvSpPr>
            <a:spLocks noGrp="1"/>
          </p:cNvSpPr>
          <p:nvPr>
            <p:ph type="sldNum" sz="quarter" idx="12"/>
          </p:nvPr>
        </p:nvSpPr>
        <p:spPr bwMode="auto">
          <a:xfrm>
            <a:off x="6804248" y="6309320"/>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it-IT" sz="1000" dirty="0">
                <a:solidFill>
                  <a:schemeClr val="tx2"/>
                </a:solidFill>
              </a:rPr>
              <a:t>3</a:t>
            </a:r>
          </a:p>
        </p:txBody>
      </p:sp>
      <p:pic>
        <p:nvPicPr>
          <p:cNvPr id="8" name="Picture 5" descr="C:\Documents and Settings\Coglianese\Desktop\LOGO\SCRIVI.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75414"/>
            <a:ext cx="3130831" cy="86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Immagine 1">
            <a:extLst>
              <a:ext uri="{FF2B5EF4-FFF2-40B4-BE49-F238E27FC236}">
                <a16:creationId xmlns:a16="http://schemas.microsoft.com/office/drawing/2014/main" id="{32BCA8C8-AE8A-6E19-6625-AAE30F38FC7A}"/>
              </a:ext>
            </a:extLst>
          </p:cNvPr>
          <p:cNvPicPr>
            <a:picLocks noChangeAspect="1"/>
          </p:cNvPicPr>
          <p:nvPr/>
        </p:nvPicPr>
        <p:blipFill>
          <a:blip r:embed="rId4"/>
          <a:stretch>
            <a:fillRect/>
          </a:stretch>
        </p:blipFill>
        <p:spPr>
          <a:xfrm>
            <a:off x="1349832" y="1268760"/>
            <a:ext cx="7484653" cy="5003240"/>
          </a:xfrm>
          <a:prstGeom prst="rect">
            <a:avLst/>
          </a:prstGeom>
        </p:spPr>
      </p:pic>
    </p:spTree>
    <p:extLst>
      <p:ext uri="{BB962C8B-B14F-4D97-AF65-F5344CB8AC3E}">
        <p14:creationId xmlns:p14="http://schemas.microsoft.com/office/powerpoint/2010/main" val="35875533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egnaposto numero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AAEBD7A-B2D0-47BC-B0B9-DD4034D5917F}" type="slidenum">
              <a:rPr lang="it-IT" sz="1000" smtClean="0">
                <a:solidFill>
                  <a:schemeClr val="tx2"/>
                </a:solidFill>
              </a:rPr>
              <a:pPr eaLnBrk="1" hangingPunct="1"/>
              <a:t>3</a:t>
            </a:fld>
            <a:endParaRPr lang="it-IT" sz="1000" dirty="0">
              <a:solidFill>
                <a:schemeClr val="tx2"/>
              </a:solidFill>
            </a:endParaRPr>
          </a:p>
        </p:txBody>
      </p:sp>
      <p:sp>
        <p:nvSpPr>
          <p:cNvPr id="6" name="CasellaDiTesto 2"/>
          <p:cNvSpPr txBox="1">
            <a:spLocks noChangeArrowheads="1"/>
          </p:cNvSpPr>
          <p:nvPr/>
        </p:nvSpPr>
        <p:spPr bwMode="auto">
          <a:xfrm>
            <a:off x="4355976" y="226574"/>
            <a:ext cx="4608511" cy="461665"/>
          </a:xfrm>
          <a:prstGeom prst="rect">
            <a:avLst/>
          </a:prstGeom>
          <a:noFill/>
          <a:ln w="9525">
            <a:noFill/>
            <a:miter lim="800000"/>
            <a:headEnd/>
            <a:tailEnd/>
          </a:ln>
          <a:effectLst/>
        </p:spPr>
        <p:txBody>
          <a:bodyPr wrap="square" anchor="ctr">
            <a:spAutoFit/>
          </a:bodyPr>
          <a:lstStyle>
            <a:defPPr>
              <a:defRPr lang="it-IT"/>
            </a:defPPr>
            <a:lvl1pPr algn="ctr" eaLnBrk="0" fontAlgn="base" hangingPunct="0">
              <a:spcBef>
                <a:spcPct val="0"/>
              </a:spcBef>
              <a:spcAft>
                <a:spcPct val="0"/>
              </a:spcAft>
              <a:defRPr kumimoji="1" sz="2400" b="1">
                <a:solidFill>
                  <a:srgbClr val="FFFFFF"/>
                </a:solidFill>
                <a:effectLst>
                  <a:outerShdw blurRad="38100" dist="38100" dir="2700000" algn="tl">
                    <a:srgbClr val="C0C0C0"/>
                  </a:outerShdw>
                </a:effectLst>
                <a:latin typeface="Trebuchet MS" pitchFamily="34" charset="0"/>
              </a:defRPr>
            </a:lvl1pPr>
          </a:lstStyle>
          <a:p>
            <a:r>
              <a:rPr lang="it-IT" dirty="0">
                <a:solidFill>
                  <a:schemeClr val="bg1"/>
                </a:solidFill>
              </a:rPr>
              <a:t>Livello di Finanziamento 2022</a:t>
            </a:r>
          </a:p>
        </p:txBody>
      </p:sp>
      <p:pic>
        <p:nvPicPr>
          <p:cNvPr id="7" name="Picture 5" descr="C:\Documents and Settings\Coglianese\Desktop\LOGO\SCRIVI.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0"/>
            <a:ext cx="3130831" cy="86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magine 2">
            <a:extLst>
              <a:ext uri="{FF2B5EF4-FFF2-40B4-BE49-F238E27FC236}">
                <a16:creationId xmlns:a16="http://schemas.microsoft.com/office/drawing/2014/main" id="{A5A0DAD0-C7F5-7854-49F6-C9D27AADB321}"/>
              </a:ext>
            </a:extLst>
          </p:cNvPr>
          <p:cNvPicPr>
            <a:picLocks noChangeAspect="1"/>
          </p:cNvPicPr>
          <p:nvPr/>
        </p:nvPicPr>
        <p:blipFill>
          <a:blip r:embed="rId3"/>
          <a:stretch>
            <a:fillRect/>
          </a:stretch>
        </p:blipFill>
        <p:spPr>
          <a:xfrm>
            <a:off x="2282201" y="3282564"/>
            <a:ext cx="5477448" cy="2738724"/>
          </a:xfrm>
          <a:prstGeom prst="rect">
            <a:avLst/>
          </a:prstGeom>
          <a:ln>
            <a:solidFill>
              <a:schemeClr val="tx1"/>
            </a:solidFill>
          </a:ln>
        </p:spPr>
      </p:pic>
      <p:pic>
        <p:nvPicPr>
          <p:cNvPr id="5" name="Immagine 4">
            <a:extLst>
              <a:ext uri="{FF2B5EF4-FFF2-40B4-BE49-F238E27FC236}">
                <a16:creationId xmlns:a16="http://schemas.microsoft.com/office/drawing/2014/main" id="{F3AA7D7D-9B0F-7F7A-896D-278648B084C8}"/>
              </a:ext>
            </a:extLst>
          </p:cNvPr>
          <p:cNvPicPr>
            <a:picLocks noChangeAspect="1"/>
          </p:cNvPicPr>
          <p:nvPr/>
        </p:nvPicPr>
        <p:blipFill>
          <a:blip r:embed="rId4"/>
          <a:stretch>
            <a:fillRect/>
          </a:stretch>
        </p:blipFill>
        <p:spPr>
          <a:xfrm>
            <a:off x="1772935" y="1282052"/>
            <a:ext cx="6556228" cy="1612848"/>
          </a:xfrm>
          <a:prstGeom prst="rect">
            <a:avLst/>
          </a:prstGeom>
        </p:spPr>
      </p:pic>
    </p:spTree>
    <p:extLst>
      <p:ext uri="{BB962C8B-B14F-4D97-AF65-F5344CB8AC3E}">
        <p14:creationId xmlns:p14="http://schemas.microsoft.com/office/powerpoint/2010/main" val="127570649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D07E2F57-C457-4324-BCD1-B5ACF5D3D43C}" type="slidenum">
              <a:rPr lang="it-IT" smtClean="0">
                <a:solidFill>
                  <a:srgbClr val="000000"/>
                </a:solidFill>
              </a:rPr>
              <a:pPr>
                <a:defRPr/>
              </a:pPr>
              <a:t>4</a:t>
            </a:fld>
            <a:endParaRPr lang="it-IT">
              <a:solidFill>
                <a:srgbClr val="000000"/>
              </a:solidFill>
            </a:endParaRPr>
          </a:p>
        </p:txBody>
      </p:sp>
      <p:sp>
        <p:nvSpPr>
          <p:cNvPr id="4" name="Rettangolo 3"/>
          <p:cNvSpPr/>
          <p:nvPr/>
        </p:nvSpPr>
        <p:spPr>
          <a:xfrm>
            <a:off x="1259632" y="1275442"/>
            <a:ext cx="7632848" cy="3323987"/>
          </a:xfrm>
          <a:prstGeom prst="rect">
            <a:avLst/>
          </a:prstGeom>
        </p:spPr>
        <p:txBody>
          <a:bodyPr wrap="square">
            <a:spAutoFit/>
          </a:bodyPr>
          <a:lstStyle/>
          <a:p>
            <a:pPr>
              <a:lnSpc>
                <a:spcPct val="150000"/>
              </a:lnSpc>
              <a:spcBef>
                <a:spcPts val="600"/>
              </a:spcBef>
            </a:pPr>
            <a:r>
              <a:rPr lang="it-IT" sz="1200" dirty="0"/>
              <a:t>Il BEP 2022 è predisposto secondo le indicazioni regionali (DGR 407/2022 e DGR 1772/2022).</a:t>
            </a:r>
          </a:p>
          <a:p>
            <a:pPr algn="just">
              <a:lnSpc>
                <a:spcPct val="150000"/>
              </a:lnSpc>
              <a:spcBef>
                <a:spcPts val="600"/>
              </a:spcBef>
            </a:pPr>
            <a:r>
              <a:rPr lang="it-IT" sz="1200" dirty="0"/>
              <a:t>Il risultato di esercizio si configura pari a € -25,261 milioni, che comprende il risultato di esercizio del conto economico correlato alla gestione </a:t>
            </a:r>
            <a:r>
              <a:rPr lang="it-IT" sz="1200" dirty="0" err="1"/>
              <a:t>Covid</a:t>
            </a:r>
            <a:r>
              <a:rPr lang="it-IT" sz="1200" dirty="0"/>
              <a:t> (CECOV) stimato in circa € -10,7 milioni. Al netto del conto economico CECOV22, il risultato di esercizio si configura pari a € -14,560 milioni circa. I principali fattori di costo che incidono sono i seguenti di cui si evidenziano gli scostamenti rispetto all’esercizio 2021:</a:t>
            </a:r>
          </a:p>
          <a:p>
            <a:pPr marL="171450" indent="-171450" algn="just">
              <a:lnSpc>
                <a:spcPct val="150000"/>
              </a:lnSpc>
              <a:spcBef>
                <a:spcPts val="600"/>
              </a:spcBef>
              <a:buClr>
                <a:srgbClr val="009959"/>
              </a:buClr>
              <a:buFont typeface="Wingdings" panose="05000000000000000000" pitchFamily="2" charset="2"/>
              <a:buChar char="§"/>
            </a:pPr>
            <a:r>
              <a:rPr lang="it-IT" sz="1200" dirty="0"/>
              <a:t>Energia Elettrica e Riscaldamento			€ +8.066.126</a:t>
            </a:r>
          </a:p>
          <a:p>
            <a:pPr marL="171450" indent="-171450" algn="just">
              <a:lnSpc>
                <a:spcPct val="150000"/>
              </a:lnSpc>
              <a:spcBef>
                <a:spcPts val="600"/>
              </a:spcBef>
              <a:buClr>
                <a:srgbClr val="009959"/>
              </a:buClr>
              <a:buFont typeface="Wingdings" panose="05000000000000000000" pitchFamily="2" charset="2"/>
              <a:buChar char="§"/>
            </a:pPr>
            <a:r>
              <a:rPr lang="it-IT" sz="1200" dirty="0"/>
              <a:t>Beni sanitari e non sanitari (Farmaci-DM-DPI)		€ +3.570.000</a:t>
            </a:r>
          </a:p>
          <a:p>
            <a:pPr marL="171450" indent="-171450" algn="just">
              <a:lnSpc>
                <a:spcPct val="150000"/>
              </a:lnSpc>
              <a:spcBef>
                <a:spcPts val="600"/>
              </a:spcBef>
              <a:buClr>
                <a:srgbClr val="009959"/>
              </a:buClr>
              <a:buFont typeface="Wingdings" panose="05000000000000000000" pitchFamily="2" charset="2"/>
              <a:buChar char="§"/>
            </a:pPr>
            <a:r>
              <a:rPr lang="it-IT" sz="1200" dirty="0"/>
              <a:t>Mobilità passiva verso pubblico			€ +1.315.000</a:t>
            </a:r>
          </a:p>
          <a:p>
            <a:pPr marL="171450" indent="-171450" algn="just">
              <a:lnSpc>
                <a:spcPct val="150000"/>
              </a:lnSpc>
              <a:spcBef>
                <a:spcPts val="600"/>
              </a:spcBef>
              <a:buClr>
                <a:srgbClr val="009959"/>
              </a:buClr>
              <a:buFont typeface="Wingdings" panose="05000000000000000000" pitchFamily="2" charset="2"/>
              <a:buChar char="§"/>
            </a:pPr>
            <a:r>
              <a:rPr lang="it-IT" sz="1200" dirty="0"/>
              <a:t>Farmaceutica convenzionata			€    +846.000</a:t>
            </a:r>
          </a:p>
          <a:p>
            <a:pPr marL="171450" indent="-171450" algn="just">
              <a:lnSpc>
                <a:spcPct val="150000"/>
              </a:lnSpc>
              <a:spcBef>
                <a:spcPts val="600"/>
              </a:spcBef>
              <a:buClr>
                <a:srgbClr val="009959"/>
              </a:buClr>
              <a:buFont typeface="Wingdings" panose="05000000000000000000" pitchFamily="2" charset="2"/>
              <a:buChar char="§"/>
            </a:pPr>
            <a:r>
              <a:rPr lang="it-IT" sz="1200" dirty="0"/>
              <a:t>MMG – Nuova intesa				€    +311.000</a:t>
            </a:r>
          </a:p>
        </p:txBody>
      </p:sp>
      <p:pic>
        <p:nvPicPr>
          <p:cNvPr id="5" name="Picture 5" descr="C:\Documents and Settings\Coglianese\Desktop\LOGO\SCRIVI.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112" y="44624"/>
            <a:ext cx="3130831" cy="86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sellaDiTesto 2"/>
          <p:cNvSpPr txBox="1">
            <a:spLocks noChangeArrowheads="1"/>
          </p:cNvSpPr>
          <p:nvPr/>
        </p:nvSpPr>
        <p:spPr bwMode="auto">
          <a:xfrm>
            <a:off x="4821211" y="299806"/>
            <a:ext cx="4176465" cy="584775"/>
          </a:xfrm>
          <a:prstGeom prst="rect">
            <a:avLst/>
          </a:prstGeom>
          <a:noFill/>
          <a:ln w="9525">
            <a:noFill/>
            <a:miter lim="800000"/>
            <a:headEnd/>
            <a:tailEnd/>
          </a:ln>
          <a:effectLst/>
        </p:spPr>
        <p:txBody>
          <a:bodyPr wrap="square" anchor="ctr">
            <a:spAutoFit/>
          </a:bodyPr>
          <a:lstStyle>
            <a:defPPr>
              <a:defRPr lang="it-IT"/>
            </a:defPPr>
            <a:lvl1pPr algn="ctr" eaLnBrk="0" fontAlgn="base" hangingPunct="0">
              <a:spcBef>
                <a:spcPct val="0"/>
              </a:spcBef>
              <a:spcAft>
                <a:spcPct val="0"/>
              </a:spcAft>
              <a:defRPr kumimoji="1" sz="2400" b="1">
                <a:solidFill>
                  <a:srgbClr val="FFFFFF"/>
                </a:solidFill>
                <a:effectLst>
                  <a:outerShdw blurRad="38100" dist="38100" dir="2700000" algn="tl">
                    <a:srgbClr val="C0C0C0"/>
                  </a:outerShdw>
                </a:effectLst>
                <a:latin typeface="Trebuchet MS" pitchFamily="34" charset="0"/>
              </a:defRPr>
            </a:lvl1pPr>
          </a:lstStyle>
          <a:p>
            <a:r>
              <a:rPr lang="it-IT" sz="1600" dirty="0"/>
              <a:t>Risultato di Esercizio Bilancio Economico Preventivo 2022 </a:t>
            </a:r>
          </a:p>
        </p:txBody>
      </p:sp>
      <p:sp>
        <p:nvSpPr>
          <p:cNvPr id="6" name="CasellaDiTesto 5"/>
          <p:cNvSpPr txBox="1"/>
          <p:nvPr/>
        </p:nvSpPr>
        <p:spPr>
          <a:xfrm>
            <a:off x="1192796" y="4650800"/>
            <a:ext cx="7804880" cy="1477328"/>
          </a:xfrm>
          <a:prstGeom prst="rect">
            <a:avLst/>
          </a:prstGeom>
          <a:noFill/>
        </p:spPr>
        <p:txBody>
          <a:bodyPr wrap="square" rtlCol="0">
            <a:spAutoFit/>
          </a:bodyPr>
          <a:lstStyle/>
          <a:p>
            <a:pPr>
              <a:lnSpc>
                <a:spcPct val="150000"/>
              </a:lnSpc>
            </a:pPr>
            <a:r>
              <a:rPr lang="it-IT" sz="1200" dirty="0"/>
              <a:t>La Giunta regionale con DGR n. 1772 del 24/10/2022 ha specificato quanto segue: </a:t>
            </a:r>
          </a:p>
          <a:p>
            <a:pPr algn="just">
              <a:lnSpc>
                <a:spcPct val="150000"/>
              </a:lnSpc>
            </a:pPr>
            <a:r>
              <a:rPr lang="it-IT" sz="1200" dirty="0"/>
              <a:t>“</a:t>
            </a:r>
            <a:r>
              <a:rPr lang="it-IT" sz="1200" i="1" dirty="0"/>
              <a:t>Dato atto che, alla luce dell’andamento effettivo di alcuni fattori della produzione che saranno monitorati in corso d’anno, e del livello effettivo delle risorse a disposizione del Servizio Sanitario Regionale per il 2022, in ragione anche dell’Intesa Stato-Regioni sul riparto delle disponibilità finanziarie per l’anno 2022, questa Giunta si riserva di definire eventuali ulteriori politiche di sistema e/o ulteriori manovre di sostegno alle aziende sanitarie</a:t>
            </a:r>
            <a:r>
              <a:rPr lang="it-IT" sz="1200" dirty="0"/>
              <a:t>”.</a:t>
            </a:r>
          </a:p>
        </p:txBody>
      </p:sp>
    </p:spTree>
    <p:extLst>
      <p:ext uri="{BB962C8B-B14F-4D97-AF65-F5344CB8AC3E}">
        <p14:creationId xmlns:p14="http://schemas.microsoft.com/office/powerpoint/2010/main" val="2284471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numero diapositiva 2"/>
          <p:cNvSpPr>
            <a:spLocks noGrp="1"/>
          </p:cNvSpPr>
          <p:nvPr>
            <p:ph type="sldNum" sz="quarter" idx="12"/>
          </p:nvPr>
        </p:nvSpPr>
        <p:spPr bwMode="auto">
          <a:xfrm>
            <a:off x="6840252" y="6165304"/>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6237E12-F120-4F6F-B59D-41CAAA26DE2C}" type="slidenum">
              <a:rPr lang="it-IT" sz="1000" smtClean="0">
                <a:solidFill>
                  <a:schemeClr val="tx2"/>
                </a:solidFill>
              </a:rPr>
              <a:pPr eaLnBrk="1" hangingPunct="1"/>
              <a:t>5</a:t>
            </a:fld>
            <a:endParaRPr lang="it-IT" sz="1000" dirty="0">
              <a:solidFill>
                <a:schemeClr val="tx2"/>
              </a:solidFill>
            </a:endParaRPr>
          </a:p>
        </p:txBody>
      </p:sp>
      <p:sp>
        <p:nvSpPr>
          <p:cNvPr id="5" name="CasellaDiTesto 2"/>
          <p:cNvSpPr txBox="1">
            <a:spLocks noChangeArrowheads="1"/>
          </p:cNvSpPr>
          <p:nvPr/>
        </p:nvSpPr>
        <p:spPr bwMode="auto">
          <a:xfrm>
            <a:off x="4932040" y="71765"/>
            <a:ext cx="3816424" cy="923330"/>
          </a:xfrm>
          <a:prstGeom prst="rect">
            <a:avLst/>
          </a:prstGeom>
          <a:noFill/>
          <a:ln w="9525">
            <a:noFill/>
            <a:miter lim="800000"/>
            <a:headEnd/>
            <a:tailEnd/>
          </a:ln>
          <a:effectLst/>
        </p:spPr>
        <p:txBody>
          <a:bodyPr wrap="square" anchor="ctr">
            <a:spAutoFit/>
          </a:bodyPr>
          <a:lstStyle>
            <a:defPPr>
              <a:defRPr lang="it-IT"/>
            </a:defPPr>
            <a:lvl1pPr algn="ctr" eaLnBrk="0" fontAlgn="base" hangingPunct="0">
              <a:spcBef>
                <a:spcPct val="0"/>
              </a:spcBef>
              <a:spcAft>
                <a:spcPct val="0"/>
              </a:spcAft>
              <a:defRPr kumimoji="1" sz="2000" b="1">
                <a:solidFill>
                  <a:srgbClr val="FFFFFF"/>
                </a:solidFill>
                <a:effectLst>
                  <a:outerShdw blurRad="38100" dist="38100" dir="2700000" algn="tl">
                    <a:srgbClr val="C0C0C0"/>
                  </a:outerShdw>
                </a:effectLst>
                <a:latin typeface="Trebuchet MS" pitchFamily="34" charset="0"/>
              </a:defRPr>
            </a:lvl1pPr>
          </a:lstStyle>
          <a:p>
            <a:r>
              <a:rPr lang="it-IT" dirty="0"/>
              <a:t>Costi della Produzione:</a:t>
            </a:r>
          </a:p>
          <a:p>
            <a:r>
              <a:rPr lang="it-IT" dirty="0"/>
              <a:t>Acquisto beni di consumo</a:t>
            </a:r>
          </a:p>
          <a:p>
            <a:r>
              <a:rPr lang="it-IT" sz="1400" i="1" dirty="0"/>
              <a:t>(valori in migliaia di euro)</a:t>
            </a:r>
            <a:endParaRPr lang="it-IT" sz="1400" dirty="0"/>
          </a:p>
        </p:txBody>
      </p:sp>
      <p:pic>
        <p:nvPicPr>
          <p:cNvPr id="6" name="Picture 5" descr="C:\Documents and Settings\Coglianese\Desktop\LOGO\SCRIVI.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0"/>
            <a:ext cx="3130831" cy="86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ttangolo 6"/>
          <p:cNvSpPr/>
          <p:nvPr/>
        </p:nvSpPr>
        <p:spPr>
          <a:xfrm>
            <a:off x="1125280" y="3958088"/>
            <a:ext cx="7848873" cy="2862322"/>
          </a:xfrm>
          <a:prstGeom prst="rect">
            <a:avLst/>
          </a:prstGeom>
        </p:spPr>
        <p:txBody>
          <a:bodyPr wrap="square">
            <a:spAutoFit/>
          </a:bodyPr>
          <a:lstStyle/>
          <a:p>
            <a:pPr algn="just">
              <a:lnSpc>
                <a:spcPct val="150000"/>
              </a:lnSpc>
            </a:pPr>
            <a:r>
              <a:rPr lang="it-IT" sz="1200" dirty="0"/>
              <a:t>Il valore complessivo di beni di consumo a preventivo 2022 configura un incremento rispetto al consuntivo 2021 di +3,411 milioni di euro (+8,4%). I principali fattori riguardano: </a:t>
            </a:r>
          </a:p>
          <a:p>
            <a:pPr marL="171450" indent="-171450" algn="just">
              <a:lnSpc>
                <a:spcPct val="150000"/>
              </a:lnSpc>
              <a:buClr>
                <a:srgbClr val="009242"/>
              </a:buClr>
              <a:buFont typeface="Wingdings" panose="05000000000000000000" pitchFamily="2" charset="2"/>
              <a:buChar char="§"/>
            </a:pPr>
            <a:r>
              <a:rPr lang="it-IT" sz="1200" b="1" dirty="0">
                <a:solidFill>
                  <a:srgbClr val="009242"/>
                </a:solidFill>
              </a:rPr>
              <a:t>Acquisto Ospedaliero di farmaci</a:t>
            </a:r>
            <a:r>
              <a:rPr lang="it-IT" sz="1200" dirty="0"/>
              <a:t>: incremento del +6,5% correlato a maggiori consumi di farmaci rivolti a pazienti con malattie rare, erogati in regime di erogazione diretta, nonché aumento della </a:t>
            </a:r>
            <a:r>
              <a:rPr lang="it-IT" sz="1200"/>
              <a:t>erogazione </a:t>
            </a:r>
            <a:r>
              <a:rPr lang="it-IT" sz="1200" smtClean="0"/>
              <a:t>diretta e  </a:t>
            </a:r>
            <a:r>
              <a:rPr lang="it-IT" sz="1200" dirty="0" smtClean="0"/>
              <a:t>«per </a:t>
            </a:r>
            <a:r>
              <a:rPr lang="it-IT" sz="1200" dirty="0"/>
              <a:t>conto» da parte delle Farmacie del territorio.</a:t>
            </a:r>
            <a:endParaRPr lang="it-IT" sz="1200" dirty="0">
              <a:solidFill>
                <a:srgbClr val="FF0000"/>
              </a:solidFill>
            </a:endParaRPr>
          </a:p>
          <a:p>
            <a:pPr marL="171450" indent="-171450" algn="just">
              <a:lnSpc>
                <a:spcPct val="150000"/>
              </a:lnSpc>
              <a:buClr>
                <a:srgbClr val="009242"/>
              </a:buClr>
              <a:buFont typeface="Wingdings" panose="05000000000000000000" pitchFamily="2" charset="2"/>
              <a:buChar char="§"/>
            </a:pPr>
            <a:r>
              <a:rPr lang="it-IT" sz="1200" b="1" dirty="0">
                <a:solidFill>
                  <a:srgbClr val="009242"/>
                </a:solidFill>
              </a:rPr>
              <a:t>Dispositivi di Protezione Individuale</a:t>
            </a:r>
            <a:r>
              <a:rPr lang="it-IT" sz="1200" dirty="0"/>
              <a:t>: incremento del +23% correlato alla movimentazione di articoli a giacenza di magazzino a costi unitari elevati derivanti dagli acquisti del periodo emergenziale, mentre l’esercizio precedente si caratterizzava una più ampia movimentazione di articoli a costo zero. </a:t>
            </a:r>
          </a:p>
          <a:p>
            <a:pPr marL="171450" indent="-171450" algn="just">
              <a:lnSpc>
                <a:spcPct val="150000"/>
              </a:lnSpc>
              <a:buClr>
                <a:srgbClr val="009242"/>
              </a:buClr>
              <a:buFont typeface="Wingdings" panose="05000000000000000000" pitchFamily="2" charset="2"/>
              <a:buChar char="§"/>
            </a:pPr>
            <a:r>
              <a:rPr lang="it-IT" sz="1200" b="1" dirty="0">
                <a:solidFill>
                  <a:srgbClr val="009242"/>
                </a:solidFill>
              </a:rPr>
              <a:t>Dispositivi medici</a:t>
            </a:r>
            <a:r>
              <a:rPr lang="it-IT" sz="1200" dirty="0"/>
              <a:t>: incremento del +1,5% correlato alla più ampia ripresa dell’attività ordinaria , in particolare chirurgica.</a:t>
            </a:r>
          </a:p>
        </p:txBody>
      </p:sp>
      <p:pic>
        <p:nvPicPr>
          <p:cNvPr id="3" name="Immagine 2">
            <a:extLst>
              <a:ext uri="{FF2B5EF4-FFF2-40B4-BE49-F238E27FC236}">
                <a16:creationId xmlns:a16="http://schemas.microsoft.com/office/drawing/2014/main" id="{DDD8A5CE-8CD9-B928-431D-1363D80FB398}"/>
              </a:ext>
            </a:extLst>
          </p:cNvPr>
          <p:cNvPicPr>
            <a:picLocks noChangeAspect="1"/>
          </p:cNvPicPr>
          <p:nvPr/>
        </p:nvPicPr>
        <p:blipFill>
          <a:blip r:embed="rId4"/>
          <a:stretch>
            <a:fillRect/>
          </a:stretch>
        </p:blipFill>
        <p:spPr>
          <a:xfrm>
            <a:off x="2215066" y="1362211"/>
            <a:ext cx="5669302" cy="2377110"/>
          </a:xfrm>
          <a:prstGeom prst="rect">
            <a:avLst/>
          </a:prstGeom>
        </p:spPr>
      </p:pic>
    </p:spTree>
    <p:extLst>
      <p:ext uri="{BB962C8B-B14F-4D97-AF65-F5344CB8AC3E}">
        <p14:creationId xmlns:p14="http://schemas.microsoft.com/office/powerpoint/2010/main" val="100438640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numero diapositiva 2"/>
          <p:cNvSpPr>
            <a:spLocks noGrp="1"/>
          </p:cNvSpPr>
          <p:nvPr>
            <p:ph type="sldNum" sz="quarter" idx="12"/>
          </p:nvPr>
        </p:nvSpPr>
        <p:spPr bwMode="auto">
          <a:xfrm>
            <a:off x="6878216" y="6237312"/>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6237E12-F120-4F6F-B59D-41CAAA26DE2C}" type="slidenum">
              <a:rPr lang="it-IT" sz="1000" smtClean="0">
                <a:solidFill>
                  <a:schemeClr val="tx2"/>
                </a:solidFill>
              </a:rPr>
              <a:pPr eaLnBrk="1" hangingPunct="1"/>
              <a:t>6</a:t>
            </a:fld>
            <a:endParaRPr lang="it-IT" sz="1000" dirty="0">
              <a:solidFill>
                <a:schemeClr val="tx2"/>
              </a:solidFill>
            </a:endParaRPr>
          </a:p>
        </p:txBody>
      </p:sp>
      <p:sp>
        <p:nvSpPr>
          <p:cNvPr id="5" name="CasellaDiTesto 2"/>
          <p:cNvSpPr txBox="1">
            <a:spLocks noChangeArrowheads="1"/>
          </p:cNvSpPr>
          <p:nvPr/>
        </p:nvSpPr>
        <p:spPr bwMode="auto">
          <a:xfrm>
            <a:off x="5004048" y="225653"/>
            <a:ext cx="3816424" cy="615553"/>
          </a:xfrm>
          <a:prstGeom prst="rect">
            <a:avLst/>
          </a:prstGeom>
          <a:noFill/>
          <a:ln w="9525">
            <a:noFill/>
            <a:miter lim="800000"/>
            <a:headEnd/>
            <a:tailEnd/>
          </a:ln>
          <a:effectLst/>
        </p:spPr>
        <p:txBody>
          <a:bodyPr wrap="square" anchor="ctr">
            <a:spAutoFit/>
          </a:bodyPr>
          <a:lstStyle/>
          <a:p>
            <a:pPr algn="ctr" eaLnBrk="0" fontAlgn="base" hangingPunct="0">
              <a:spcBef>
                <a:spcPct val="0"/>
              </a:spcBef>
              <a:spcAft>
                <a:spcPct val="0"/>
              </a:spcAft>
              <a:defRPr/>
            </a:pPr>
            <a:r>
              <a:rPr kumimoji="1" lang="it-IT" sz="2000" b="1" dirty="0">
                <a:solidFill>
                  <a:srgbClr val="FFFFFF"/>
                </a:solidFill>
                <a:effectLst>
                  <a:outerShdw blurRad="38100" dist="38100" dir="2700000" algn="tl">
                    <a:srgbClr val="C0C0C0"/>
                  </a:outerShdw>
                </a:effectLst>
                <a:latin typeface="Trebuchet MS" pitchFamily="34" charset="0"/>
              </a:rPr>
              <a:t>Farmaceutica convenzionata </a:t>
            </a:r>
          </a:p>
          <a:p>
            <a:pPr algn="ctr" eaLnBrk="0" fontAlgn="base" hangingPunct="0">
              <a:spcBef>
                <a:spcPct val="0"/>
              </a:spcBef>
              <a:spcAft>
                <a:spcPct val="0"/>
              </a:spcAft>
              <a:defRPr/>
            </a:pPr>
            <a:r>
              <a:rPr kumimoji="1" lang="it-IT" sz="1400" b="1" i="1" dirty="0">
                <a:solidFill>
                  <a:srgbClr val="FFFFFF"/>
                </a:solidFill>
                <a:effectLst>
                  <a:outerShdw blurRad="38100" dist="38100" dir="2700000" algn="tl">
                    <a:srgbClr val="C0C0C0"/>
                  </a:outerShdw>
                </a:effectLst>
                <a:latin typeface="Trebuchet MS" pitchFamily="34" charset="0"/>
              </a:rPr>
              <a:t>(valori in migliaia di euro)</a:t>
            </a:r>
          </a:p>
        </p:txBody>
      </p:sp>
      <p:sp>
        <p:nvSpPr>
          <p:cNvPr id="2" name="Rettangolo 1"/>
          <p:cNvSpPr/>
          <p:nvPr/>
        </p:nvSpPr>
        <p:spPr>
          <a:xfrm>
            <a:off x="1259633" y="4232931"/>
            <a:ext cx="7560840" cy="1754326"/>
          </a:xfrm>
          <a:prstGeom prst="rect">
            <a:avLst/>
          </a:prstGeom>
        </p:spPr>
        <p:txBody>
          <a:bodyPr wrap="square">
            <a:spAutoFit/>
          </a:bodyPr>
          <a:lstStyle/>
          <a:p>
            <a:pPr algn="just">
              <a:lnSpc>
                <a:spcPct val="150000"/>
              </a:lnSpc>
            </a:pPr>
            <a:r>
              <a:rPr lang="it-IT" sz="1200" dirty="0"/>
              <a:t>L’Esercizio 2022 configura un aumento di spesa per </a:t>
            </a:r>
            <a:r>
              <a:rPr lang="it-IT" sz="1200" b="1" dirty="0">
                <a:solidFill>
                  <a:srgbClr val="009242"/>
                </a:solidFill>
              </a:rPr>
              <a:t>Farmaceutica convenzionata </a:t>
            </a:r>
            <a:r>
              <a:rPr lang="it-IT" sz="1200" dirty="0"/>
              <a:t>pari al +3,5% (€ +542.550) rispetto al 2021, secondo l’obiettivo regionale assegnato.</a:t>
            </a:r>
          </a:p>
          <a:p>
            <a:pPr algn="just">
              <a:lnSpc>
                <a:spcPct val="150000"/>
              </a:lnSpc>
            </a:pPr>
            <a:r>
              <a:rPr lang="it-IT" sz="1200" dirty="0"/>
              <a:t>Tale incremento si intende al netto della remunerazione aggiuntiva verso le Farmacie (DL n. 41/2021) che incide in valore assoluto per € 449.000 (coperti da finanziamento regionale nella misura di € 376.180), con un incremento rispetto al 2021 pari a € +303.068. </a:t>
            </a:r>
          </a:p>
          <a:p>
            <a:pPr algn="just">
              <a:lnSpc>
                <a:spcPct val="150000"/>
              </a:lnSpc>
            </a:pPr>
            <a:endParaRPr lang="it-IT" sz="1200" dirty="0"/>
          </a:p>
        </p:txBody>
      </p:sp>
      <p:pic>
        <p:nvPicPr>
          <p:cNvPr id="6" name="Picture 5" descr="C:\Documents and Settings\Coglianese\Desktop\LOGO\SCRIVI.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0"/>
            <a:ext cx="3130831" cy="86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a:extLst>
              <a:ext uri="{FF2B5EF4-FFF2-40B4-BE49-F238E27FC236}">
                <a16:creationId xmlns:a16="http://schemas.microsoft.com/office/drawing/2014/main" id="{95AF5378-08CB-C231-A892-C70DB48E4E24}"/>
              </a:ext>
            </a:extLst>
          </p:cNvPr>
          <p:cNvPicPr>
            <a:picLocks noChangeAspect="1"/>
          </p:cNvPicPr>
          <p:nvPr/>
        </p:nvPicPr>
        <p:blipFill>
          <a:blip r:embed="rId3"/>
          <a:stretch>
            <a:fillRect/>
          </a:stretch>
        </p:blipFill>
        <p:spPr>
          <a:xfrm>
            <a:off x="2034750" y="1335598"/>
            <a:ext cx="5882118" cy="2480147"/>
          </a:xfrm>
          <a:prstGeom prst="rect">
            <a:avLst/>
          </a:prstGeom>
        </p:spPr>
      </p:pic>
    </p:spTree>
    <p:extLst>
      <p:ext uri="{BB962C8B-B14F-4D97-AF65-F5344CB8AC3E}">
        <p14:creationId xmlns:p14="http://schemas.microsoft.com/office/powerpoint/2010/main" val="49102276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numero diapositiva 2"/>
          <p:cNvSpPr>
            <a:spLocks noGrp="1"/>
          </p:cNvSpPr>
          <p:nvPr>
            <p:ph type="sldNum" sz="quarter" idx="12"/>
          </p:nvPr>
        </p:nvSpPr>
        <p:spPr bwMode="auto">
          <a:xfrm>
            <a:off x="6878216" y="6237312"/>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6237E12-F120-4F6F-B59D-41CAAA26DE2C}" type="slidenum">
              <a:rPr lang="it-IT" sz="1000" smtClean="0">
                <a:solidFill>
                  <a:schemeClr val="tx2"/>
                </a:solidFill>
              </a:rPr>
              <a:pPr eaLnBrk="1" hangingPunct="1"/>
              <a:t>7</a:t>
            </a:fld>
            <a:endParaRPr lang="it-IT" sz="1000" dirty="0">
              <a:solidFill>
                <a:schemeClr val="tx2"/>
              </a:solidFill>
            </a:endParaRPr>
          </a:p>
        </p:txBody>
      </p:sp>
      <p:sp>
        <p:nvSpPr>
          <p:cNvPr id="5" name="CasellaDiTesto 2"/>
          <p:cNvSpPr txBox="1">
            <a:spLocks noChangeArrowheads="1"/>
          </p:cNvSpPr>
          <p:nvPr/>
        </p:nvSpPr>
        <p:spPr bwMode="auto">
          <a:xfrm>
            <a:off x="5004048" y="333374"/>
            <a:ext cx="3816424" cy="400110"/>
          </a:xfrm>
          <a:prstGeom prst="rect">
            <a:avLst/>
          </a:prstGeom>
          <a:noFill/>
          <a:ln w="9525">
            <a:noFill/>
            <a:miter lim="800000"/>
            <a:headEnd/>
            <a:tailEnd/>
          </a:ln>
          <a:effectLst/>
        </p:spPr>
        <p:txBody>
          <a:bodyPr wrap="square" anchor="ctr">
            <a:spAutoFit/>
          </a:bodyPr>
          <a:lstStyle/>
          <a:p>
            <a:pPr algn="ctr" eaLnBrk="0" fontAlgn="base" hangingPunct="0">
              <a:spcBef>
                <a:spcPct val="0"/>
              </a:spcBef>
              <a:spcAft>
                <a:spcPct val="0"/>
              </a:spcAft>
              <a:defRPr/>
            </a:pPr>
            <a:r>
              <a:rPr kumimoji="1" lang="it-IT" sz="2000" b="1" dirty="0">
                <a:solidFill>
                  <a:srgbClr val="FFFFFF"/>
                </a:solidFill>
                <a:effectLst>
                  <a:outerShdw blurRad="38100" dist="38100" dir="2700000" algn="tl">
                    <a:srgbClr val="C0C0C0"/>
                  </a:outerShdw>
                </a:effectLst>
                <a:latin typeface="Trebuchet MS" pitchFamily="34" charset="0"/>
              </a:rPr>
              <a:t>Consumi Energetici </a:t>
            </a:r>
            <a:endParaRPr kumimoji="1" lang="it-IT" sz="1400" b="1" i="1" dirty="0">
              <a:solidFill>
                <a:srgbClr val="FFFFFF"/>
              </a:solidFill>
              <a:effectLst>
                <a:outerShdw blurRad="38100" dist="38100" dir="2700000" algn="tl">
                  <a:srgbClr val="C0C0C0"/>
                </a:outerShdw>
              </a:effectLst>
              <a:latin typeface="Trebuchet MS" pitchFamily="34" charset="0"/>
            </a:endParaRPr>
          </a:p>
        </p:txBody>
      </p:sp>
      <p:sp>
        <p:nvSpPr>
          <p:cNvPr id="2" name="Rettangolo 1"/>
          <p:cNvSpPr/>
          <p:nvPr/>
        </p:nvSpPr>
        <p:spPr>
          <a:xfrm>
            <a:off x="6444208" y="2820119"/>
            <a:ext cx="2495600" cy="1330557"/>
          </a:xfrm>
          <a:prstGeom prst="rect">
            <a:avLst/>
          </a:prstGeom>
          <a:ln>
            <a:solidFill>
              <a:schemeClr val="tx1"/>
            </a:solidFill>
          </a:ln>
        </p:spPr>
        <p:txBody>
          <a:bodyPr wrap="square">
            <a:spAutoFit/>
          </a:bodyPr>
          <a:lstStyle/>
          <a:p>
            <a:pPr algn="just">
              <a:lnSpc>
                <a:spcPct val="150000"/>
              </a:lnSpc>
            </a:pPr>
            <a:r>
              <a:rPr lang="it-IT" sz="1100" dirty="0"/>
              <a:t>I consumi relativi a </a:t>
            </a:r>
            <a:r>
              <a:rPr lang="it-IT" sz="1100" b="1" dirty="0">
                <a:solidFill>
                  <a:srgbClr val="009242"/>
                </a:solidFill>
              </a:rPr>
              <a:t>Energia elettrica </a:t>
            </a:r>
            <a:r>
              <a:rPr lang="it-IT" sz="1100" dirty="0"/>
              <a:t>e </a:t>
            </a:r>
            <a:r>
              <a:rPr lang="it-IT" sz="1100" b="1" dirty="0">
                <a:solidFill>
                  <a:srgbClr val="009242"/>
                </a:solidFill>
              </a:rPr>
              <a:t>Teleriscaldamento</a:t>
            </a:r>
            <a:r>
              <a:rPr lang="it-IT" sz="1100" dirty="0"/>
              <a:t> configurano nel 2022 un aumento rispetto al 2021, pari a Euro +8.066.126 (+254,14%).</a:t>
            </a:r>
          </a:p>
        </p:txBody>
      </p:sp>
      <p:pic>
        <p:nvPicPr>
          <p:cNvPr id="6" name="Picture 5" descr="C:\Documents and Settings\Coglianese\Desktop\LOGO\SCRIVI.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0"/>
            <a:ext cx="3130831" cy="86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magine 2">
            <a:extLst>
              <a:ext uri="{FF2B5EF4-FFF2-40B4-BE49-F238E27FC236}">
                <a16:creationId xmlns:a16="http://schemas.microsoft.com/office/drawing/2014/main" id="{F9A9CF34-4F95-0F81-75DF-E584D6178872}"/>
              </a:ext>
            </a:extLst>
          </p:cNvPr>
          <p:cNvPicPr>
            <a:picLocks noChangeAspect="1"/>
          </p:cNvPicPr>
          <p:nvPr/>
        </p:nvPicPr>
        <p:blipFill>
          <a:blip r:embed="rId3"/>
          <a:stretch>
            <a:fillRect/>
          </a:stretch>
        </p:blipFill>
        <p:spPr>
          <a:xfrm>
            <a:off x="1199772" y="1399599"/>
            <a:ext cx="4956404" cy="2089828"/>
          </a:xfrm>
          <a:prstGeom prst="rect">
            <a:avLst/>
          </a:prstGeom>
        </p:spPr>
      </p:pic>
      <p:pic>
        <p:nvPicPr>
          <p:cNvPr id="4" name="Immagine 3">
            <a:extLst>
              <a:ext uri="{FF2B5EF4-FFF2-40B4-BE49-F238E27FC236}">
                <a16:creationId xmlns:a16="http://schemas.microsoft.com/office/drawing/2014/main" id="{76D7FDF8-2832-08B6-9CD4-52C1D5B38005}"/>
              </a:ext>
            </a:extLst>
          </p:cNvPr>
          <p:cNvPicPr>
            <a:picLocks noChangeAspect="1"/>
          </p:cNvPicPr>
          <p:nvPr/>
        </p:nvPicPr>
        <p:blipFill>
          <a:blip r:embed="rId4"/>
          <a:stretch>
            <a:fillRect/>
          </a:stretch>
        </p:blipFill>
        <p:spPr>
          <a:xfrm>
            <a:off x="1199772" y="3632436"/>
            <a:ext cx="4956404" cy="2089827"/>
          </a:xfrm>
          <a:prstGeom prst="rect">
            <a:avLst/>
          </a:prstGeom>
        </p:spPr>
      </p:pic>
    </p:spTree>
    <p:extLst>
      <p:ext uri="{BB962C8B-B14F-4D97-AF65-F5344CB8AC3E}">
        <p14:creationId xmlns:p14="http://schemas.microsoft.com/office/powerpoint/2010/main" val="168112217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egnaposto numero diapositiva 2"/>
          <p:cNvSpPr>
            <a:spLocks noGrp="1"/>
          </p:cNvSpPr>
          <p:nvPr>
            <p:ph type="sldNum" sz="quarter" idx="12"/>
          </p:nvPr>
        </p:nvSpPr>
        <p:spPr bwMode="auto">
          <a:xfrm>
            <a:off x="7130090" y="6375917"/>
            <a:ext cx="1823933"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60C1A38-C389-4682-B917-41C632A60BE9}" type="slidenum">
              <a:rPr lang="it-IT" sz="1000" smtClean="0">
                <a:solidFill>
                  <a:schemeClr val="tx2"/>
                </a:solidFill>
              </a:rPr>
              <a:pPr eaLnBrk="1" hangingPunct="1"/>
              <a:t>8</a:t>
            </a:fld>
            <a:endParaRPr lang="it-IT" sz="1000" dirty="0">
              <a:solidFill>
                <a:schemeClr val="tx2"/>
              </a:solidFill>
            </a:endParaRPr>
          </a:p>
        </p:txBody>
      </p:sp>
      <p:sp>
        <p:nvSpPr>
          <p:cNvPr id="5" name="CasellaDiTesto 2"/>
          <p:cNvSpPr txBox="1">
            <a:spLocks noChangeArrowheads="1"/>
          </p:cNvSpPr>
          <p:nvPr/>
        </p:nvSpPr>
        <p:spPr bwMode="auto">
          <a:xfrm>
            <a:off x="4860032" y="208768"/>
            <a:ext cx="4104456" cy="615553"/>
          </a:xfrm>
          <a:prstGeom prst="rect">
            <a:avLst/>
          </a:prstGeom>
          <a:noFill/>
          <a:ln w="9525">
            <a:noFill/>
            <a:miter lim="800000"/>
            <a:headEnd/>
            <a:tailEnd/>
          </a:ln>
          <a:effectLst/>
        </p:spPr>
        <p:txBody>
          <a:bodyPr wrap="square" anchor="ctr">
            <a:spAutoFit/>
          </a:bodyPr>
          <a:lstStyle>
            <a:defPPr>
              <a:defRPr lang="it-IT"/>
            </a:defPPr>
            <a:lvl1pPr algn="ctr" eaLnBrk="0" fontAlgn="base" hangingPunct="0">
              <a:spcBef>
                <a:spcPct val="0"/>
              </a:spcBef>
              <a:spcAft>
                <a:spcPct val="0"/>
              </a:spcAft>
              <a:defRPr kumimoji="1" sz="2000" b="1">
                <a:solidFill>
                  <a:srgbClr val="FFFFFF"/>
                </a:solidFill>
                <a:effectLst>
                  <a:outerShdw blurRad="38100" dist="38100" dir="2700000" algn="tl">
                    <a:srgbClr val="C0C0C0"/>
                  </a:outerShdw>
                </a:effectLst>
                <a:latin typeface="Trebuchet MS" pitchFamily="34" charset="0"/>
              </a:defRPr>
            </a:lvl1pPr>
          </a:lstStyle>
          <a:p>
            <a:r>
              <a:rPr lang="it-IT" dirty="0"/>
              <a:t>Risorse Umane</a:t>
            </a:r>
          </a:p>
          <a:p>
            <a:r>
              <a:rPr lang="it-IT" sz="1400" i="1" dirty="0"/>
              <a:t>(valori in migliaia di euro)</a:t>
            </a:r>
            <a:endParaRPr lang="it-IT" dirty="0"/>
          </a:p>
        </p:txBody>
      </p:sp>
      <p:sp>
        <p:nvSpPr>
          <p:cNvPr id="8" name="Rettangolo 7"/>
          <p:cNvSpPr/>
          <p:nvPr/>
        </p:nvSpPr>
        <p:spPr>
          <a:xfrm>
            <a:off x="1153322" y="3952999"/>
            <a:ext cx="7811166" cy="2590004"/>
          </a:xfrm>
          <a:prstGeom prst="rect">
            <a:avLst/>
          </a:prstGeom>
          <a:solidFill>
            <a:schemeClr val="bg1"/>
          </a:solidFill>
        </p:spPr>
        <p:txBody>
          <a:bodyPr wrap="square">
            <a:spAutoFit/>
          </a:bodyPr>
          <a:lstStyle/>
          <a:p>
            <a:pPr marL="0" lvl="1" algn="just">
              <a:lnSpc>
                <a:spcPct val="150000"/>
              </a:lnSpc>
              <a:buSzPct val="75000"/>
              <a:defRPr/>
            </a:pPr>
            <a:r>
              <a:rPr lang="it-IT" sz="1100" b="1" dirty="0">
                <a:solidFill>
                  <a:srgbClr val="009242"/>
                </a:solidFill>
                <a:latin typeface="+mj-lt"/>
              </a:rPr>
              <a:t>Personale Dipendente</a:t>
            </a:r>
            <a:r>
              <a:rPr lang="it-IT" sz="1100" dirty="0">
                <a:latin typeface="+mj-lt"/>
              </a:rPr>
              <a:t>. L’AUSL di Imola ha predisposto la proposta di </a:t>
            </a:r>
            <a:r>
              <a:rPr lang="it-IT" sz="1100" u="sng" dirty="0">
                <a:latin typeface="+mj-lt"/>
              </a:rPr>
              <a:t>Piano Triennale dei fabbisogni del Personale per il triennio 2022-2024</a:t>
            </a:r>
            <a:r>
              <a:rPr lang="it-IT" sz="1100" dirty="0">
                <a:latin typeface="+mj-lt"/>
              </a:rPr>
              <a:t>, quale Allegato al Bilancio Economico Preventivo 2022, il cui ammontare complessivo, per l’esercizio 2022, è in linea con l’obiettivo di budget assegnato all’AUSL di Imola con nota RER prot. 0309744U del 29.3.2022.</a:t>
            </a:r>
          </a:p>
          <a:p>
            <a:pPr marL="0" lvl="1" algn="just">
              <a:lnSpc>
                <a:spcPct val="150000"/>
              </a:lnSpc>
              <a:buSzPct val="75000"/>
              <a:defRPr/>
            </a:pPr>
            <a:r>
              <a:rPr lang="it-IT" sz="1100" dirty="0">
                <a:latin typeface="+mj-lt"/>
              </a:rPr>
              <a:t>Rispetto al 2021 si configura una riduzione del -2,1%.</a:t>
            </a:r>
          </a:p>
          <a:p>
            <a:pPr marL="0" lvl="1" algn="just">
              <a:lnSpc>
                <a:spcPct val="150000"/>
              </a:lnSpc>
              <a:buSzPct val="75000"/>
              <a:defRPr/>
            </a:pPr>
            <a:r>
              <a:rPr lang="it-IT" sz="1100" dirty="0">
                <a:latin typeface="+mj-lt"/>
              </a:rPr>
              <a:t>L’Esercizio 2022 risente dei trascinamenti di importanti reclutamenti di personale, effettuati nel biennio precedente per fare fronte alla contingenza sanitaria, per il quale l’Azienda si è posta l’obiettivo di definire le dotazioni organiche imprescindibili da strutturare in forma stabile per rispondere alle necessità che continueranno ad interessare le aziende sanitarie in questi anni e, al contempo, di riassorbire il personale assunto e impiegato in funzioni emergenziali non più attuali, a copertura di assenze e turnover.</a:t>
            </a:r>
          </a:p>
          <a:p>
            <a:pPr marL="0" lvl="1" algn="just">
              <a:lnSpc>
                <a:spcPct val="150000"/>
              </a:lnSpc>
              <a:buSzPct val="75000"/>
              <a:defRPr/>
            </a:pPr>
            <a:endParaRPr lang="it-IT" sz="1050" dirty="0">
              <a:latin typeface="+mj-lt"/>
            </a:endParaRPr>
          </a:p>
        </p:txBody>
      </p:sp>
      <p:pic>
        <p:nvPicPr>
          <p:cNvPr id="7" name="Picture 5" descr="C:\Documents and Settings\Coglianese\Desktop\LOGO\SCRIVI.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0"/>
            <a:ext cx="3130831" cy="86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Immagine 3">
            <a:extLst>
              <a:ext uri="{FF2B5EF4-FFF2-40B4-BE49-F238E27FC236}">
                <a16:creationId xmlns:a16="http://schemas.microsoft.com/office/drawing/2014/main" id="{D763206C-F5F6-69F9-4878-AC47FEC466EC}"/>
              </a:ext>
            </a:extLst>
          </p:cNvPr>
          <p:cNvPicPr>
            <a:picLocks noChangeAspect="1"/>
          </p:cNvPicPr>
          <p:nvPr/>
        </p:nvPicPr>
        <p:blipFill>
          <a:blip r:embed="rId4"/>
          <a:stretch>
            <a:fillRect/>
          </a:stretch>
        </p:blipFill>
        <p:spPr>
          <a:xfrm>
            <a:off x="1905366" y="1283649"/>
            <a:ext cx="6341873" cy="2360186"/>
          </a:xfrm>
          <a:prstGeom prst="rect">
            <a:avLst/>
          </a:prstGeom>
        </p:spPr>
      </p:pic>
    </p:spTree>
    <p:extLst>
      <p:ext uri="{BB962C8B-B14F-4D97-AF65-F5344CB8AC3E}">
        <p14:creationId xmlns:p14="http://schemas.microsoft.com/office/powerpoint/2010/main" val="50813759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egnaposto numero diapositiva 2"/>
          <p:cNvSpPr>
            <a:spLocks noGrp="1"/>
          </p:cNvSpPr>
          <p:nvPr>
            <p:ph type="sldNum" sz="quarter" idx="12"/>
          </p:nvPr>
        </p:nvSpPr>
        <p:spPr bwMode="auto">
          <a:xfrm>
            <a:off x="7130090" y="6375917"/>
            <a:ext cx="1823933"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60C1A38-C389-4682-B917-41C632A60BE9}" type="slidenum">
              <a:rPr lang="it-IT" sz="1000" smtClean="0">
                <a:solidFill>
                  <a:schemeClr val="tx2"/>
                </a:solidFill>
              </a:rPr>
              <a:pPr eaLnBrk="1" hangingPunct="1"/>
              <a:t>9</a:t>
            </a:fld>
            <a:endParaRPr lang="it-IT" sz="1000" dirty="0">
              <a:solidFill>
                <a:schemeClr val="tx2"/>
              </a:solidFill>
            </a:endParaRPr>
          </a:p>
        </p:txBody>
      </p:sp>
      <p:sp>
        <p:nvSpPr>
          <p:cNvPr id="5" name="CasellaDiTesto 2"/>
          <p:cNvSpPr txBox="1">
            <a:spLocks noChangeArrowheads="1"/>
          </p:cNvSpPr>
          <p:nvPr/>
        </p:nvSpPr>
        <p:spPr bwMode="auto">
          <a:xfrm>
            <a:off x="4860032" y="208768"/>
            <a:ext cx="4104456" cy="615553"/>
          </a:xfrm>
          <a:prstGeom prst="rect">
            <a:avLst/>
          </a:prstGeom>
          <a:noFill/>
          <a:ln w="9525">
            <a:noFill/>
            <a:miter lim="800000"/>
            <a:headEnd/>
            <a:tailEnd/>
          </a:ln>
          <a:effectLst/>
        </p:spPr>
        <p:txBody>
          <a:bodyPr wrap="square" anchor="ctr">
            <a:spAutoFit/>
          </a:bodyPr>
          <a:lstStyle>
            <a:defPPr>
              <a:defRPr lang="it-IT"/>
            </a:defPPr>
            <a:lvl1pPr algn="ctr" eaLnBrk="0" fontAlgn="base" hangingPunct="0">
              <a:spcBef>
                <a:spcPct val="0"/>
              </a:spcBef>
              <a:spcAft>
                <a:spcPct val="0"/>
              </a:spcAft>
              <a:defRPr kumimoji="1" sz="2000" b="1">
                <a:solidFill>
                  <a:srgbClr val="FFFFFF"/>
                </a:solidFill>
                <a:effectLst>
                  <a:outerShdw blurRad="38100" dist="38100" dir="2700000" algn="tl">
                    <a:srgbClr val="C0C0C0"/>
                  </a:outerShdw>
                </a:effectLst>
                <a:latin typeface="Trebuchet MS" pitchFamily="34" charset="0"/>
              </a:defRPr>
            </a:lvl1pPr>
          </a:lstStyle>
          <a:p>
            <a:r>
              <a:rPr lang="it-IT" dirty="0"/>
              <a:t>Risorse Umane</a:t>
            </a:r>
          </a:p>
          <a:p>
            <a:r>
              <a:rPr lang="it-IT" sz="1400" i="1" dirty="0"/>
              <a:t>(valori in migliaia di euro)</a:t>
            </a:r>
            <a:endParaRPr lang="it-IT" dirty="0"/>
          </a:p>
        </p:txBody>
      </p:sp>
      <p:sp>
        <p:nvSpPr>
          <p:cNvPr id="8" name="Rettangolo 7"/>
          <p:cNvSpPr/>
          <p:nvPr/>
        </p:nvSpPr>
        <p:spPr>
          <a:xfrm>
            <a:off x="1259632" y="4105213"/>
            <a:ext cx="7632849" cy="1330557"/>
          </a:xfrm>
          <a:prstGeom prst="rect">
            <a:avLst/>
          </a:prstGeom>
          <a:solidFill>
            <a:schemeClr val="bg1"/>
          </a:solidFill>
        </p:spPr>
        <p:txBody>
          <a:bodyPr wrap="square">
            <a:spAutoFit/>
          </a:bodyPr>
          <a:lstStyle/>
          <a:p>
            <a:pPr marL="0" lvl="1" algn="just">
              <a:lnSpc>
                <a:spcPct val="150000"/>
              </a:lnSpc>
              <a:buSzPct val="75000"/>
              <a:defRPr/>
            </a:pPr>
            <a:r>
              <a:rPr lang="it-IT" sz="1100" dirty="0">
                <a:latin typeface="+mj-lt"/>
              </a:rPr>
              <a:t>La suesposta tabella riepiloga il costo delle </a:t>
            </a:r>
            <a:r>
              <a:rPr lang="it-IT" sz="1100" b="1" dirty="0">
                <a:solidFill>
                  <a:srgbClr val="009242"/>
                </a:solidFill>
                <a:latin typeface="+mj-lt"/>
              </a:rPr>
              <a:t>Risorse Umane</a:t>
            </a:r>
            <a:r>
              <a:rPr lang="it-IT" sz="1100" dirty="0">
                <a:latin typeface="+mj-lt"/>
              </a:rPr>
              <a:t>, inteso come costo per il Personale Dipendente, nonché per comandi, collaborazioni coordinate e continuative, altre forme di lavoro autonomo e lavoro interinale e relativa IRAP. </a:t>
            </a:r>
          </a:p>
          <a:p>
            <a:pPr marL="0" lvl="1" algn="just">
              <a:lnSpc>
                <a:spcPct val="150000"/>
              </a:lnSpc>
              <a:buSzPct val="75000"/>
              <a:defRPr/>
            </a:pPr>
            <a:r>
              <a:rPr lang="it-IT" sz="1100" dirty="0">
                <a:latin typeface="+mj-lt"/>
              </a:rPr>
              <a:t>L’Esercizio 2022 configura una riduzione complessiva del -2,8%, comprensiva della già richiamata riduzione del Personale dipendente (-2,1%), oltre a rimodulazioni della spesa delle altre forme di lavoro (Lavoro interinale – Co.Co.Co. – Lavoro autonomo) quale effetto della minore incidenza di copertura per bisogni correlati alla emergenza.</a:t>
            </a:r>
          </a:p>
        </p:txBody>
      </p:sp>
      <p:pic>
        <p:nvPicPr>
          <p:cNvPr id="7" name="Picture 5" descr="C:\Documents and Settings\Coglianese\Desktop\LOGO\SCRIVI.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0"/>
            <a:ext cx="3130831" cy="86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Immagine 12">
            <a:extLst>
              <a:ext uri="{FF2B5EF4-FFF2-40B4-BE49-F238E27FC236}">
                <a16:creationId xmlns:a16="http://schemas.microsoft.com/office/drawing/2014/main" id="{F9B51D7E-8F10-36A2-9B68-47793B42003B}"/>
              </a:ext>
            </a:extLst>
          </p:cNvPr>
          <p:cNvPicPr>
            <a:picLocks noChangeAspect="1"/>
          </p:cNvPicPr>
          <p:nvPr/>
        </p:nvPicPr>
        <p:blipFill>
          <a:blip r:embed="rId4"/>
          <a:stretch>
            <a:fillRect/>
          </a:stretch>
        </p:blipFill>
        <p:spPr>
          <a:xfrm>
            <a:off x="1970089" y="1397387"/>
            <a:ext cx="6300582" cy="2630081"/>
          </a:xfrm>
          <a:prstGeom prst="rect">
            <a:avLst/>
          </a:prstGeom>
        </p:spPr>
      </p:pic>
    </p:spTree>
    <p:extLst>
      <p:ext uri="{BB962C8B-B14F-4D97-AF65-F5344CB8AC3E}">
        <p14:creationId xmlns:p14="http://schemas.microsoft.com/office/powerpoint/2010/main" val="1544785110"/>
      </p:ext>
    </p:extLst>
  </p:cSld>
  <p:clrMapOvr>
    <a:masterClrMapping/>
  </p:clrMapOvr>
  <p:transition/>
</p:sld>
</file>

<file path=ppt/theme/theme1.xml><?xml version="1.0" encoding="utf-8"?>
<a:theme xmlns:a="http://schemas.openxmlformats.org/drawingml/2006/main" name="LOGO sfondo bianco">
  <a:themeElements>
    <a:clrScheme name="LOGO sfondo bian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OGO sfondo bianc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OGO sfondo bian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OGO sfondo bianc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OGO sfondo bianc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OGO sfondo bianc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OGO sfondo bianc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OGO sfondo bianc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OGO sfondo bianc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OGO sfondo bianc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OGO sfondo bianc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OGO sfondo bianc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OGO sfondo bianc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OGO sfondo bianc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8908</TotalTime>
  <Words>1118</Words>
  <Application>Microsoft Office PowerPoint</Application>
  <PresentationFormat>Presentazione su schermo (4:3)</PresentationFormat>
  <Paragraphs>69</Paragraphs>
  <Slides>12</Slides>
  <Notes>7</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Arial</vt:lpstr>
      <vt:lpstr>Calibri</vt:lpstr>
      <vt:lpstr>Trebuchet MS</vt:lpstr>
      <vt:lpstr>Wingdings</vt:lpstr>
      <vt:lpstr>LOGO sfondo bianco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Nome Società</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Bilancio preventivo 2015</dc:title>
  <dc:creator>Nome utente</dc:creator>
  <cp:lastModifiedBy>Donattini Maria Teresa</cp:lastModifiedBy>
  <cp:revision>826</cp:revision>
  <cp:lastPrinted>2022-11-03T14:50:04Z</cp:lastPrinted>
  <dcterms:created xsi:type="dcterms:W3CDTF">2015-07-16T06:49:37Z</dcterms:created>
  <dcterms:modified xsi:type="dcterms:W3CDTF">2022-11-04T14:49:12Z</dcterms:modified>
</cp:coreProperties>
</file>