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5" r:id="rId4"/>
    <p:sldId id="263" r:id="rId5"/>
    <p:sldId id="264" r:id="rId6"/>
    <p:sldId id="268" r:id="rId7"/>
    <p:sldId id="272" r:id="rId8"/>
    <p:sldId id="274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4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3%20LUPI%20AUSL\minori\1102%20-%20Integrazione\dati%20min%201102\dati%201102%202021\Dati%20Minori%20DGR%201102.14%20-%20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3%20LUPI%20AUSL\minori\1102%20-%20Integrazione\dati%20min%201102\dati%201102%202021\Dati%20Minori%20DGR%201102.14%20-%20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3%20LUPI%20AUSL\minori\1102%20-%20Integrazione\dati%20min%201102\dati%201102%202021\Dati%20Minori%20DGR%201102.14%20-%20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3%20LUPI%20AUSL\minori\1102%20-%20Integrazione\dati%20min%201102\dati%201102%202021\Dati%20Minori%20DGR%201102.14%20-%20202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E:\3%20LUPI%20AUSL\minori\1102%20-%20Integrazione\dati%20min%201102\dati%201102%202021\Dati%20Minori%20DGR%201102.14%20-%20202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E:\3%20LUPI%20AUSL\minori\1102%20-%20Integrazione\dati%20min%201102\dati%201102%202021\Dati%20Minori%20DGR%201102.14%20-%20202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Cartel1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it-IT" sz="2000" b="1">
                <a:solidFill>
                  <a:schemeClr val="tx1"/>
                </a:solidFill>
              </a:rPr>
              <a:t>Minori valutati in UVM come casi complessi (NUOVI CASI)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graf!$B$32:$G$33</c:f>
              <c:strCache>
                <c:ptCount val="6"/>
                <c:pt idx="0">
                  <c:v>2021</c:v>
                </c:pt>
                <c:pt idx="1">
                  <c:v>2020</c:v>
                </c:pt>
                <c:pt idx="2">
                  <c:v>2019</c:v>
                </c:pt>
                <c:pt idx="3">
                  <c:v>2018</c:v>
                </c:pt>
                <c:pt idx="4">
                  <c:v>2017</c:v>
                </c:pt>
                <c:pt idx="5">
                  <c:v>2016</c:v>
                </c:pt>
              </c:strCache>
            </c:strRef>
          </c:cat>
          <c:val>
            <c:numRef>
              <c:f>graf!$B$34:$G$34</c:f>
              <c:numCache>
                <c:formatCode>General</c:formatCode>
                <c:ptCount val="6"/>
                <c:pt idx="0">
                  <c:v>88</c:v>
                </c:pt>
                <c:pt idx="1">
                  <c:v>66</c:v>
                </c:pt>
                <c:pt idx="2">
                  <c:v>82</c:v>
                </c:pt>
                <c:pt idx="3">
                  <c:v>67</c:v>
                </c:pt>
                <c:pt idx="4">
                  <c:v>96</c:v>
                </c:pt>
                <c:pt idx="5">
                  <c:v>114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51E-4EA7-9885-9DAFD5FB43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axId val="440612168"/>
        <c:axId val="440607576"/>
      </c:barChart>
      <c:catAx>
        <c:axId val="440612168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40607576"/>
        <c:crosses val="autoZero"/>
        <c:auto val="1"/>
        <c:lblAlgn val="ctr"/>
        <c:lblOffset val="100"/>
        <c:noMultiLvlLbl val="0"/>
      </c:catAx>
      <c:valAx>
        <c:axId val="440607576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40612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it-IT" sz="2800">
                <a:solidFill>
                  <a:schemeClr val="tx1"/>
                </a:solidFill>
              </a:rPr>
              <a:t>Minori valutati casi complessi per tipologia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graf!$C$43</c:f>
              <c:strCache>
                <c:ptCount val="1"/>
                <c:pt idx="0">
                  <c:v>1-Disabilità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graf!$B$44:$B$49</c:f>
              <c:numCache>
                <c:formatCode>General</c:formatCode>
                <c:ptCount val="6"/>
                <c:pt idx="0">
                  <c:v>2021</c:v>
                </c:pt>
                <c:pt idx="1">
                  <c:v>2020</c:v>
                </c:pt>
                <c:pt idx="2">
                  <c:v>2019</c:v>
                </c:pt>
                <c:pt idx="3">
                  <c:v>2018</c:v>
                </c:pt>
                <c:pt idx="4">
                  <c:v>2017</c:v>
                </c:pt>
                <c:pt idx="5">
                  <c:v>2016</c:v>
                </c:pt>
              </c:numCache>
            </c:numRef>
          </c:cat>
          <c:val>
            <c:numRef>
              <c:f>graf!$C$44:$C$49</c:f>
              <c:numCache>
                <c:formatCode>0.0%</c:formatCode>
                <c:ptCount val="6"/>
                <c:pt idx="0">
                  <c:v>3.4090909090909088E-2</c:v>
                </c:pt>
                <c:pt idx="1">
                  <c:v>0.10606060606060606</c:v>
                </c:pt>
                <c:pt idx="2">
                  <c:v>2.4390243902439025E-2</c:v>
                </c:pt>
                <c:pt idx="3">
                  <c:v>8.9552238805970144E-2</c:v>
                </c:pt>
                <c:pt idx="4">
                  <c:v>6.25E-2</c:v>
                </c:pt>
                <c:pt idx="5">
                  <c:v>0.11403508771929824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7A-4D49-BA3F-F1D270E20D01}"/>
            </c:ext>
          </c:extLst>
        </c:ser>
        <c:ser>
          <c:idx val="1"/>
          <c:order val="1"/>
          <c:tx>
            <c:strRef>
              <c:f>graf!$D$43</c:f>
              <c:strCache>
                <c:ptCount val="1"/>
                <c:pt idx="0">
                  <c:v>2-Psicopatologia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graf!$B$44:$B$49</c:f>
              <c:numCache>
                <c:formatCode>General</c:formatCode>
                <c:ptCount val="6"/>
                <c:pt idx="0">
                  <c:v>2021</c:v>
                </c:pt>
                <c:pt idx="1">
                  <c:v>2020</c:v>
                </c:pt>
                <c:pt idx="2">
                  <c:v>2019</c:v>
                </c:pt>
                <c:pt idx="3">
                  <c:v>2018</c:v>
                </c:pt>
                <c:pt idx="4">
                  <c:v>2017</c:v>
                </c:pt>
                <c:pt idx="5">
                  <c:v>2016</c:v>
                </c:pt>
              </c:numCache>
            </c:numRef>
          </c:cat>
          <c:val>
            <c:numRef>
              <c:f>graf!$D$44:$D$49</c:f>
              <c:numCache>
                <c:formatCode>0.0%</c:formatCode>
                <c:ptCount val="6"/>
                <c:pt idx="0">
                  <c:v>0.13636363636363635</c:v>
                </c:pt>
                <c:pt idx="1">
                  <c:v>0.10606060606060606</c:v>
                </c:pt>
                <c:pt idx="2">
                  <c:v>0.15853658536585366</c:v>
                </c:pt>
                <c:pt idx="3">
                  <c:v>0.17910447761194029</c:v>
                </c:pt>
                <c:pt idx="4">
                  <c:v>0.16666666666666666</c:v>
                </c:pt>
                <c:pt idx="5">
                  <c:v>0.18421052631578946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7A-4D49-BA3F-F1D270E20D01}"/>
            </c:ext>
          </c:extLst>
        </c:ser>
        <c:ser>
          <c:idx val="2"/>
          <c:order val="2"/>
          <c:tx>
            <c:strRef>
              <c:f>graf!$E$43</c:f>
              <c:strCache>
                <c:ptCount val="1"/>
                <c:pt idx="0">
                  <c:v>3-Abuso e maltrattamento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graf!$B$44:$B$49</c:f>
              <c:numCache>
                <c:formatCode>General</c:formatCode>
                <c:ptCount val="6"/>
                <c:pt idx="0">
                  <c:v>2021</c:v>
                </c:pt>
                <c:pt idx="1">
                  <c:v>2020</c:v>
                </c:pt>
                <c:pt idx="2">
                  <c:v>2019</c:v>
                </c:pt>
                <c:pt idx="3">
                  <c:v>2018</c:v>
                </c:pt>
                <c:pt idx="4">
                  <c:v>2017</c:v>
                </c:pt>
                <c:pt idx="5">
                  <c:v>2016</c:v>
                </c:pt>
              </c:numCache>
            </c:numRef>
          </c:cat>
          <c:val>
            <c:numRef>
              <c:f>graf!$E$44:$E$49</c:f>
              <c:numCache>
                <c:formatCode>0.0%</c:formatCode>
                <c:ptCount val="6"/>
                <c:pt idx="0">
                  <c:v>0.71590909090909094</c:v>
                </c:pt>
                <c:pt idx="1">
                  <c:v>0.5757575757575758</c:v>
                </c:pt>
                <c:pt idx="2">
                  <c:v>0.59756097560975607</c:v>
                </c:pt>
                <c:pt idx="3">
                  <c:v>0.53731343283582089</c:v>
                </c:pt>
                <c:pt idx="4">
                  <c:v>0.59375</c:v>
                </c:pt>
                <c:pt idx="5">
                  <c:v>0.55263157894736847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7A-4D49-BA3F-F1D270E20D01}"/>
            </c:ext>
          </c:extLst>
        </c:ser>
        <c:ser>
          <c:idx val="3"/>
          <c:order val="3"/>
          <c:tx>
            <c:strRef>
              <c:f>graf!$F$43</c:f>
              <c:strCache>
                <c:ptCount val="1"/>
                <c:pt idx="0">
                  <c:v>4-Compresenza più tipologie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graf!$B$44:$B$49</c:f>
              <c:numCache>
                <c:formatCode>General</c:formatCode>
                <c:ptCount val="6"/>
                <c:pt idx="0">
                  <c:v>2021</c:v>
                </c:pt>
                <c:pt idx="1">
                  <c:v>2020</c:v>
                </c:pt>
                <c:pt idx="2">
                  <c:v>2019</c:v>
                </c:pt>
                <c:pt idx="3">
                  <c:v>2018</c:v>
                </c:pt>
                <c:pt idx="4">
                  <c:v>2017</c:v>
                </c:pt>
                <c:pt idx="5">
                  <c:v>2016</c:v>
                </c:pt>
              </c:numCache>
            </c:numRef>
          </c:cat>
          <c:val>
            <c:numRef>
              <c:f>graf!$F$44:$F$49</c:f>
              <c:numCache>
                <c:formatCode>0.0%</c:formatCode>
                <c:ptCount val="6"/>
                <c:pt idx="0">
                  <c:v>0.11363636363636363</c:v>
                </c:pt>
                <c:pt idx="1">
                  <c:v>0.21212121212121213</c:v>
                </c:pt>
                <c:pt idx="2">
                  <c:v>0.21951219512195122</c:v>
                </c:pt>
                <c:pt idx="3">
                  <c:v>0.19402985074626866</c:v>
                </c:pt>
                <c:pt idx="4">
                  <c:v>0.17708333333333334</c:v>
                </c:pt>
                <c:pt idx="5">
                  <c:v>0.14912280701754385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D7A-4D49-BA3F-F1D270E20D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1202048"/>
        <c:axId val="201201064"/>
      </c:barChart>
      <c:catAx>
        <c:axId val="201202048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1201064"/>
        <c:crosses val="autoZero"/>
        <c:auto val="1"/>
        <c:lblAlgn val="ctr"/>
        <c:lblOffset val="100"/>
        <c:noMultiLvlLbl val="0"/>
      </c:catAx>
      <c:valAx>
        <c:axId val="201201064"/>
        <c:scaling>
          <c:orientation val="minMax"/>
          <c:max val="1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1202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it-IT" sz="2400" b="1" dirty="0">
                <a:solidFill>
                  <a:schemeClr val="tx1"/>
                </a:solidFill>
              </a:rPr>
              <a:t>Minori casi complessi gestiti in compartecipazione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0227682871714806E-16"/>
                  <c:y val="-1.7142857142857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39C-4210-91F4-2FF6754EF152}"/>
                </c:ext>
              </c:extLst>
            </c:dLbl>
            <c:dLbl>
              <c:idx val="5"/>
              <c:layout>
                <c:manualLayout>
                  <c:x val="0"/>
                  <c:y val="-4.57142857142857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39C-4210-91F4-2FF6754EF1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trendline>
            <c:spPr>
              <a:ln w="63500" cap="rnd">
                <a:solidFill>
                  <a:schemeClr val="accent1">
                    <a:lumMod val="60000"/>
                    <a:lumOff val="40000"/>
                  </a:schemeClr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graf!$B$32:$G$33</c:f>
              <c:strCache>
                <c:ptCount val="6"/>
                <c:pt idx="0">
                  <c:v>2021</c:v>
                </c:pt>
                <c:pt idx="1">
                  <c:v>2020</c:v>
                </c:pt>
                <c:pt idx="2">
                  <c:v>2019</c:v>
                </c:pt>
                <c:pt idx="3">
                  <c:v>2018</c:v>
                </c:pt>
                <c:pt idx="4">
                  <c:v>2017</c:v>
                </c:pt>
                <c:pt idx="5">
                  <c:v>2016</c:v>
                </c:pt>
              </c:strCache>
            </c:strRef>
          </c:cat>
          <c:val>
            <c:numRef>
              <c:f>graf!$B$53:$G$53</c:f>
              <c:numCache>
                <c:formatCode>General</c:formatCode>
                <c:ptCount val="6"/>
                <c:pt idx="0">
                  <c:v>277</c:v>
                </c:pt>
                <c:pt idx="1">
                  <c:v>253</c:v>
                </c:pt>
                <c:pt idx="2">
                  <c:v>259</c:v>
                </c:pt>
                <c:pt idx="3">
                  <c:v>224</c:v>
                </c:pt>
                <c:pt idx="4">
                  <c:v>230</c:v>
                </c:pt>
                <c:pt idx="5">
                  <c:v>168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9C-4210-91F4-2FF6754EF1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0612168"/>
        <c:axId val="440607576"/>
      </c:barChart>
      <c:catAx>
        <c:axId val="440612168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40607576"/>
        <c:crosses val="autoZero"/>
        <c:auto val="1"/>
        <c:lblAlgn val="ctr"/>
        <c:lblOffset val="100"/>
        <c:noMultiLvlLbl val="0"/>
      </c:catAx>
      <c:valAx>
        <c:axId val="440607576"/>
        <c:scaling>
          <c:orientation val="minMax"/>
        </c:scaling>
        <c:delete val="1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40612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graf!$A$57</c:f>
              <c:strCache>
                <c:ptCount val="1"/>
                <c:pt idx="0">
                  <c:v>nuove prese in carico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38100" cap="rnd">
                <a:solidFill>
                  <a:schemeClr val="accent5">
                    <a:lumMod val="75000"/>
                  </a:schemeClr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graf!$B$56:$G$56</c:f>
              <c:numCache>
                <c:formatCode>General</c:formatCode>
                <c:ptCount val="6"/>
                <c:pt idx="0">
                  <c:v>2021</c:v>
                </c:pt>
                <c:pt idx="1">
                  <c:v>2020</c:v>
                </c:pt>
                <c:pt idx="2">
                  <c:v>2019</c:v>
                </c:pt>
                <c:pt idx="3">
                  <c:v>2018</c:v>
                </c:pt>
                <c:pt idx="4">
                  <c:v>2017</c:v>
                </c:pt>
                <c:pt idx="5">
                  <c:v>2016</c:v>
                </c:pt>
              </c:numCache>
            </c:numRef>
          </c:cat>
          <c:val>
            <c:numRef>
              <c:f>graf!$B$57:$G$57</c:f>
              <c:numCache>
                <c:formatCode>General</c:formatCode>
                <c:ptCount val="6"/>
                <c:pt idx="0">
                  <c:v>88</c:v>
                </c:pt>
                <c:pt idx="1">
                  <c:v>69</c:v>
                </c:pt>
                <c:pt idx="2">
                  <c:v>64</c:v>
                </c:pt>
                <c:pt idx="3">
                  <c:v>66</c:v>
                </c:pt>
                <c:pt idx="4">
                  <c:v>87</c:v>
                </c:pt>
                <c:pt idx="5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0D-4F09-BF1F-235A222785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3175312"/>
        <c:axId val="483174000"/>
      </c:barChart>
      <c:lineChart>
        <c:grouping val="standard"/>
        <c:varyColors val="0"/>
        <c:ser>
          <c:idx val="1"/>
          <c:order val="1"/>
          <c:tx>
            <c:strRef>
              <c:f>graf!$A$58</c:f>
              <c:strCache>
                <c:ptCount val="1"/>
                <c:pt idx="0">
                  <c:v>% sul totale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cat>
            <c:numRef>
              <c:f>graf!$B$56:$G$56</c:f>
              <c:numCache>
                <c:formatCode>General</c:formatCode>
                <c:ptCount val="6"/>
                <c:pt idx="0">
                  <c:v>2021</c:v>
                </c:pt>
                <c:pt idx="1">
                  <c:v>2020</c:v>
                </c:pt>
                <c:pt idx="2">
                  <c:v>2019</c:v>
                </c:pt>
                <c:pt idx="3">
                  <c:v>2018</c:v>
                </c:pt>
                <c:pt idx="4">
                  <c:v>2017</c:v>
                </c:pt>
                <c:pt idx="5">
                  <c:v>2016</c:v>
                </c:pt>
              </c:numCache>
            </c:numRef>
          </c:cat>
          <c:val>
            <c:numRef>
              <c:f>graf!$B$58:$G$58</c:f>
              <c:numCache>
                <c:formatCode>0.0%</c:formatCode>
                <c:ptCount val="6"/>
                <c:pt idx="0">
                  <c:v>0.3188405797101449</c:v>
                </c:pt>
                <c:pt idx="1">
                  <c:v>0.27272727272727271</c:v>
                </c:pt>
                <c:pt idx="2">
                  <c:v>0.24710424710424711</c:v>
                </c:pt>
                <c:pt idx="3">
                  <c:v>0.29464285714285715</c:v>
                </c:pt>
                <c:pt idx="4">
                  <c:v>0.37826086956521737</c:v>
                </c:pt>
                <c:pt idx="5">
                  <c:v>0.51190476190476186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A0D-4F09-BF1F-235A222785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3180232"/>
        <c:axId val="483175640"/>
      </c:lineChart>
      <c:catAx>
        <c:axId val="483175312"/>
        <c:scaling>
          <c:orientation val="maxMin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3174000"/>
        <c:crosses val="autoZero"/>
        <c:auto val="1"/>
        <c:lblAlgn val="ctr"/>
        <c:lblOffset val="100"/>
        <c:noMultiLvlLbl val="0"/>
      </c:catAx>
      <c:valAx>
        <c:axId val="483174000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3175312"/>
        <c:crosses val="autoZero"/>
        <c:crossBetween val="between"/>
      </c:valAx>
      <c:valAx>
        <c:axId val="483175640"/>
        <c:scaling>
          <c:orientation val="minMax"/>
        </c:scaling>
        <c:delete val="1"/>
        <c:axPos val="r"/>
        <c:numFmt formatCode="0.0%" sourceLinked="1"/>
        <c:majorTickMark val="out"/>
        <c:minorTickMark val="none"/>
        <c:tickLblPos val="nextTo"/>
        <c:crossAx val="483180232"/>
        <c:crosses val="max"/>
        <c:crossBetween val="between"/>
      </c:valAx>
      <c:catAx>
        <c:axId val="483180232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483175640"/>
        <c:crosses val="max"/>
        <c:auto val="0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graf!$A$61</c:f>
              <c:strCache>
                <c:ptCount val="1"/>
                <c:pt idx="0">
                  <c:v>casi chiusi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 w="25400"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38100" cap="rnd">
                <a:solidFill>
                  <a:schemeClr val="accent4">
                    <a:lumMod val="75000"/>
                  </a:schemeClr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graf!$B$56:$G$56</c:f>
              <c:numCache>
                <c:formatCode>General</c:formatCode>
                <c:ptCount val="6"/>
                <c:pt idx="0">
                  <c:v>2021</c:v>
                </c:pt>
                <c:pt idx="1">
                  <c:v>2020</c:v>
                </c:pt>
                <c:pt idx="2">
                  <c:v>2019</c:v>
                </c:pt>
                <c:pt idx="3">
                  <c:v>2018</c:v>
                </c:pt>
                <c:pt idx="4">
                  <c:v>2017</c:v>
                </c:pt>
                <c:pt idx="5">
                  <c:v>2016</c:v>
                </c:pt>
              </c:numCache>
            </c:numRef>
          </c:cat>
          <c:val>
            <c:numRef>
              <c:f>graf!$B$61:$G$61</c:f>
              <c:numCache>
                <c:formatCode>General</c:formatCode>
                <c:ptCount val="6"/>
                <c:pt idx="0">
                  <c:v>69</c:v>
                </c:pt>
                <c:pt idx="1">
                  <c:v>67</c:v>
                </c:pt>
                <c:pt idx="2">
                  <c:v>69</c:v>
                </c:pt>
                <c:pt idx="3">
                  <c:v>50</c:v>
                </c:pt>
                <c:pt idx="4">
                  <c:v>42</c:v>
                </c:pt>
                <c:pt idx="5">
                  <c:v>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70-49D9-A36A-7F6F7C1B91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3175312"/>
        <c:axId val="483174000"/>
      </c:barChart>
      <c:catAx>
        <c:axId val="483175312"/>
        <c:scaling>
          <c:orientation val="maxMin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3174000"/>
        <c:crosses val="autoZero"/>
        <c:auto val="1"/>
        <c:lblAlgn val="ctr"/>
        <c:lblOffset val="100"/>
        <c:noMultiLvlLbl val="0"/>
      </c:catAx>
      <c:valAx>
        <c:axId val="483174000"/>
        <c:scaling>
          <c:orientation val="minMax"/>
          <c:max val="100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3175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it-IT" sz="2000" b="1" i="0" baseline="0" dirty="0">
                <a:solidFill>
                  <a:schemeClr val="tx1"/>
                </a:solidFill>
                <a:effectLst/>
              </a:rPr>
              <a:t>Percentuale tipologia servizi erogati </a:t>
            </a:r>
            <a:br>
              <a:rPr lang="it-IT" sz="2000" b="1" i="0" baseline="0" dirty="0">
                <a:solidFill>
                  <a:schemeClr val="tx1"/>
                </a:solidFill>
                <a:effectLst/>
              </a:rPr>
            </a:br>
            <a:r>
              <a:rPr lang="it-IT" sz="2000" b="1" i="0" baseline="0" dirty="0">
                <a:solidFill>
                  <a:schemeClr val="tx1"/>
                </a:solidFill>
                <a:effectLst/>
              </a:rPr>
              <a:t>a minori casi complessi per distretto – Anno 2021</a:t>
            </a:r>
          </a:p>
          <a:p>
            <a:pPr algn="ctr">
              <a:defRPr sz="2000" b="1">
                <a:solidFill>
                  <a:schemeClr val="tx1"/>
                </a:solidFill>
              </a:defRPr>
            </a:pPr>
            <a:endParaRPr lang="it-IT" sz="2000" b="1" i="0" baseline="0" dirty="0">
              <a:solidFill>
                <a:schemeClr val="tx1"/>
              </a:solidFill>
              <a:effectLst/>
            </a:endParaRPr>
          </a:p>
          <a:p>
            <a:pPr algn="ctr">
              <a:defRPr sz="2000" b="1">
                <a:solidFill>
                  <a:schemeClr val="tx1"/>
                </a:solidFill>
              </a:defRPr>
            </a:pPr>
            <a:endParaRPr lang="it-IT" sz="2000" b="1" i="0" baseline="0" dirty="0">
              <a:solidFill>
                <a:schemeClr val="tx1"/>
              </a:solidFill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graf!$B$97</c:f>
              <c:strCache>
                <c:ptCount val="1"/>
                <c:pt idx="0">
                  <c:v>Servizi residenziali (+ affidi residenziali)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graf!$A$98:$A$104</c:f>
              <c:strCache>
                <c:ptCount val="7"/>
                <c:pt idx="0">
                  <c:v>Appenino Bolognese </c:v>
                </c:pt>
                <c:pt idx="1">
                  <c:v>Bologna Città</c:v>
                </c:pt>
                <c:pt idx="2">
                  <c:v>Pianura Est</c:v>
                </c:pt>
                <c:pt idx="3">
                  <c:v>Pianura Ovest</c:v>
                </c:pt>
                <c:pt idx="4">
                  <c:v>Reno Lavino Valsamogia</c:v>
                </c:pt>
                <c:pt idx="5">
                  <c:v>San Lazzaro di Savena</c:v>
                </c:pt>
                <c:pt idx="6">
                  <c:v>Azienda USL di BOLOGNA</c:v>
                </c:pt>
              </c:strCache>
            </c:strRef>
          </c:cat>
          <c:val>
            <c:numRef>
              <c:f>graf!$B$98:$B$104</c:f>
              <c:numCache>
                <c:formatCode>0.0%</c:formatCode>
                <c:ptCount val="7"/>
                <c:pt idx="0">
                  <c:v>0.38461538461538464</c:v>
                </c:pt>
                <c:pt idx="1">
                  <c:v>0.96491228070175439</c:v>
                </c:pt>
                <c:pt idx="2">
                  <c:v>0.46031746031746029</c:v>
                </c:pt>
                <c:pt idx="3">
                  <c:v>0.6875</c:v>
                </c:pt>
                <c:pt idx="4">
                  <c:v>0.59090909090909094</c:v>
                </c:pt>
                <c:pt idx="5">
                  <c:v>0.4</c:v>
                </c:pt>
                <c:pt idx="6">
                  <c:v>0.70355731225296447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EE-4B11-AA57-E437459DEA00}"/>
            </c:ext>
          </c:extLst>
        </c:ser>
        <c:ser>
          <c:idx val="1"/>
          <c:order val="1"/>
          <c:tx>
            <c:strRef>
              <c:f>graf!$C$97</c:f>
              <c:strCache>
                <c:ptCount val="1"/>
                <c:pt idx="0">
                  <c:v>entrambi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EEE-4B11-AA57-E437459DEA00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EEE-4B11-AA57-E437459DEA00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EEE-4B11-AA57-E437459DEA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graf!$A$98:$A$104</c:f>
              <c:strCache>
                <c:ptCount val="7"/>
                <c:pt idx="0">
                  <c:v>Appenino Bolognese </c:v>
                </c:pt>
                <c:pt idx="1">
                  <c:v>Bologna Città</c:v>
                </c:pt>
                <c:pt idx="2">
                  <c:v>Pianura Est</c:v>
                </c:pt>
                <c:pt idx="3">
                  <c:v>Pianura Ovest</c:v>
                </c:pt>
                <c:pt idx="4">
                  <c:v>Reno Lavino Valsamogia</c:v>
                </c:pt>
                <c:pt idx="5">
                  <c:v>San Lazzaro di Savena</c:v>
                </c:pt>
                <c:pt idx="6">
                  <c:v>Azienda USL di BOLOGNA</c:v>
                </c:pt>
              </c:strCache>
            </c:strRef>
          </c:cat>
          <c:val>
            <c:numRef>
              <c:f>graf!$C$98:$C$104</c:f>
              <c:numCache>
                <c:formatCode>0.0%</c:formatCode>
                <c:ptCount val="7"/>
                <c:pt idx="0">
                  <c:v>0.46153846153846156</c:v>
                </c:pt>
                <c:pt idx="1">
                  <c:v>0</c:v>
                </c:pt>
                <c:pt idx="2">
                  <c:v>0.15873015873015872</c:v>
                </c:pt>
                <c:pt idx="3">
                  <c:v>0</c:v>
                </c:pt>
                <c:pt idx="4">
                  <c:v>0.18181818181818182</c:v>
                </c:pt>
                <c:pt idx="5">
                  <c:v>0</c:v>
                </c:pt>
                <c:pt idx="6">
                  <c:v>7.9051383399209488E-2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EE-4B11-AA57-E437459DEA00}"/>
            </c:ext>
          </c:extLst>
        </c:ser>
        <c:ser>
          <c:idx val="2"/>
          <c:order val="2"/>
          <c:tx>
            <c:strRef>
              <c:f>graf!$D$97</c:f>
              <c:strCache>
                <c:ptCount val="1"/>
                <c:pt idx="0">
                  <c:v>Servizi di sostegno alla domiciliarità  (+ affidi part time)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6.441223832528180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EEE-4B11-AA57-E437459DEA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graf!$A$98:$A$104</c:f>
              <c:strCache>
                <c:ptCount val="7"/>
                <c:pt idx="0">
                  <c:v>Appenino Bolognese </c:v>
                </c:pt>
                <c:pt idx="1">
                  <c:v>Bologna Città</c:v>
                </c:pt>
                <c:pt idx="2">
                  <c:v>Pianura Est</c:v>
                </c:pt>
                <c:pt idx="3">
                  <c:v>Pianura Ovest</c:v>
                </c:pt>
                <c:pt idx="4">
                  <c:v>Reno Lavino Valsamogia</c:v>
                </c:pt>
                <c:pt idx="5">
                  <c:v>San Lazzaro di Savena</c:v>
                </c:pt>
                <c:pt idx="6">
                  <c:v>Azienda USL di BOLOGNA</c:v>
                </c:pt>
              </c:strCache>
            </c:strRef>
          </c:cat>
          <c:val>
            <c:numRef>
              <c:f>graf!$D$98:$D$104</c:f>
              <c:numCache>
                <c:formatCode>0.0%</c:formatCode>
                <c:ptCount val="7"/>
                <c:pt idx="0">
                  <c:v>0.15384615384615385</c:v>
                </c:pt>
                <c:pt idx="1">
                  <c:v>3.5087719298245612E-2</c:v>
                </c:pt>
                <c:pt idx="2">
                  <c:v>0.38095238095238093</c:v>
                </c:pt>
                <c:pt idx="3">
                  <c:v>0.3125</c:v>
                </c:pt>
                <c:pt idx="4">
                  <c:v>0.22727272727272727</c:v>
                </c:pt>
                <c:pt idx="5">
                  <c:v>0.6</c:v>
                </c:pt>
                <c:pt idx="6">
                  <c:v>0.21739130434782608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EEE-4B11-AA57-E437459DEA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80830960"/>
        <c:axId val="480828336"/>
      </c:barChart>
      <c:catAx>
        <c:axId val="4808309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0828336"/>
        <c:crosses val="autoZero"/>
        <c:auto val="1"/>
        <c:lblAlgn val="ctr"/>
        <c:lblOffset val="100"/>
        <c:noMultiLvlLbl val="0"/>
      </c:catAx>
      <c:valAx>
        <c:axId val="480828336"/>
        <c:scaling>
          <c:orientation val="minMax"/>
          <c:max val="1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0830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400" b="1" i="0" u="none" strike="noStrike" baseline="0" dirty="0">
                <a:solidFill>
                  <a:schemeClr val="tx1"/>
                </a:solidFill>
                <a:effectLst/>
              </a:rPr>
              <a:t>Spesa per Minori casi complessi gestiti in compartecipazione</a:t>
            </a:r>
            <a:endParaRPr lang="it-IT" sz="2400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1.3864818024263431E-2"/>
                </c:manualLayout>
              </c:layout>
              <c:tx>
                <c:rich>
                  <a:bodyPr/>
                  <a:lstStyle/>
                  <a:p>
                    <a:fld id="{7915670B-D767-45C4-A277-C1D1093FC645}" type="VALUE">
                      <a:rPr lang="en-US" smtClean="0"/>
                      <a:pPr/>
                      <a:t>[VALORE]</a:t>
                    </a:fld>
                    <a:endParaRPr lang="it-IT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1A7D-4011-AB25-35212368AF0D}"/>
                </c:ext>
              </c:extLst>
            </c:dLbl>
            <c:dLbl>
              <c:idx val="1"/>
              <c:layout>
                <c:manualLayout>
                  <c:x val="0"/>
                  <c:y val="-1.84864240323512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1A7D-4011-AB25-35212368AF0D}"/>
                </c:ext>
              </c:extLst>
            </c:dLbl>
            <c:dLbl>
              <c:idx val="2"/>
              <c:layout>
                <c:manualLayout>
                  <c:x val="-4.5640059966021378E-17"/>
                  <c:y val="-2.77296360485269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1A7D-4011-AB25-35212368AF0D}"/>
                </c:ext>
              </c:extLst>
            </c:dLbl>
            <c:dLbl>
              <c:idx val="4"/>
              <c:layout>
                <c:manualLayout>
                  <c:x val="-1.2447432873787833E-3"/>
                  <c:y val="-3.46620450606585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1A7D-4011-AB25-35212368AF0D}"/>
                </c:ext>
              </c:extLst>
            </c:dLbl>
            <c:numFmt formatCode="#,##0.00\ &quot;€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63500" cap="rnd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Foglio1!$E$22:$E$27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Foglio1!$F$22:$F$27</c:f>
              <c:numCache>
                <c:formatCode>General</c:formatCode>
                <c:ptCount val="6"/>
                <c:pt idx="0">
                  <c:v>1956078</c:v>
                </c:pt>
                <c:pt idx="1">
                  <c:v>2308140.15</c:v>
                </c:pt>
                <c:pt idx="2">
                  <c:v>2509991.44</c:v>
                </c:pt>
                <c:pt idx="3">
                  <c:v>3052643.12</c:v>
                </c:pt>
                <c:pt idx="4">
                  <c:v>3013808.18</c:v>
                </c:pt>
                <c:pt idx="5">
                  <c:v>3476559.85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7D-4011-AB25-35212368AF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1715056"/>
        <c:axId val="321713744"/>
      </c:barChart>
      <c:catAx>
        <c:axId val="321715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21713744"/>
        <c:crosses val="autoZero"/>
        <c:auto val="1"/>
        <c:lblAlgn val="ctr"/>
        <c:lblOffset val="100"/>
        <c:noMultiLvlLbl val="0"/>
      </c:catAx>
      <c:valAx>
        <c:axId val="321713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21715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C67BDB-3B15-485D-BC34-4E1F5ACC02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5E1E16E-0D71-48D5-8D33-2DFCB937E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6C0631A-1FB4-453D-84C7-1E9F4DDBE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C6ACF-016A-465F-8822-E16D64CD6C4A}" type="datetimeFigureOut">
              <a:rPr lang="it-IT" smtClean="0"/>
              <a:t>11/07/2022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D2BEDB4-0B57-41A6-B3A8-D55835484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564E445-84CD-44A0-B7A4-3A7F5176C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4EDEC-BA83-410A-A081-1CF114863C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3054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ED879F-BCF9-4D2A-8B38-4875BD414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7EC141C-AB9F-41F8-AE2C-AE78FF520D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F7905DF-08B3-48F7-A082-236809F10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C6ACF-016A-465F-8822-E16D64CD6C4A}" type="datetimeFigureOut">
              <a:rPr lang="it-IT" smtClean="0"/>
              <a:t>11/07/2022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1DDC9C4-CE33-4B43-9D4F-F64C263AD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A477F7B-D4C3-4901-8E6C-C7B43DC9F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4EDEC-BA83-410A-A081-1CF114863C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2384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28F180F-E80E-41FA-997B-E168663632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AD0EF66-DE43-40C8-A0B5-9390974530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83A6590-2595-46B5-B5D2-A6C4F1472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C6ACF-016A-465F-8822-E16D64CD6C4A}" type="datetimeFigureOut">
              <a:rPr lang="it-IT" smtClean="0"/>
              <a:t>11/07/2022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723543D-7DBA-4902-B54D-29280A20D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56D715B-7FCD-46AF-8CFF-F3C745C34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4EDEC-BA83-410A-A081-1CF114863C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5774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6C1512-76A7-4455-9157-64506396E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C046CE-4FA2-40E2-B521-7C01E0F97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BF8CD4C-1B24-4AC9-9746-F8FFB2B74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C6ACF-016A-465F-8822-E16D64CD6C4A}" type="datetimeFigureOut">
              <a:rPr lang="it-IT" smtClean="0"/>
              <a:t>11/07/2022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94AF63E-C5AC-411B-8AE8-3FD80662C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238E4B1-1FCC-4C51-A0FB-BB4293572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4EDEC-BA83-410A-A081-1CF114863C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1264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F95FBB-507C-4DBB-A1DB-8194D7540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68CC786-8F14-4C0E-811E-927D37A93A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F58E4F2-F5C6-4792-A0B4-857E3649F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C6ACF-016A-465F-8822-E16D64CD6C4A}" type="datetimeFigureOut">
              <a:rPr lang="it-IT" smtClean="0"/>
              <a:t>11/07/2022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90923A2-3448-41DF-AD4A-91FE5200F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197B744-EC26-4CD4-858C-8BC59E14E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4EDEC-BA83-410A-A081-1CF114863C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8130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6F2393-12E9-41C4-96A8-E897D04B9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915DBD-3D1D-4FFD-B5AB-D948F43E73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418D8C8-EF4E-4969-8F59-3C9D9324BB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C659DF3-8022-456C-976B-C77B11E19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C6ACF-016A-465F-8822-E16D64CD6C4A}" type="datetimeFigureOut">
              <a:rPr lang="it-IT" smtClean="0"/>
              <a:t>11/07/2022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680D653-B646-404D-89CA-AD39B6301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B60B976-CA3E-4B42-AC44-9DAB3F537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4EDEC-BA83-410A-A081-1CF114863C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1788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F87824-D430-4E7D-8605-BE8E40ED7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F5EEDCD-EECE-4EAF-BF6F-66A4A47DD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135DC18-92CA-407E-8E16-862A9BC6FA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47AE7DA-0247-4343-8AE6-381D1F38B0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C8D2954-B172-4308-A0EA-664DDCEAE4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EEE079C-127E-45E5-8DB6-D95AD634E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C6ACF-016A-465F-8822-E16D64CD6C4A}" type="datetimeFigureOut">
              <a:rPr lang="it-IT" smtClean="0"/>
              <a:t>11/07/2022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22DB675-59B1-46A0-8A75-856AB9D71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0F94602-CBF8-45F6-90E0-C05B21CFD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4EDEC-BA83-410A-A081-1CF114863C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1856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323F7E-CD07-4A78-866E-C22CB5467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3AA0405-93F8-409A-9121-EAC6893A9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C6ACF-016A-465F-8822-E16D64CD6C4A}" type="datetimeFigureOut">
              <a:rPr lang="it-IT" smtClean="0"/>
              <a:t>11/07/2022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EDC3FCF-FF26-41D0-A8B5-D913AB257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AF5545C-F186-4373-BB76-D63E4586D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4EDEC-BA83-410A-A081-1CF114863C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6020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A7167D8-8357-44CD-B5CB-FA3BBA4FB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C6ACF-016A-465F-8822-E16D64CD6C4A}" type="datetimeFigureOut">
              <a:rPr lang="it-IT" smtClean="0"/>
              <a:t>11/07/2022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2626935-E14F-4F01-BCE9-A4D3B2246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67919E3-6337-4DD7-82A0-3BA2CBD6F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4EDEC-BA83-410A-A081-1CF114863C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7838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9C1871-D942-4D72-BF5C-0D2AACE1A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D030EC6-1286-4A27-9056-73FD98944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CE9B1E3-3967-4091-8BE2-491C5C9563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1FC6CC7-9A87-4307-A92B-39E2C48D4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C6ACF-016A-465F-8822-E16D64CD6C4A}" type="datetimeFigureOut">
              <a:rPr lang="it-IT" smtClean="0"/>
              <a:t>11/07/2022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7A669E1-DA6E-4903-AD91-C741FADC3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6B2AEC0-372D-4189-B8D9-2CC3CF8A4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4EDEC-BA83-410A-A081-1CF114863C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0401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3801DC-D8D1-46B6-A028-DFA8FC886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B1B4C16-23D3-4429-B439-490B1281F4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D762A7F-ECC3-47F7-9F66-B0386BAB9C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1CAF9CB-B593-4C9A-A658-FACFDD4CC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C6ACF-016A-465F-8822-E16D64CD6C4A}" type="datetimeFigureOut">
              <a:rPr lang="it-IT" smtClean="0"/>
              <a:t>11/07/2022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E4F57B4-712B-4315-9BE6-01F5A09FC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D43FCA5-C020-40FC-8D09-32EA88778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4EDEC-BA83-410A-A081-1CF114863C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3403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93FA3BA-8BFA-4E89-B97F-F3F3AE35D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2F1CE1D-4C3A-49C7-858B-75BD77FA9C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5B906F5-7E6C-4A4E-84F8-EB5624A3A7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C6ACF-016A-465F-8822-E16D64CD6C4A}" type="datetimeFigureOut">
              <a:rPr lang="it-IT" smtClean="0"/>
              <a:t>11/07/2022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3E4DC85-9F7C-4B3F-8730-9A7969A3E3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C3284B1-D561-4AEF-B37C-ED79FF8517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4EDEC-BA83-410A-A081-1CF114863C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6466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D2D4FA-EAAC-40E9-9A8F-D43C97E574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151461"/>
            <a:ext cx="9144000" cy="2038848"/>
          </a:xfrm>
        </p:spPr>
        <p:txBody>
          <a:bodyPr>
            <a:normAutofit/>
          </a:bodyPr>
          <a:lstStyle/>
          <a:p>
            <a:r>
              <a:rPr lang="it-IT" dirty="0"/>
              <a:t>Dati DGR 1102/14</a:t>
            </a:r>
            <a:br>
              <a:rPr lang="it-IT" dirty="0"/>
            </a:br>
            <a:r>
              <a:rPr lang="it-IT" dirty="0"/>
              <a:t>Anni 2016-2021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E0375FF-2932-48BF-95BA-7A3B1DB5A6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911090"/>
            <a:ext cx="9144000" cy="917711"/>
          </a:xfrm>
        </p:spPr>
        <p:txBody>
          <a:bodyPr/>
          <a:lstStyle/>
          <a:p>
            <a:r>
              <a:rPr lang="it-IT" dirty="0"/>
              <a:t>Azienda USL di Bologna</a:t>
            </a:r>
          </a:p>
          <a:p>
            <a:r>
              <a:rPr lang="it-IT" dirty="0"/>
              <a:t>Direzione Attività Socio-Sanitarie</a:t>
            </a:r>
          </a:p>
        </p:txBody>
      </p:sp>
    </p:spTree>
    <p:extLst>
      <p:ext uri="{BB962C8B-B14F-4D97-AF65-F5344CB8AC3E}">
        <p14:creationId xmlns:p14="http://schemas.microsoft.com/office/powerpoint/2010/main" val="439930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44147CAB-5166-431B-A460-B612638496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7373677"/>
              </p:ext>
            </p:extLst>
          </p:nvPr>
        </p:nvGraphicFramePr>
        <p:xfrm>
          <a:off x="1890893" y="1019818"/>
          <a:ext cx="8410214" cy="4818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1784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335DD0F6-12D3-462A-972A-FF9E059EAB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1438583"/>
              </p:ext>
            </p:extLst>
          </p:nvPr>
        </p:nvGraphicFramePr>
        <p:xfrm>
          <a:off x="474562" y="659756"/>
          <a:ext cx="10799180" cy="5567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19853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9B3BC0C6-D658-4B7F-A544-9020B96137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3563223"/>
              </p:ext>
            </p:extLst>
          </p:nvPr>
        </p:nvGraphicFramePr>
        <p:xfrm>
          <a:off x="1543050" y="596900"/>
          <a:ext cx="9105900" cy="444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693B579C-AD46-423D-8BAB-86A5AAD58B1E}"/>
              </a:ext>
            </a:extLst>
          </p:cNvPr>
          <p:cNvSpPr txBox="1"/>
          <p:nvPr/>
        </p:nvSpPr>
        <p:spPr>
          <a:xfrm>
            <a:off x="890587" y="5799435"/>
            <a:ext cx="104108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/>
              <a:t>Minori casi complessi compartecipati - </a:t>
            </a:r>
            <a:r>
              <a:rPr lang="it-IT" sz="2000" b="1" dirty="0"/>
              <a:t>incremento 2016-2021 pari al 39%</a:t>
            </a:r>
          </a:p>
        </p:txBody>
      </p:sp>
    </p:spTree>
    <p:extLst>
      <p:ext uri="{BB962C8B-B14F-4D97-AF65-F5344CB8AC3E}">
        <p14:creationId xmlns:p14="http://schemas.microsoft.com/office/powerpoint/2010/main" val="53992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2D2B085B-CC69-47CA-8BF4-75E92F3930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4369647"/>
              </p:ext>
            </p:extLst>
          </p:nvPr>
        </p:nvGraphicFramePr>
        <p:xfrm>
          <a:off x="3448595" y="163738"/>
          <a:ext cx="7518604" cy="2987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id="{217F507A-8F95-4FFC-BD3D-F744E1E4A5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6507928"/>
              </p:ext>
            </p:extLst>
          </p:nvPr>
        </p:nvGraphicFramePr>
        <p:xfrm>
          <a:off x="3448595" y="3603807"/>
          <a:ext cx="7518604" cy="3090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CasellaDiTesto 3">
            <a:extLst>
              <a:ext uri="{FF2B5EF4-FFF2-40B4-BE49-F238E27FC236}">
                <a16:creationId xmlns:a16="http://schemas.microsoft.com/office/drawing/2014/main" id="{A2D271AB-8FEE-47ED-8D6E-90E318F1B569}"/>
              </a:ext>
            </a:extLst>
          </p:cNvPr>
          <p:cNvSpPr txBox="1"/>
          <p:nvPr/>
        </p:nvSpPr>
        <p:spPr>
          <a:xfrm>
            <a:off x="281941" y="378914"/>
            <a:ext cx="26386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tx1"/>
                </a:solidFill>
              </a:rPr>
              <a:t>Minori casi complessi gestiti in compartecipazione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2690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ECD1C6DF-357D-4E5E-A226-A9EB3882B9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946862"/>
              </p:ext>
            </p:extLst>
          </p:nvPr>
        </p:nvGraphicFramePr>
        <p:xfrm>
          <a:off x="814387" y="547687"/>
          <a:ext cx="10563225" cy="5762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5388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030DCF27-601D-4DF0-9ABB-56EDD78D97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534684"/>
              </p:ext>
            </p:extLst>
          </p:nvPr>
        </p:nvGraphicFramePr>
        <p:xfrm>
          <a:off x="994546" y="300037"/>
          <a:ext cx="10202907" cy="5495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EB317803-196E-4FE1-92B1-33E982DCF5BE}"/>
              </a:ext>
            </a:extLst>
          </p:cNvPr>
          <p:cNvSpPr txBox="1"/>
          <p:nvPr/>
        </p:nvSpPr>
        <p:spPr>
          <a:xfrm>
            <a:off x="890586" y="6037560"/>
            <a:ext cx="104108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/>
              <a:t>Spesa per Minori casi complessi compartecipati - </a:t>
            </a:r>
            <a:r>
              <a:rPr lang="it-IT" sz="2000" b="1" dirty="0"/>
              <a:t>incremento 2016-2021 pari al 44%</a:t>
            </a:r>
          </a:p>
        </p:txBody>
      </p:sp>
    </p:spTree>
    <p:extLst>
      <p:ext uri="{BB962C8B-B14F-4D97-AF65-F5344CB8AC3E}">
        <p14:creationId xmlns:p14="http://schemas.microsoft.com/office/powerpoint/2010/main" val="510937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B7E219C5-53D5-403C-8676-26AA407C13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343585"/>
              </p:ext>
            </p:extLst>
          </p:nvPr>
        </p:nvGraphicFramePr>
        <p:xfrm>
          <a:off x="1261200" y="969958"/>
          <a:ext cx="9669600" cy="52780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23200">
                  <a:extLst>
                    <a:ext uri="{9D8B030D-6E8A-4147-A177-3AD203B41FA5}">
                      <a16:colId xmlns:a16="http://schemas.microsoft.com/office/drawing/2014/main" val="410830102"/>
                    </a:ext>
                  </a:extLst>
                </a:gridCol>
                <a:gridCol w="2456331">
                  <a:extLst>
                    <a:ext uri="{9D8B030D-6E8A-4147-A177-3AD203B41FA5}">
                      <a16:colId xmlns:a16="http://schemas.microsoft.com/office/drawing/2014/main" val="1347559730"/>
                    </a:ext>
                  </a:extLst>
                </a:gridCol>
                <a:gridCol w="3990069">
                  <a:extLst>
                    <a:ext uri="{9D8B030D-6E8A-4147-A177-3AD203B41FA5}">
                      <a16:colId xmlns:a16="http://schemas.microsoft.com/office/drawing/2014/main" val="1101617231"/>
                    </a:ext>
                  </a:extLst>
                </a:gridCol>
              </a:tblGrid>
              <a:tr h="65975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 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>
                          <a:effectLst/>
                        </a:rPr>
                        <a:t>NPIA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Psicologia territoriale Tutela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275425"/>
                  </a:ext>
                </a:extLst>
              </a:tr>
              <a:tr h="659757">
                <a:tc>
                  <a:txBody>
                    <a:bodyPr/>
                    <a:lstStyle/>
                    <a:p>
                      <a:pPr algn="l" fontAlgn="ctr"/>
                      <a:r>
                        <a:rPr lang="it-IT" sz="2400" u="none" strike="noStrike" dirty="0">
                          <a:effectLst/>
                        </a:rPr>
                        <a:t>Appennino Bolognese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608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>
                          <a:effectLst/>
                        </a:rPr>
                        <a:t>54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75435458"/>
                  </a:ext>
                </a:extLst>
              </a:tr>
              <a:tr h="659757">
                <a:tc>
                  <a:txBody>
                    <a:bodyPr/>
                    <a:lstStyle/>
                    <a:p>
                      <a:pPr algn="l" fontAlgn="ctr"/>
                      <a:r>
                        <a:rPr lang="it-IT" sz="2400" u="none" strike="noStrike" dirty="0">
                          <a:effectLst/>
                        </a:rPr>
                        <a:t>Bologna Città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4248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549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29609842"/>
                  </a:ext>
                </a:extLst>
              </a:tr>
              <a:tr h="659757">
                <a:tc>
                  <a:txBody>
                    <a:bodyPr/>
                    <a:lstStyle/>
                    <a:p>
                      <a:pPr algn="l" fontAlgn="ctr"/>
                      <a:r>
                        <a:rPr lang="it-IT" sz="2400" u="none" strike="noStrike" dirty="0">
                          <a:effectLst/>
                        </a:rPr>
                        <a:t>Pianura Est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2050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328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5924288"/>
                  </a:ext>
                </a:extLst>
              </a:tr>
              <a:tr h="659757">
                <a:tc>
                  <a:txBody>
                    <a:bodyPr/>
                    <a:lstStyle/>
                    <a:p>
                      <a:pPr algn="l" fontAlgn="ctr"/>
                      <a:r>
                        <a:rPr lang="it-IT" sz="2400" u="none" strike="noStrike" dirty="0">
                          <a:effectLst/>
                        </a:rPr>
                        <a:t>Pianura Ovest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880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240</a:t>
                      </a:r>
                      <a:endParaRPr lang="it-IT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98429151"/>
                  </a:ext>
                </a:extLst>
              </a:tr>
              <a:tr h="659757">
                <a:tc>
                  <a:txBody>
                    <a:bodyPr/>
                    <a:lstStyle/>
                    <a:p>
                      <a:pPr algn="l" fontAlgn="ctr"/>
                      <a:r>
                        <a:rPr lang="it-IT" sz="2400" u="none" strike="noStrike" dirty="0">
                          <a:effectLst/>
                        </a:rPr>
                        <a:t>Reno Lavino Samoggia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>
                          <a:effectLst/>
                        </a:rPr>
                        <a:t>1575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170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76749791"/>
                  </a:ext>
                </a:extLst>
              </a:tr>
              <a:tr h="659757">
                <a:tc>
                  <a:txBody>
                    <a:bodyPr/>
                    <a:lstStyle/>
                    <a:p>
                      <a:pPr algn="l" fontAlgn="ctr"/>
                      <a:r>
                        <a:rPr lang="it-IT" sz="2400" u="none" strike="noStrike" dirty="0">
                          <a:effectLst/>
                        </a:rPr>
                        <a:t>Savena Idice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>
                          <a:effectLst/>
                        </a:rPr>
                        <a:t>1010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76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2580996"/>
                  </a:ext>
                </a:extLst>
              </a:tr>
              <a:tr h="659757">
                <a:tc>
                  <a:txBody>
                    <a:bodyPr/>
                    <a:lstStyle/>
                    <a:p>
                      <a:pPr algn="l" fontAlgn="ctr"/>
                      <a:r>
                        <a:rPr lang="it-IT" sz="2400" u="none" strike="noStrike" dirty="0">
                          <a:effectLst/>
                        </a:rPr>
                        <a:t>TOTALE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>
                          <a:effectLst/>
                        </a:rPr>
                        <a:t>10371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1417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46564253"/>
                  </a:ext>
                </a:extLst>
              </a:tr>
            </a:tbl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91045B89-D12F-4C50-8721-795905D76925}"/>
              </a:ext>
            </a:extLst>
          </p:cNvPr>
          <p:cNvSpPr txBox="1"/>
          <p:nvPr/>
        </p:nvSpPr>
        <p:spPr>
          <a:xfrm>
            <a:off x="1261200" y="389966"/>
            <a:ext cx="68915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Dato complessivo Minori in carico ai servizi sanitari</a:t>
            </a:r>
          </a:p>
        </p:txBody>
      </p:sp>
    </p:spTree>
    <p:extLst>
      <p:ext uri="{BB962C8B-B14F-4D97-AF65-F5344CB8AC3E}">
        <p14:creationId xmlns:p14="http://schemas.microsoft.com/office/powerpoint/2010/main" val="2302617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843</TotalTime>
  <Words>122</Words>
  <Application>Microsoft Office PowerPoint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di Office</vt:lpstr>
      <vt:lpstr>Dati DGR 1102/14 Anni 2016-2021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Lupi Gerardo</dc:creator>
  <cp:lastModifiedBy>Claudia Ceccarelli</cp:lastModifiedBy>
  <cp:revision>34</cp:revision>
  <dcterms:created xsi:type="dcterms:W3CDTF">2022-03-11T08:09:33Z</dcterms:created>
  <dcterms:modified xsi:type="dcterms:W3CDTF">2022-07-11T12:23:29Z</dcterms:modified>
</cp:coreProperties>
</file>