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7"/>
  </p:notesMasterIdLst>
  <p:sldIdLst>
    <p:sldId id="437" r:id="rId2"/>
    <p:sldId id="518" r:id="rId3"/>
    <p:sldId id="545" r:id="rId4"/>
    <p:sldId id="563" r:id="rId5"/>
    <p:sldId id="540" r:id="rId6"/>
    <p:sldId id="541" r:id="rId7"/>
    <p:sldId id="561" r:id="rId8"/>
    <p:sldId id="562" r:id="rId9"/>
    <p:sldId id="515" r:id="rId10"/>
    <p:sldId id="544" r:id="rId11"/>
    <p:sldId id="527" r:id="rId12"/>
    <p:sldId id="528" r:id="rId13"/>
    <p:sldId id="567" r:id="rId14"/>
    <p:sldId id="442" r:id="rId15"/>
    <p:sldId id="574" r:id="rId16"/>
    <p:sldId id="520" r:id="rId17"/>
    <p:sldId id="576" r:id="rId18"/>
    <p:sldId id="511" r:id="rId19"/>
    <p:sldId id="558" r:id="rId20"/>
    <p:sldId id="568" r:id="rId21"/>
    <p:sldId id="553" r:id="rId22"/>
    <p:sldId id="557" r:id="rId23"/>
    <p:sldId id="569" r:id="rId24"/>
    <p:sldId id="570" r:id="rId25"/>
    <p:sldId id="571" r:id="rId26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23B"/>
    <a:srgbClr val="3366CC"/>
    <a:srgbClr val="CC00FF"/>
    <a:srgbClr val="FF6699"/>
    <a:srgbClr val="009242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3935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338" tIns="49668" rIns="99338" bIns="496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338" tIns="49668" rIns="99338" bIns="496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B5FE3EB-6211-4D23-A718-FDE5A004A116}" type="datetimeFigureOut">
              <a:rPr lang="it-IT"/>
              <a:pPr>
                <a:defRPr/>
              </a:pPr>
              <a:t>04/11/2022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338" tIns="49668" rIns="99338" bIns="49668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338" tIns="49668" rIns="99338" bIns="49668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338" tIns="49668" rIns="99338" bIns="496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338" tIns="49668" rIns="99338" bIns="496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744F6B4-DDEE-499E-9031-9C97BA2665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7957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Da CE ministeriale</a:t>
            </a: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23B1B-DCC5-47F6-87F9-5B0CA086558C}" type="slidenum">
              <a:rPr lang="it-IT" altLang="it-I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29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44F6B4-DDEE-499E-9031-9C97BA26655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722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EF7A8-9DA2-46F7-A184-BDDB3DFAF3EC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155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44F6B4-DDEE-499E-9031-9C97BA26655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038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44F6B4-DDEE-499E-9031-9C97BA26655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1380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Valore da CE regionale (personale dipendente+accantonamenti per rinnovi personale dipendente + cococo e borsisti  non finanziati + simil-ALP + interninali )</a:t>
            </a: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A59B06-856B-4E77-940B-4098934EF3D6}" type="slidenum">
              <a:rPr lang="it-IT" altLang="it-I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77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Valore da CE regionale (personale dipendente+accantonamenti per rinnovi personale dipendente + cococo e borsisti  non finanziati + simil-ALP + interninali )</a:t>
            </a: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A59B06-856B-4E77-940B-4098934EF3D6}" type="slidenum">
              <a:rPr lang="it-IT" altLang="it-I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77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91335-7DBB-480D-B317-F2E8B2FF00FF}" type="slidenum">
              <a:rPr lang="it-IT" altLang="it-I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98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91335-7DBB-480D-B317-F2E8B2FF00FF}" type="slidenum">
              <a:rPr lang="it-IT" altLang="it-I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98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44F6B4-DDEE-499E-9031-9C97BA26655B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978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B306E9-EB60-4B68-B66E-CC616D55B0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373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E61860-9010-49FA-B8A3-1F34B00379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148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72300" y="1600203"/>
            <a:ext cx="2171700" cy="45259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2" y="1600203"/>
            <a:ext cx="6374423" cy="45259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66DC8F-7311-4A89-A06E-FE200905B4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072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492375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9DDB2F-AAE9-420F-8454-BFB86E0E61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7026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1600203"/>
            <a:ext cx="8686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66E808-F274-423D-9505-3235FF81E4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646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85BCBE-794B-4599-B389-6C32403EE3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2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5C66A1-35B2-4568-8D42-37D1383411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254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E151FF-B7BD-4560-B3BE-95DC7D3624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385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31DDA7-6B1B-45EC-A882-200C1CB446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62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CA1919-652D-4CD2-B3FB-66BC7376EA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915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F570E6-3A93-450D-B108-D3E9959927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446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447DEB-11E4-420A-93FB-D6B0B082B6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318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192D56-C8FB-439F-9A84-6F1DB26A14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082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92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16/07/2015</a:t>
            </a:r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896EA31-F30E-4536-B6D4-F54E57E7A0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63625" y="0"/>
            <a:ext cx="8094663" cy="105251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Foglio_di_lavoro_di_Microsoft_Office_Excel1.xlsx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Foglio_di_lavoro_di_Microsoft_Office_Excel2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07704" y="260648"/>
            <a:ext cx="6678612" cy="60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IRCCS  Azienda </a:t>
            </a:r>
            <a:r>
              <a:rPr kumimoji="1"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Ospedaliero-Universitaria di Bologna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692275" y="2420938"/>
            <a:ext cx="631825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it-IT" sz="36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36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IL BILANCIO </a:t>
            </a:r>
            <a:r>
              <a:rPr kumimoji="1" lang="it-IT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PREVENTIVO 2022</a:t>
            </a:r>
            <a:r>
              <a:rPr kumimoji="1"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kumimoji="1"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kumimoji="1" lang="it-IT" sz="32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16388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35688"/>
            <a:ext cx="27352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6FE500E-8FCE-4716-AAE8-10E3CD9DFDFB}" type="slidenum">
              <a:rPr lang="it-IT" altLang="it-IT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9500" y="333375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Composizione costi della produzione </a:t>
            </a:r>
            <a:r>
              <a:rPr kumimoji="1"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2021-2022</a:t>
            </a:r>
            <a:endParaRPr kumimoji="1"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3558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27352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3"/>
            <a:ext cx="9144001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9326C03F-46D1-43AA-B3EB-A033A64AB9CB}" type="slidenum">
              <a:rPr lang="it-IT" altLang="it-IT" sz="1400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it-IT" altLang="it-IT" sz="1400">
              <a:solidFill>
                <a:schemeClr val="tx2"/>
              </a:solidFill>
            </a:endParaRPr>
          </a:p>
        </p:txBody>
      </p:sp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1187450" y="225425"/>
            <a:ext cx="741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dirty="0">
                <a:solidFill>
                  <a:schemeClr val="bg1"/>
                </a:solidFill>
              </a:rPr>
              <a:t>Acquisto beni di consumo</a:t>
            </a:r>
          </a:p>
          <a:p>
            <a:pPr>
              <a:defRPr/>
            </a:pPr>
            <a:r>
              <a:rPr lang="it-IT" sz="1400" i="1" dirty="0">
                <a:solidFill>
                  <a:schemeClr val="bg1"/>
                </a:solidFill>
              </a:rPr>
              <a:t>(al netto della variazione delle rimanenze)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87624" y="4509120"/>
            <a:ext cx="77041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200" dirty="0">
                <a:latin typeface="Calibri" pitchFamily="34" charset="0"/>
              </a:rPr>
              <a:t>L’andamento dei costi per acquisto di beni risulta incremento rispetto all’anno precedente </a:t>
            </a:r>
            <a:r>
              <a:rPr lang="it-IT" sz="1200" dirty="0" smtClean="0">
                <a:latin typeface="Calibri" pitchFamily="34" charset="0"/>
              </a:rPr>
              <a:t>(+9,6mln , +4%), </a:t>
            </a:r>
            <a:r>
              <a:rPr lang="it-IT" sz="1200" dirty="0">
                <a:latin typeface="Calibri" pitchFamily="34" charset="0"/>
              </a:rPr>
              <a:t>tale aumento è imputabile al consumo di </a:t>
            </a:r>
            <a:r>
              <a:rPr lang="it-IT" sz="1200" b="1" u="sng" dirty="0">
                <a:latin typeface="Calibri" pitchFamily="34" charset="0"/>
              </a:rPr>
              <a:t>beni </a:t>
            </a:r>
            <a:r>
              <a:rPr lang="it-IT" sz="1200" b="1" u="sng" dirty="0" smtClean="0">
                <a:latin typeface="Calibri" pitchFamily="34" charset="0"/>
              </a:rPr>
              <a:t>sanitari. </a:t>
            </a:r>
            <a:r>
              <a:rPr lang="it-IT" sz="1200" dirty="0">
                <a:latin typeface="Calibri" pitchFamily="34" charset="0"/>
              </a:rPr>
              <a:t>In particolare: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latin typeface="Calibri" pitchFamily="34" charset="0"/>
              </a:rPr>
              <a:t> </a:t>
            </a:r>
            <a:r>
              <a:rPr lang="it-IT" sz="1200" b="1" u="sng" dirty="0" smtClean="0">
                <a:latin typeface="Calibri" pitchFamily="34" charset="0"/>
              </a:rPr>
              <a:t>Medicinali</a:t>
            </a:r>
            <a:r>
              <a:rPr lang="it-IT" sz="1200" dirty="0">
                <a:latin typeface="Calibri" pitchFamily="34" charset="0"/>
              </a:rPr>
              <a:t>: </a:t>
            </a:r>
            <a:r>
              <a:rPr lang="it-IT" sz="1200" dirty="0" smtClean="0">
                <a:latin typeface="Calibri" pitchFamily="34" charset="0"/>
              </a:rPr>
              <a:t>l’obiettivo definito dalla Regione per il 2022 della spesa farmaceutica per l’acquisto ospedaliero diretto </a:t>
            </a:r>
            <a:r>
              <a:rPr lang="it-IT" sz="1200" dirty="0" smtClean="0">
                <a:latin typeface="Calibri" pitchFamily="34" charset="0"/>
              </a:rPr>
              <a:t>prevede un tetto di 145,3 </a:t>
            </a:r>
            <a:r>
              <a:rPr lang="it-IT" sz="1200" dirty="0" err="1" smtClean="0">
                <a:latin typeface="Calibri" pitchFamily="34" charset="0"/>
              </a:rPr>
              <a:t>mln</a:t>
            </a:r>
            <a:r>
              <a:rPr lang="it-IT" sz="1200" dirty="0" smtClean="0">
                <a:latin typeface="Calibri" pitchFamily="34" charset="0"/>
              </a:rPr>
              <a:t> di euro con </a:t>
            </a:r>
            <a:r>
              <a:rPr lang="it-IT" sz="1200" dirty="0" smtClean="0">
                <a:latin typeface="Calibri" pitchFamily="34" charset="0"/>
              </a:rPr>
              <a:t>un incremento di spesa del +4,7 % rispetto al </a:t>
            </a:r>
            <a:r>
              <a:rPr lang="it-IT" sz="1200" dirty="0" smtClean="0">
                <a:latin typeface="Calibri" pitchFamily="34" charset="0"/>
              </a:rPr>
              <a:t>2021 (+6,6 </a:t>
            </a:r>
            <a:r>
              <a:rPr lang="it-IT" sz="1200" dirty="0" err="1" smtClean="0">
                <a:latin typeface="Calibri" pitchFamily="34" charset="0"/>
              </a:rPr>
              <a:t>mln</a:t>
            </a:r>
            <a:r>
              <a:rPr lang="it-IT" sz="1200" dirty="0" smtClean="0">
                <a:latin typeface="Calibri" pitchFamily="34" charset="0"/>
              </a:rPr>
              <a:t>); la spesa è </a:t>
            </a:r>
            <a:r>
              <a:rPr lang="it-IT" sz="1200" dirty="0" smtClean="0">
                <a:latin typeface="Calibri" pitchFamily="34" charset="0"/>
              </a:rPr>
              <a:t>pari </a:t>
            </a:r>
            <a:r>
              <a:rPr lang="it-IT" sz="1200" dirty="0" smtClean="0">
                <a:latin typeface="Calibri" pitchFamily="34" charset="0"/>
              </a:rPr>
              <a:t>ai primi 8 mesi  la spesa è di 96,455 </a:t>
            </a:r>
            <a:r>
              <a:rPr lang="it-IT" sz="1200" dirty="0" err="1" smtClean="0">
                <a:latin typeface="Calibri" pitchFamily="34" charset="0"/>
              </a:rPr>
              <a:t>mln</a:t>
            </a:r>
            <a:r>
              <a:rPr lang="it-IT" sz="1200" dirty="0" smtClean="0">
                <a:latin typeface="Calibri" pitchFamily="34" charset="0"/>
              </a:rPr>
              <a:t> di euro in linea con l’obiettivo regionale. E’ stato definito un tetto i rimborsi per farmaci innovativi oncologici e non oncologici pari a 19,336 </a:t>
            </a:r>
            <a:r>
              <a:rPr lang="it-IT" sz="1200" dirty="0" err="1" smtClean="0">
                <a:latin typeface="Calibri" pitchFamily="34" charset="0"/>
              </a:rPr>
              <a:t>mln</a:t>
            </a:r>
            <a:r>
              <a:rPr lang="it-IT" sz="1200" dirty="0" smtClean="0">
                <a:latin typeface="Calibri" pitchFamily="34" charset="0"/>
              </a:rPr>
              <a:t>, la proiezione di costi è di 20,7 </a:t>
            </a:r>
            <a:r>
              <a:rPr lang="it-IT" sz="1200" dirty="0" err="1" smtClean="0">
                <a:latin typeface="Calibri" pitchFamily="34" charset="0"/>
              </a:rPr>
              <a:t>mln</a:t>
            </a:r>
            <a:r>
              <a:rPr lang="it-IT" sz="1200" dirty="0" smtClean="0">
                <a:latin typeface="Calibri" pitchFamily="34" charset="0"/>
              </a:rPr>
              <a:t> di euro.</a:t>
            </a:r>
            <a:endParaRPr lang="it-IT" sz="1200" dirty="0" smtClean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u="sng" dirty="0" smtClean="0">
                <a:latin typeface="Calibri" pitchFamily="34" charset="0"/>
              </a:rPr>
              <a:t>Dispositivi medici: </a:t>
            </a:r>
            <a:r>
              <a:rPr lang="it-IT" sz="1200" dirty="0" smtClean="0">
                <a:latin typeface="Calibri" pitchFamily="34" charset="0"/>
              </a:rPr>
              <a:t> </a:t>
            </a:r>
            <a:r>
              <a:rPr lang="it-IT" sz="1200" dirty="0" smtClean="0">
                <a:latin typeface="Calibri" pitchFamily="34" charset="0"/>
              </a:rPr>
              <a:t>l’obiettivo regionale è di 76,6 </a:t>
            </a:r>
            <a:r>
              <a:rPr lang="it-IT" sz="1200" dirty="0" err="1" smtClean="0">
                <a:latin typeface="Calibri" pitchFamily="34" charset="0"/>
              </a:rPr>
              <a:t>mln</a:t>
            </a:r>
            <a:r>
              <a:rPr lang="it-IT" sz="1200" dirty="0" smtClean="0">
                <a:latin typeface="Calibri" pitchFamily="34" charset="0"/>
              </a:rPr>
              <a:t> di euro, i maggiori costi rispetto al budget sono strumentario per chirurgia robotica finanziato con fondi della ricerca corrente e attività innovative (protesi cocleari)</a:t>
            </a:r>
            <a:endParaRPr lang="it-IT" sz="1200" dirty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u="sng" dirty="0" smtClean="0">
                <a:latin typeface="Calibri" pitchFamily="34" charset="0"/>
              </a:rPr>
              <a:t>Sangue ed emocomponenti: </a:t>
            </a:r>
            <a:r>
              <a:rPr lang="it-IT" sz="1200" dirty="0" smtClean="0">
                <a:latin typeface="Calibri" pitchFamily="34" charset="0"/>
              </a:rPr>
              <a:t>acquisto di sangue da CRS (+1,7 </a:t>
            </a:r>
            <a:r>
              <a:rPr lang="it-IT" sz="1200" dirty="0" err="1" smtClean="0">
                <a:latin typeface="Calibri" pitchFamily="34" charset="0"/>
              </a:rPr>
              <a:t>mln</a:t>
            </a:r>
            <a:r>
              <a:rPr lang="it-IT" sz="1200" dirty="0" smtClean="0">
                <a:latin typeface="Calibri" pitchFamily="34" charset="0"/>
              </a:rPr>
              <a:t> euro)</a:t>
            </a:r>
          </a:p>
          <a:p>
            <a:pPr marL="171450" indent="-171450">
              <a:defRPr/>
            </a:pPr>
            <a:endParaRPr lang="it-IT" sz="1200" b="1" u="sng" dirty="0" smtClean="0">
              <a:latin typeface="Calibri" pitchFamily="34" charset="0"/>
            </a:endParaRPr>
          </a:p>
          <a:p>
            <a:pPr marL="171450" indent="-171450">
              <a:defRPr/>
            </a:pPr>
            <a:r>
              <a:rPr lang="it-IT" sz="1200" b="1" u="sng" dirty="0" smtClean="0">
                <a:latin typeface="Calibri" pitchFamily="34" charset="0"/>
              </a:rPr>
              <a:t>Beni </a:t>
            </a:r>
            <a:r>
              <a:rPr lang="it-IT" sz="1200" b="1" u="sng" dirty="0" smtClean="0">
                <a:latin typeface="Calibri" pitchFamily="34" charset="0"/>
              </a:rPr>
              <a:t>non sanitari</a:t>
            </a:r>
            <a:r>
              <a:rPr lang="it-IT" sz="1200" b="1" dirty="0" smtClean="0">
                <a:latin typeface="Calibri" pitchFamily="34" charset="0"/>
              </a:rPr>
              <a:t>: </a:t>
            </a:r>
            <a:r>
              <a:rPr lang="it-IT" sz="1200" dirty="0" smtClean="0">
                <a:latin typeface="Calibri" pitchFamily="34" charset="0"/>
              </a:rPr>
              <a:t>minori </a:t>
            </a:r>
            <a:r>
              <a:rPr lang="it-IT" sz="1200" dirty="0" smtClean="0">
                <a:latin typeface="Calibri" pitchFamily="34" charset="0"/>
              </a:rPr>
              <a:t>consumi di scorte di materiale di guardaroba e dispositivi di protezione individuale</a:t>
            </a:r>
            <a:endParaRPr lang="it-IT" sz="120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7484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376AE8B-65FE-4B6C-A4A7-D68E6F773EFE}" type="slidenum">
              <a:rPr lang="it-IT" altLang="it-IT" sz="1400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it-IT" altLang="it-IT" sz="1400">
              <a:solidFill>
                <a:schemeClr val="tx2"/>
              </a:solidFill>
            </a:endParaRPr>
          </a:p>
        </p:txBody>
      </p:sp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1187450" y="333375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dirty="0">
                <a:solidFill>
                  <a:schemeClr val="bg1"/>
                </a:solidFill>
              </a:rPr>
              <a:t>Acquisto di servizi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87624" y="5229200"/>
            <a:ext cx="7705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200" dirty="0">
                <a:latin typeface="Calibri" pitchFamily="34" charset="0"/>
              </a:rPr>
              <a:t>L’andamento dei costi per acquisto di servizi risulta in incremento rispetto all’anno precedente, tale aumento è </a:t>
            </a:r>
            <a:r>
              <a:rPr lang="it-IT" sz="1200" dirty="0" smtClean="0">
                <a:latin typeface="Calibri" pitchFamily="34" charset="0"/>
              </a:rPr>
              <a:t>relativo ai </a:t>
            </a:r>
            <a:r>
              <a:rPr lang="it-IT" sz="1200" dirty="0">
                <a:latin typeface="Calibri" pitchFamily="34" charset="0"/>
              </a:rPr>
              <a:t>servizi </a:t>
            </a:r>
            <a:r>
              <a:rPr lang="it-IT" sz="1200" dirty="0" smtClean="0">
                <a:latin typeface="Calibri" pitchFamily="34" charset="0"/>
              </a:rPr>
              <a:t>non sanitari. In </a:t>
            </a:r>
            <a:r>
              <a:rPr lang="it-IT" sz="1200" dirty="0">
                <a:latin typeface="Calibri" pitchFamily="34" charset="0"/>
              </a:rPr>
              <a:t>particolare: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latin typeface="Calibri" pitchFamily="34" charset="0"/>
              </a:rPr>
              <a:t> </a:t>
            </a:r>
            <a:r>
              <a:rPr lang="it-IT" sz="1200" b="1" u="sng" dirty="0">
                <a:latin typeface="Calibri" pitchFamily="34" charset="0"/>
              </a:rPr>
              <a:t>servizi sanitari</a:t>
            </a:r>
            <a:r>
              <a:rPr lang="it-IT" sz="1200" dirty="0">
                <a:latin typeface="Calibri" pitchFamily="34" charset="0"/>
              </a:rPr>
              <a:t>: </a:t>
            </a:r>
            <a:r>
              <a:rPr lang="it-IT" sz="1200" dirty="0" smtClean="0">
                <a:latin typeface="Calibri" pitchFamily="34" charset="0"/>
              </a:rPr>
              <a:t>decremento rispetto al consuntivo 2021, pari a -6,773 milioni di euro (-15,09%), e rispetto al preventivo 2021 per la cessazione dell’attività di ricovero presso strutture private a seguito del termine dell’emergenza sanitaria</a:t>
            </a:r>
            <a:endParaRPr lang="it-IT" sz="1200" dirty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b="1" u="sng" dirty="0" smtClean="0">
                <a:latin typeface="Calibri" pitchFamily="34" charset="0"/>
              </a:rPr>
              <a:t>servizi </a:t>
            </a:r>
            <a:r>
              <a:rPr lang="it-IT" sz="1200" b="1" u="sng" dirty="0">
                <a:latin typeface="Calibri" pitchFamily="34" charset="0"/>
              </a:rPr>
              <a:t>non sanitari</a:t>
            </a:r>
            <a:r>
              <a:rPr lang="it-IT" sz="1200" dirty="0">
                <a:latin typeface="Calibri" pitchFamily="34" charset="0"/>
              </a:rPr>
              <a:t>: </a:t>
            </a:r>
            <a:r>
              <a:rPr lang="it-IT" sz="1200" dirty="0" smtClean="0">
                <a:latin typeface="Calibri" pitchFamily="34" charset="0"/>
              </a:rPr>
              <a:t>incremento dei costi energetici (energia elettrica e termica). </a:t>
            </a:r>
            <a:endParaRPr lang="it-IT" sz="1200" dirty="0" smtClean="0">
              <a:latin typeface="Calibri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200" dirty="0">
              <a:latin typeface="Calibri" pitchFamily="34" charset="0"/>
              <a:ea typeface="Calibri"/>
              <a:cs typeface="Times New Roman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7" y="1052736"/>
            <a:ext cx="881856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376AE8B-65FE-4B6C-A4A7-D68E6F773EFE}" type="slidenum">
              <a:rPr lang="it-IT" altLang="it-IT" sz="1400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it-IT" altLang="it-IT" sz="1400">
              <a:solidFill>
                <a:schemeClr val="tx2"/>
              </a:solidFill>
            </a:endParaRPr>
          </a:p>
        </p:txBody>
      </p:sp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1187450" y="333375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dirty="0" smtClean="0">
                <a:solidFill>
                  <a:schemeClr val="bg1"/>
                </a:solidFill>
              </a:rPr>
              <a:t>COSTI  PER CONSUMI DI ENERGIA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6764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6759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1258888" y="138113"/>
            <a:ext cx="77057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dirty="0">
                <a:solidFill>
                  <a:schemeClr val="bg1"/>
                </a:solidFill>
              </a:rPr>
              <a:t>Risorse Umane</a:t>
            </a:r>
          </a:p>
          <a:p>
            <a:pPr>
              <a:defRPr/>
            </a:pPr>
            <a:r>
              <a:rPr lang="it-IT" sz="1600" i="1" dirty="0">
                <a:solidFill>
                  <a:schemeClr val="bg1"/>
                </a:solidFill>
              </a:rPr>
              <a:t>Personale dipendente e flessibile</a:t>
            </a:r>
          </a:p>
          <a:p>
            <a:pPr>
              <a:defRPr/>
            </a:pPr>
            <a:r>
              <a:rPr lang="it-IT" sz="1400" i="1" dirty="0">
                <a:solidFill>
                  <a:schemeClr val="bg1"/>
                </a:solidFill>
              </a:rPr>
              <a:t>(al netto </a:t>
            </a:r>
            <a:r>
              <a:rPr lang="it-IT" sz="1400" i="1" dirty="0" smtClean="0">
                <a:solidFill>
                  <a:schemeClr val="bg1"/>
                </a:solidFill>
              </a:rPr>
              <a:t>IRAP, accantonamenti rinnovi contrattuali)</a:t>
            </a:r>
            <a:endParaRPr lang="it-IT" sz="1400" i="1" dirty="0">
              <a:solidFill>
                <a:schemeClr val="bg1"/>
              </a:solidFill>
            </a:endParaRPr>
          </a:p>
        </p:txBody>
      </p:sp>
      <p:pic>
        <p:nvPicPr>
          <p:cNvPr id="27652" name="Immagin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75" y="6165850"/>
            <a:ext cx="27352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230313" y="4918463"/>
            <a:ext cx="7705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200" dirty="0" smtClean="0"/>
              <a:t>L’andamento del costo del personale è in linea  all’interno del budget definito dalla Regione per l’anno 2022 (al netto dell’IVC e dell’elemento </a:t>
            </a:r>
            <a:r>
              <a:rPr lang="it-IT" sz="1200" dirty="0" err="1" smtClean="0"/>
              <a:t>prequativo</a:t>
            </a:r>
            <a:r>
              <a:rPr lang="it-IT" sz="1200" dirty="0" smtClean="0"/>
              <a:t>). In accordo con la Regione i costi sostenuti per il potenziamento dell’</a:t>
            </a:r>
            <a:r>
              <a:rPr lang="it-IT" sz="1200" dirty="0" err="1" smtClean="0"/>
              <a:t>infastruttura</a:t>
            </a:r>
            <a:r>
              <a:rPr lang="it-IT" sz="1200" dirty="0" smtClean="0"/>
              <a:t> della ricerca coperti da finanziamento con fondi sono esclusi dal budget assegnato dalla Regione.</a:t>
            </a:r>
          </a:p>
          <a:p>
            <a:pPr>
              <a:defRPr/>
            </a:pPr>
            <a:endParaRPr lang="it-IT" sz="1200" dirty="0" smtClean="0"/>
          </a:p>
          <a:p>
            <a:pPr>
              <a:defRPr/>
            </a:pPr>
            <a:r>
              <a:rPr lang="it-IT" sz="1200" dirty="0" smtClean="0"/>
              <a:t>I costi delle risorse umane per l’emergenza </a:t>
            </a:r>
            <a:r>
              <a:rPr lang="it-IT" sz="1200" dirty="0" err="1" smtClean="0"/>
              <a:t>Covid</a:t>
            </a:r>
            <a:r>
              <a:rPr lang="it-IT" sz="1200" dirty="0" smtClean="0"/>
              <a:t> sono 21,230 </a:t>
            </a:r>
            <a:r>
              <a:rPr lang="it-IT" sz="1200" dirty="0" err="1" smtClean="0"/>
              <a:t>mln</a:t>
            </a:r>
            <a:r>
              <a:rPr lang="it-IT" sz="1200" dirty="0" smtClean="0"/>
              <a:t>, in riduzione di 9,8 </a:t>
            </a:r>
            <a:r>
              <a:rPr lang="it-IT" sz="1200" dirty="0" err="1" smtClean="0"/>
              <a:t>mln</a:t>
            </a:r>
            <a:r>
              <a:rPr lang="it-IT" sz="1200" dirty="0" smtClean="0"/>
              <a:t> di euro rispetto al 2021</a:t>
            </a:r>
          </a:p>
          <a:p>
            <a:pPr>
              <a:defRPr/>
            </a:pPr>
            <a:endParaRPr lang="it-IT" sz="12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5"/>
            <a:ext cx="8820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1258888" y="368270"/>
            <a:ext cx="7705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dirty="0" smtClean="0">
                <a:solidFill>
                  <a:schemeClr val="bg1"/>
                </a:solidFill>
              </a:rPr>
              <a:t>CONTO ECONOMICO COVID</a:t>
            </a:r>
            <a:endParaRPr lang="it-IT" sz="1400" i="1" dirty="0">
              <a:solidFill>
                <a:schemeClr val="bg1"/>
              </a:solidFill>
            </a:endParaRPr>
          </a:p>
        </p:txBody>
      </p:sp>
      <p:pic>
        <p:nvPicPr>
          <p:cNvPr id="27652" name="Immagin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75" y="6165850"/>
            <a:ext cx="27352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524000" y="1556783"/>
          <a:ext cx="7152455" cy="4643881"/>
        </p:xfrm>
        <a:graphic>
          <a:graphicData uri="http://schemas.openxmlformats.org/drawingml/2006/table">
            <a:tbl>
              <a:tblPr/>
              <a:tblGrid>
                <a:gridCol w="2906264"/>
                <a:gridCol w="1668147"/>
                <a:gridCol w="1600466"/>
                <a:gridCol w="977578"/>
              </a:tblGrid>
              <a:tr h="65784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CONSUNTIVO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COVID 2021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PRECONSUNTIVO COVID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DELTA 2022 VS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RICAVI PER CONTRIBUTI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17.454.459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12.517.188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-4.937.271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0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RICAVI PER PRESTRAZIONI SANITARIE (TAMPONI)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6.122.316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5.896.255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-226.060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SOPRAVVENIENZE ATTIVE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19.525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-19.525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RICAVI COVID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23.596.300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18.413.443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-5.182.857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BENI DI CONSUMO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-18.122.485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-10.380.798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7.741.687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SERVIZI APPALTATI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-9.225.081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-9.361.303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-136.222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DEL PERSONALE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-33.082.123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-22.602.060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10.480.063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MANUTENZIONI,SERVICE, CANONI DI NOLEGGIO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-802.859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-743.200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SERVIZI SANITARI DA PRIVATO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-15.591.817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-7.818.716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7.773.101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ALTRI COSTI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-415.629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-390.000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25.629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TOTALE COSTI COVID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-77.239.994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-51.296.077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25.943.917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DELTA RICAVI-COSTI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-53.643.695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-32.882.634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20.761.060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79613" y="338158"/>
            <a:ext cx="6048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1" lang="it-IT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PIANO </a:t>
            </a:r>
            <a:r>
              <a:rPr kumimoji="1" lang="it-IT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INVESTIMENTI </a:t>
            </a:r>
            <a:endParaRPr kumimoji="1" lang="it-IT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kumimoji="1" lang="it-IT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Importi e principali ambiti di investimento</a:t>
            </a:r>
            <a:endParaRPr kumimoji="1" lang="it-IT" sz="15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33797" name="Immagin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125538"/>
            <a:ext cx="27352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6624736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Immagin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125538"/>
            <a:ext cx="27352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91" name="Picture 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68760"/>
            <a:ext cx="785653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79613" y="453574"/>
            <a:ext cx="60483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1" lang="it-IT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PIANO </a:t>
            </a:r>
            <a:r>
              <a:rPr kumimoji="1" lang="it-IT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INVESTIMENTI:  FONTI </a:t>
            </a:r>
            <a:r>
              <a:rPr kumimoji="1" lang="it-IT" sz="1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DI</a:t>
            </a:r>
            <a:r>
              <a:rPr kumimoji="1" lang="it-IT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FINANZIAMENTO</a:t>
            </a:r>
            <a:endParaRPr kumimoji="1" lang="it-IT" sz="15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05A412F-4AF2-4DE3-9E82-B99A895CDCB8}" type="slidenum">
              <a:rPr lang="it-IT" altLang="it-IT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692275" y="2420938"/>
            <a:ext cx="631825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it-IT" sz="36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4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AZIONI INNOVATIVE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4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2022</a:t>
            </a:r>
            <a:endParaRPr kumimoji="1" lang="it-IT" sz="40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it-IT" sz="32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4000" b="1" u="sng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AOU Bologna</a:t>
            </a:r>
            <a:r>
              <a:rPr kumimoji="1"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/>
            </a:r>
            <a:br>
              <a:rPr kumimoji="1"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</a:br>
            <a:endParaRPr kumimoji="1" lang="it-IT" sz="32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35844" name="Immagin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8738" y="6199188"/>
            <a:ext cx="27352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570E6-3A93-450D-B108-D3E995992713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6375" y="404813"/>
            <a:ext cx="7037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Integrazione funzioni in ambito metropolitano</a:t>
            </a:r>
            <a:endParaRPr kumimoji="1"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75656" y="1772816"/>
            <a:ext cx="72104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Attivato gruppo </a:t>
            </a:r>
            <a:r>
              <a:rPr lang="it-IT" sz="2100" dirty="0">
                <a:latin typeface="Tahoma" panose="020B0604030504040204" pitchFamily="34" charset="0"/>
                <a:ea typeface="Times New Roman" panose="02020603050405020304" pitchFamily="18" charset="0"/>
              </a:rPr>
              <a:t>di lavoro politico-tecnico per l'integrazione e l'innovazione nell'organizzazione e nella gestione delle reti ospedaliere e dell'assistenza territoriale della Città </a:t>
            </a:r>
            <a:r>
              <a:rPr lang="it-IT" sz="2100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Metropolitana</a:t>
            </a:r>
            <a:r>
              <a:rPr lang="it-IT" sz="2100" dirty="0" smtClean="0"/>
              <a:t>.</a:t>
            </a:r>
          </a:p>
          <a:p>
            <a:endParaRPr lang="it-IT" sz="2100" dirty="0" smtClean="0"/>
          </a:p>
          <a:p>
            <a:r>
              <a:rPr lang="it-IT" sz="2100" dirty="0" smtClean="0"/>
              <a:t>Verranno elaborate proposte </a:t>
            </a:r>
            <a:r>
              <a:rPr lang="it-IT" sz="2100" dirty="0"/>
              <a:t>nei seguenti ambiti:</a:t>
            </a:r>
          </a:p>
          <a:p>
            <a:pPr lvl="0"/>
            <a:r>
              <a:rPr lang="it-IT" sz="2100" dirty="0" smtClean="0"/>
              <a:t>-piano </a:t>
            </a:r>
            <a:r>
              <a:rPr lang="it-IT" sz="2100" dirty="0"/>
              <a:t>per la promozione della salute e la prevenzione;</a:t>
            </a:r>
          </a:p>
          <a:p>
            <a:pPr lvl="0"/>
            <a:r>
              <a:rPr lang="it-IT" sz="2100" dirty="0" smtClean="0"/>
              <a:t>-ridisegno </a:t>
            </a:r>
            <a:r>
              <a:rPr lang="it-IT" sz="2100" dirty="0"/>
              <a:t>delle reti sociali, sociosanitarie e di assistenza sanitaria territoriale;</a:t>
            </a:r>
          </a:p>
          <a:p>
            <a:pPr lvl="0"/>
            <a:r>
              <a:rPr lang="it-IT" sz="2100" dirty="0" smtClean="0"/>
              <a:t>-riorganizzazione </a:t>
            </a:r>
            <a:r>
              <a:rPr lang="it-IT" sz="2100" dirty="0"/>
              <a:t>delle reti ospedaliere e valorizzazione degli </a:t>
            </a:r>
            <a:r>
              <a:rPr lang="it-IT" sz="2100" dirty="0" smtClean="0"/>
              <a:t>IRCCS;</a:t>
            </a:r>
            <a:endParaRPr lang="it-IT" sz="2100" dirty="0"/>
          </a:p>
          <a:p>
            <a:pPr lvl="0"/>
            <a:r>
              <a:rPr lang="it-IT" sz="2100" dirty="0" smtClean="0"/>
              <a:t>- assetti </a:t>
            </a:r>
            <a:r>
              <a:rPr lang="it-IT" sz="2100" dirty="0"/>
              <a:t>di governo del sistema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5553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2339752" y="0"/>
            <a:ext cx="504978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z="1800" dirty="0"/>
              <a:t>Conto </a:t>
            </a:r>
            <a:r>
              <a:rPr lang="it-IT" sz="1800" dirty="0" smtClean="0"/>
              <a:t>economico preventivo </a:t>
            </a:r>
            <a:r>
              <a:rPr lang="it-IT" sz="1800" dirty="0"/>
              <a:t>anni </a:t>
            </a:r>
            <a:r>
              <a:rPr lang="it-IT" sz="1800" dirty="0" smtClean="0"/>
              <a:t>2022-2021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9332"/>
            <a:ext cx="8457143" cy="64095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570E6-3A93-450D-B108-D3E995992713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3648" y="0"/>
            <a:ext cx="7037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Integrazione funzioni in ambito metropolitano</a:t>
            </a:r>
            <a:endParaRPr kumimoji="1"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673726"/>
              </p:ext>
            </p:extLst>
          </p:nvPr>
        </p:nvGraphicFramePr>
        <p:xfrm>
          <a:off x="1259632" y="329908"/>
          <a:ext cx="7392380" cy="6528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585"/>
                <a:gridCol w="3350227"/>
                <a:gridCol w="1815568"/>
              </a:tblGrid>
              <a:tr h="187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Ambito di attività/Disciplina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Obiettivo previsto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Deadline prevista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566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Medicina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Nucleare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Cessione ramo d’azienda AUSL verso AOU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Febbraio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187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Neuroradiologia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Riassetto complessivo delle attività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</a:rPr>
                        <a:t>neuroradiologiche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 nell’ambito dell’IRCCS ISNB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Dicembre 2022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37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Rete reumatologica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Avvio gestione unificata interaziendale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Entro primo semestre 2022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563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NeuroMET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Definizione del progetto per l'attivazione di posti letto di urgenza neurologica nel setting della Medicina d’urgenza AOU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Dicembre 2022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187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Trasfusionale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Cessione ramo d’azienda AOU verso AUSL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Settembre 2022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563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Dipartimento interaziendale ad attività integrata per la gestione del rischio infettivo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Superamento fase sperimentale e avvio DAI 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Luglio 2022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754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Dipartimento interaziendale ad attività integrata per la gestione del rischio infettivo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Rinnovo </a:t>
                      </a:r>
                      <a:r>
                        <a:rPr lang="it-IT" sz="1200" dirty="0" err="1">
                          <a:solidFill>
                            <a:schemeClr val="tx1"/>
                          </a:solidFill>
                          <a:effectLst/>
                        </a:rPr>
                        <a:t>interaziendalità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con inclusione AUSL Imola e IOR)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Dicembre 2022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563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Dipartimento interaziendale ad attività integrata di anatomia patologica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Definizione e avvio del nuovo modello organizzativo interaziendale per la patologia molecolare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Dicembre 2022</a:t>
                      </a:r>
                    </a:p>
                  </a:txBody>
                  <a:tcPr marL="57117" marR="57117" marT="0" marB="0" anchor="ctr"/>
                </a:tc>
              </a:tr>
              <a:tr h="2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Diagnostica senologica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Integrazione delle funzioni AUSL-AOU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Dicembre 2022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274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Dermatologia 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Rinnovo dell’interaziendalità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Dicembre 2022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287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Genetica medica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Rinnovo dell’interaziendalità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Dicembre 2022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282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Chirurgia senologica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Rinnovo dell’interaziendalità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Dicembre 2022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37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DFI – Dipartimento Farmaceutico Interaziendale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Riassetto organizzativo in logica di trasversalizzazione attività e competenze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Dicembre 2022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37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Dipartimento interaziendale Emergenza Urgenza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Riorganizzazione dell’attività di pronto soccorso in area metropolitana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Dicembre 2022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  <a:tr h="563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Servizio Unico Metropolitano Economato (SUME)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Adesione all’interaziendalità e l’avvio del servizio di gestione integrata dei magazzini per beni sanitari ed economali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Novembre 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17" marR="571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512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28ED850-B672-4019-9D09-48C3EC6C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556792"/>
            <a:ext cx="78867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100" dirty="0"/>
              <a:t>A</a:t>
            </a:r>
            <a:r>
              <a:rPr lang="it-IT" sz="2100" dirty="0" smtClean="0"/>
              <a:t>zioni </a:t>
            </a:r>
            <a:r>
              <a:rPr lang="it-IT" sz="2100" dirty="0"/>
              <a:t>finalizzate a riprogettare e rafforzare l’infrastruttura della </a:t>
            </a:r>
            <a:r>
              <a:rPr lang="it-IT" sz="2100" dirty="0" smtClean="0"/>
              <a:t>ricerca:</a:t>
            </a:r>
            <a:endParaRPr lang="it-IT" sz="2100" dirty="0"/>
          </a:p>
          <a:p>
            <a:pPr lvl="0"/>
            <a:r>
              <a:rPr lang="it-IT" sz="2100" i="1" dirty="0"/>
              <a:t>formalizzazione di accordi di collaborazione</a:t>
            </a:r>
            <a:r>
              <a:rPr lang="it-IT" sz="2100" dirty="0"/>
              <a:t> con altre aziende o enti di ricerca per la realizzazione di progetti di ricerca comuni;</a:t>
            </a:r>
          </a:p>
          <a:p>
            <a:pPr lvl="0"/>
            <a:r>
              <a:rPr lang="it-IT" sz="2100" i="1" dirty="0"/>
              <a:t>reclutamento di figure professionali</a:t>
            </a:r>
            <a:r>
              <a:rPr lang="it-IT" sz="2100" dirty="0"/>
              <a:t> con competenze specifiche sulla </a:t>
            </a:r>
            <a:r>
              <a:rPr lang="it-IT" sz="2100" dirty="0" smtClean="0"/>
              <a:t>ricerca;</a:t>
            </a:r>
            <a:endParaRPr lang="it-IT" sz="2100" dirty="0"/>
          </a:p>
          <a:p>
            <a:pPr lvl="0"/>
            <a:r>
              <a:rPr lang="it-IT" sz="2100" dirty="0"/>
              <a:t>prosecuzione del percorso di </a:t>
            </a:r>
            <a:r>
              <a:rPr lang="it-IT" sz="2100" i="1" dirty="0"/>
              <a:t>ridisegno dell’infrastruttura di supporto alla ricerca</a:t>
            </a:r>
            <a:r>
              <a:rPr lang="it-IT" sz="2100" dirty="0"/>
              <a:t>;</a:t>
            </a:r>
          </a:p>
          <a:p>
            <a:r>
              <a:rPr lang="it-IT" sz="2100" dirty="0"/>
              <a:t>formalizzazione delle </a:t>
            </a:r>
            <a:r>
              <a:rPr lang="it-IT" sz="2100" i="1" dirty="0"/>
              <a:t>piattaforme di ricerca</a:t>
            </a:r>
            <a:r>
              <a:rPr lang="it-IT" sz="2100" dirty="0"/>
              <a:t>: </a:t>
            </a:r>
            <a:r>
              <a:rPr lang="it-IT" sz="2100" dirty="0" smtClean="0"/>
              <a:t>le piattaforme </a:t>
            </a:r>
            <a:r>
              <a:rPr lang="it-IT" sz="2100" dirty="0"/>
              <a:t>identificate dovranno supportare gli studi di ricerca e farsi altresì parte attiva nel proporre ricerche e collaborazioni sull’ambito di proprio interesse.</a:t>
            </a:r>
          </a:p>
          <a:p>
            <a:endParaRPr lang="it-IT" b="1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6375" y="404813"/>
            <a:ext cx="7037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IRCCS: infrastruttura ricerca</a:t>
            </a:r>
            <a:endParaRPr kumimoji="1"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46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6375" y="404813"/>
            <a:ext cx="7037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IRCCS: nuovo assetto Direzione Scientifica</a:t>
            </a:r>
            <a:endParaRPr kumimoji="1"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Immagine 4" descr="Immagine che contiene tavolo&#10;&#10;Descrizione generata automaticamente"/>
          <p:cNvPicPr/>
          <p:nvPr/>
        </p:nvPicPr>
        <p:blipFill rotWithShape="1">
          <a:blip r:embed="rId2" cstate="print"/>
          <a:srcRect l="30971" t="24758" r="16425" b="10869"/>
          <a:stretch/>
        </p:blipFill>
        <p:spPr bwMode="auto">
          <a:xfrm>
            <a:off x="1871980" y="1571307"/>
            <a:ext cx="7020500" cy="4810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316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6375" y="404813"/>
            <a:ext cx="7037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PIATTAFORME RICERCA: INVESTIMENTI</a:t>
            </a:r>
            <a:endParaRPr kumimoji="1"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15765" y="1124744"/>
            <a:ext cx="7758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Investimenti per un importo di 900 mila euro per utilizzo del finanziamento riconosciuto dalla Regione a supporto dell’IRCCS (1,250 mln di euro).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524000" y="2276872"/>
          <a:ext cx="6648400" cy="3507680"/>
        </p:xfrm>
        <a:graphic>
          <a:graphicData uri="http://schemas.openxmlformats.org/drawingml/2006/table">
            <a:tbl>
              <a:tblPr/>
              <a:tblGrid>
                <a:gridCol w="1883713"/>
                <a:gridCol w="4764687"/>
              </a:tblGrid>
              <a:tr h="309924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PIATTAFORMA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TIPOLOGIA </a:t>
                      </a:r>
                      <a:r>
                        <a:rPr lang="it-IT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INVESTIMENTO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92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FARMACOLOGIA CLINICA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dirty="0" smtClean="0"/>
                        <a:t>Attrezzature varie di laboratorio 25.000 €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8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IMAGING AVANZATO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dirty="0" smtClean="0"/>
                        <a:t>Aggiornamento HW e SW risonanza magnetica 3T e 1,5 T (attività cardiologica) 230.000 €;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69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IMMUNOBIOLOGIA DEI TRAPIANTI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dirty="0" smtClean="0"/>
                        <a:t>Sistema caratterizzazione fenotipica di vescicole extracellulari 170.800 €, sistema per la rilevazione, conteggio e calcolo delle dimensioni delle vescicole extracellulari 85.400 €, sistema per separazione, rilevazione e analisi DNA e RNA 28.654 €, </a:t>
                      </a:r>
                      <a:r>
                        <a:rPr lang="it-IT" sz="1400" dirty="0" err="1" smtClean="0"/>
                        <a:t>citofluorimetro</a:t>
                      </a:r>
                      <a:r>
                        <a:rPr lang="it-IT" sz="1400" dirty="0" smtClean="0"/>
                        <a:t> per la valutazione delle cellule CAR-T 158.600 €;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5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TECNICHE CHIRURGICHE E INTERVENTISTICHE INNOVATIVE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dirty="0" smtClean="0"/>
                        <a:t>Sistema di navigazione </a:t>
                      </a:r>
                      <a:r>
                        <a:rPr lang="it-IT" sz="1400" dirty="0" err="1" smtClean="0"/>
                        <a:t>endobronchiale</a:t>
                      </a:r>
                      <a:r>
                        <a:rPr lang="it-IT" sz="1400" dirty="0" smtClean="0"/>
                        <a:t> per la Pneumologia Interventistica 275.000 €.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1134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6375" y="404813"/>
            <a:ext cx="7037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OBIETTIVI REGIONALI TEMPI DI ATTESA PATOLOGIE OGGETTO DI MONITORAGGIO</a:t>
            </a:r>
            <a:endParaRPr kumimoji="1"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1547095"/>
              </p:ext>
            </p:extLst>
          </p:nvPr>
        </p:nvGraphicFramePr>
        <p:xfrm>
          <a:off x="107504" y="1215793"/>
          <a:ext cx="8892479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735"/>
                <a:gridCol w="1875735"/>
                <a:gridCol w="856672"/>
                <a:gridCol w="1428436"/>
                <a:gridCol w="1428436"/>
                <a:gridCol w="1427465"/>
              </a:tblGrid>
              <a:tr h="382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Anno 2019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Anno 2020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Anno 2021 (30/6/21)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Anno 2022 (30/7/22)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Mammella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N. casi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319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281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% entro i tempi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98,1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96,4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94,2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Prostata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N. casi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546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263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184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% entro i tempi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42,1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39,9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36,1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Colon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N. casi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154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181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126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142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% entro i tempi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95,5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94,5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91,3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Retto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N. casi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% entro i tempi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95,6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91,1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Utero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N. casi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255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% entro i tempi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92,9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94,6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85,7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Polmone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N. casi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182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197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% entro i tempi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89,8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79,7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58,5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Tiroide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N. casi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1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% entro i tempi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48,1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63,6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56,9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Melanoma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N. casi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76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% entro i tempi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89,5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79,7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69,7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Totale Oncologici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N. casi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1647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1453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848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1070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8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% entro i tempi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74,7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80,66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6483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6375" y="404813"/>
            <a:ext cx="7037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OBIETTIVI REGIONALI TEMPI DI ATTESA PATOLOGIE OGGETTO DI MONITORAGGIO</a:t>
            </a:r>
            <a:endParaRPr kumimoji="1"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47664" y="764704"/>
            <a:ext cx="7200081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it-IT" u="sng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Sinergie di rete tra le aziende pubbliche dell’area </a:t>
            </a:r>
            <a:r>
              <a:rPr lang="it-IT" u="sng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metropolitana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it-IT" u="sng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Sinergie </a:t>
            </a:r>
            <a:r>
              <a:rPr lang="it-IT" u="sng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rete con il privato </a:t>
            </a:r>
            <a:r>
              <a:rPr lang="it-IT" u="sng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accreditato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it-IT" u="sng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</a:t>
            </a:r>
            <a:r>
              <a:rPr lang="it-IT" u="sng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ripresa dell’attività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sono stati pianificati accordi di rete con il privato accreditato per eseguire nel periodo settembre dicembre 2022 circa 700 interventi di medio-bassa complessità chirurgica</a:t>
            </a:r>
            <a:r>
              <a:rPr lang="it-IT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Andamento </a:t>
            </a:r>
            <a:r>
              <a:rPr lang="it-IT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pazienti in lista di attesa a settembre 2022:</a:t>
            </a:r>
            <a:endParaRPr lang="it-I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A7181E2-24F5-28B4-5C84-4798D39E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850"/>
          <a:stretch/>
        </p:blipFill>
        <p:spPr>
          <a:xfrm>
            <a:off x="1187624" y="3068960"/>
            <a:ext cx="795637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00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9500" y="332656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Ricavi per contributi e finanziamenti a funzione</a:t>
            </a:r>
            <a:endParaRPr kumimoji="1"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2531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35688"/>
            <a:ext cx="27352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889248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9500" y="332656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Finanziamenti per le funzioni regionali</a:t>
            </a:r>
            <a:endParaRPr kumimoji="1"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2531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35688"/>
            <a:ext cx="27352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52735"/>
            <a:ext cx="8892480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669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9500" y="333375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Ricavi per prestazioni sanitarie – Accordi di fornitura </a:t>
            </a:r>
          </a:p>
        </p:txBody>
      </p:sp>
      <p:pic>
        <p:nvPicPr>
          <p:cNvPr id="20483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35688"/>
            <a:ext cx="27352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84375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9500" y="333375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Ricavi per prestazioni sanitarie – Mobilità sanitaria</a:t>
            </a:r>
          </a:p>
        </p:txBody>
      </p:sp>
      <p:pic>
        <p:nvPicPr>
          <p:cNvPr id="21507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35688"/>
            <a:ext cx="27352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4375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9500" y="333375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Ricavi per prestazioni sanitarie </a:t>
            </a:r>
            <a:r>
              <a:rPr kumimoji="1"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 attività COVID</a:t>
            </a:r>
            <a:endParaRPr kumimoji="1"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1507" name="Immagin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35688"/>
            <a:ext cx="27352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circolare a destra 6"/>
          <p:cNvSpPr/>
          <p:nvPr/>
        </p:nvSpPr>
        <p:spPr>
          <a:xfrm>
            <a:off x="971600" y="3645024"/>
            <a:ext cx="1584176" cy="1584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537321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Trebuchet MS" pitchFamily="34" charset="0"/>
              </a:rPr>
              <a:t>Attività pazienti COVID</a:t>
            </a:r>
            <a:endParaRPr lang="it-IT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84375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2555776" y="4221088"/>
          <a:ext cx="6334125" cy="1944216"/>
        </p:xfrm>
        <a:graphic>
          <a:graphicData uri="http://schemas.openxmlformats.org/presentationml/2006/ole">
            <p:oleObj spid="_x0000_s18498" name="Foglio di lavoro" r:id="rId5" imgW="6334107" imgH="1485822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9500" y="333375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Attività COVID</a:t>
            </a:r>
            <a:endParaRPr kumimoji="1"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1196752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Trebuchet MS" pitchFamily="34" charset="0"/>
              </a:rPr>
              <a:t>Simulazione impatto tariffe COVID DM 12 agosto 2021</a:t>
            </a:r>
            <a:endParaRPr lang="it-IT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4221088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Trebuchet MS" pitchFamily="34" charset="0"/>
              </a:rPr>
              <a:t>Casi ECMO</a:t>
            </a:r>
            <a:endParaRPr lang="it-IT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4581128"/>
            <a:ext cx="5832647" cy="202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051720" y="1916832"/>
          <a:ext cx="5863356" cy="2364085"/>
        </p:xfrm>
        <a:graphic>
          <a:graphicData uri="http://schemas.openxmlformats.org/presentationml/2006/ole">
            <p:oleObj spid="_x0000_s17474" name="Foglio di lavoro" r:id="rId4" imgW="5534138" imgH="1847798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6FE500E-8FCE-4716-AAE8-10E3CD9DFDFB}" type="slidenum">
              <a:rPr lang="it-IT" altLang="it-IT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it-IT" altLang="it-IT" sz="140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79500" y="333375"/>
            <a:ext cx="806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Composizione costi della produzione </a:t>
            </a:r>
            <a:r>
              <a:rPr kumimoji="1" lang="it-IT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2022</a:t>
            </a:r>
            <a:endParaRPr kumimoji="1" lang="it-IT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3558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27352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69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OGO sfondo bianco">
  <a:themeElements>
    <a:clrScheme name="LOGO sfondo bi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 sfondo bi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OGO sfondo bi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fondo bi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fondo bi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fondo bi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fondo bi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GO sfondo bi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sfondo bi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sfondo bi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sfondo bi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sfondo bi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sfondo bi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GO sfondo bi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8403</TotalTime>
  <Words>1333</Words>
  <Application>Microsoft Office PowerPoint</Application>
  <PresentationFormat>Presentazione su schermo (4:3)</PresentationFormat>
  <Paragraphs>304</Paragraphs>
  <Slides>25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LOGO sfondo bianco</vt:lpstr>
      <vt:lpstr>Foglio di lavoro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Nome Società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Bilancio preventivo 2015</dc:title>
  <dc:creator>Nome utente</dc:creator>
  <cp:lastModifiedBy>laura.vigne</cp:lastModifiedBy>
  <cp:revision>897</cp:revision>
  <cp:lastPrinted>2021-07-02T06:40:15Z</cp:lastPrinted>
  <dcterms:created xsi:type="dcterms:W3CDTF">2015-07-16T06:49:37Z</dcterms:created>
  <dcterms:modified xsi:type="dcterms:W3CDTF">2022-11-04T15:23:31Z</dcterms:modified>
</cp:coreProperties>
</file>