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  <p:sldMasterId id="2147483702" r:id="rId2"/>
  </p:sldMasterIdLst>
  <p:sldIdLst>
    <p:sldId id="262" r:id="rId3"/>
    <p:sldId id="292" r:id="rId4"/>
    <p:sldId id="315" r:id="rId5"/>
    <p:sldId id="331" r:id="rId6"/>
    <p:sldId id="320" r:id="rId7"/>
    <p:sldId id="334" r:id="rId8"/>
    <p:sldId id="273" r:id="rId9"/>
    <p:sldId id="33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9" d="100"/>
          <a:sy n="59" d="100"/>
        </p:scale>
        <p:origin x="964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680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1577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7149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12463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023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512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9680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99056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2159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05035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7823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79988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5116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62584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77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165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1062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060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094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7584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226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816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94CA5E6-207A-4207-8667-4825A9C7005C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3E1B14E-C078-4CAF-94C2-354209832CDB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539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2E2796E-B742-4BEC-9EE6-E0CF87A0366E}" type="datetimeFigureOut">
              <a:rPr lang="it-IT" smtClean="0"/>
              <a:t>08/07/2021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1B3189C-F855-4575-9751-2E0DA91055DB}" type="slidenum">
              <a:rPr lang="it-IT" smtClean="0"/>
              <a:t>‹N›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071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55">
            <a:extLst>
              <a:ext uri="{FF2B5EF4-FFF2-40B4-BE49-F238E27FC236}">
                <a16:creationId xmlns:a16="http://schemas.microsoft.com/office/drawing/2014/main" id="{9EF96A8B-E86D-4F3A-AA75-7B1E08916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B4A08B6-1C54-4EB4-8E04-95A7BB5F2F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3" y="657385"/>
            <a:ext cx="6253317" cy="3686015"/>
          </a:xfrm>
        </p:spPr>
        <p:txBody>
          <a:bodyPr>
            <a:normAutofit/>
          </a:bodyPr>
          <a:lstStyle/>
          <a:p>
            <a:pPr algn="ctr"/>
            <a:r>
              <a:rPr lang="it-IT" sz="6000" dirty="0"/>
              <a:t>Aggiornamento andamento campagna vaccinale anti-</a:t>
            </a:r>
            <a:r>
              <a:rPr lang="it-IT" sz="6000" dirty="0" err="1"/>
              <a:t>Covid</a:t>
            </a:r>
            <a:endParaRPr lang="it-IT" sz="6000" cap="small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B3309B2-2689-4D0E-905F-4D946E10C0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455621"/>
            <a:ext cx="6269347" cy="1238616"/>
          </a:xfrm>
        </p:spPr>
        <p:txBody>
          <a:bodyPr>
            <a:normAutofit/>
          </a:bodyPr>
          <a:lstStyle/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Ausl bologna</a:t>
            </a:r>
          </a:p>
          <a:p>
            <a:pPr algn="ctr"/>
            <a:r>
              <a:rPr lang="it-IT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08 luglio 2021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486DB14-48B4-485A-954D-E0BE10BAEC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r="84242"/>
          <a:stretch/>
        </p:blipFill>
        <p:spPr>
          <a:xfrm>
            <a:off x="633999" y="1049785"/>
            <a:ext cx="4001315" cy="4228803"/>
          </a:xfrm>
          <a:prstGeom prst="rect">
            <a:avLst/>
          </a:prstGeom>
        </p:spPr>
      </p:pic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5F5B333-A567-4994-B69F-B3D6FFA109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47071" y="4343400"/>
            <a:ext cx="5636107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ED78922C-0FA6-4876-B387-09E6D18A98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E822080-05A0-4490-8404-A5C900C2C8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7426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B019A08-55AD-4038-B865-37DA596B8C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23280328-E329-4FA3-9B54-F6F8DF1CC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5431"/>
            <a:ext cx="5127171" cy="1450757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3400" b="1" dirty="0"/>
              <a:t>Aggiornamento campagna </a:t>
            </a:r>
            <a:r>
              <a:rPr lang="en-US" sz="3400" b="1" dirty="0" err="1"/>
              <a:t>vaccinale</a:t>
            </a:r>
            <a:r>
              <a:rPr lang="en-US" sz="3400" b="1" dirty="0"/>
              <a:t> </a:t>
            </a:r>
            <a:br>
              <a:rPr lang="en-US" sz="3400" b="1" dirty="0"/>
            </a:br>
            <a:r>
              <a:rPr lang="en-US" sz="3400" b="1" dirty="0"/>
              <a:t>anti-Covid 19 – </a:t>
            </a:r>
            <a:r>
              <a:rPr lang="en-US" sz="3400" b="1" dirty="0" err="1"/>
              <a:t>Ausl</a:t>
            </a:r>
            <a:r>
              <a:rPr lang="en-US" sz="3400" b="1" dirty="0"/>
              <a:t> Bologna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BA067F2-7FAF-4758-9BC4-F7C88ED90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11684" y="2086188"/>
            <a:ext cx="474880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D7F645C-7726-4C90-981E-78A10DD75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1684" y="2198914"/>
            <a:ext cx="5127172" cy="3670180"/>
          </a:xfrm>
        </p:spPr>
        <p:txBody>
          <a:bodyPr vert="horz" lIns="0" tIns="45720" rIns="0" bIns="45720" rtlCol="0">
            <a:normAutofit lnSpcReduction="10000"/>
          </a:bodyPr>
          <a:lstStyle/>
          <a:p>
            <a:pPr algn="just">
              <a:buFont typeface="Calibri" panose="020F0502020204030204" pitchFamily="34" charset="0"/>
              <a:buChar char="•"/>
            </a:pPr>
            <a:r>
              <a:rPr lang="it-IT" sz="2800" dirty="0"/>
              <a:t> </a:t>
            </a:r>
            <a:r>
              <a:rPr lang="it-IT" sz="2800" dirty="0">
                <a:solidFill>
                  <a:schemeClr val="tx1"/>
                </a:solidFill>
              </a:rPr>
              <a:t>All’8 luglio, </a:t>
            </a:r>
            <a:r>
              <a:rPr lang="it-IT" sz="2800" b="1" dirty="0">
                <a:solidFill>
                  <a:schemeClr val="tx1"/>
                </a:solidFill>
              </a:rPr>
              <a:t>823.450 dosi somministrate nel territorio dell’Azienda USL di Bologna</a:t>
            </a:r>
            <a:r>
              <a:rPr lang="it-IT" sz="2800" dirty="0">
                <a:solidFill>
                  <a:schemeClr val="tx1"/>
                </a:solidFill>
              </a:rPr>
              <a:t> (comprensivo di prime e seconde dosi popolazione residente per tutte le filiere), di cui in particolare:</a:t>
            </a:r>
          </a:p>
          <a:p>
            <a:pPr lvl="1" algn="just"/>
            <a:r>
              <a:rPr lang="it-IT" sz="2800" dirty="0">
                <a:solidFill>
                  <a:schemeClr val="tx1"/>
                </a:solidFill>
              </a:rPr>
              <a:t>Prime dosi: 526.053 (61,9%)</a:t>
            </a:r>
          </a:p>
          <a:p>
            <a:pPr lvl="1" algn="just"/>
            <a:r>
              <a:rPr lang="it-IT" sz="2800" dirty="0">
                <a:solidFill>
                  <a:schemeClr val="tx1"/>
                </a:solidFill>
              </a:rPr>
              <a:t>Seconde dosi: 297.397 (35,1 %)</a:t>
            </a:r>
            <a:endParaRPr lang="it-IT" sz="1700" dirty="0">
              <a:solidFill>
                <a:schemeClr val="tx1"/>
              </a:solidFill>
            </a:endParaRPr>
          </a:p>
          <a:p>
            <a:pPr lvl="1"/>
            <a:endParaRPr lang="it-IT" sz="1700" dirty="0"/>
          </a:p>
          <a:p>
            <a:pPr marL="201168" lvl="1" indent="0">
              <a:buFont typeface="Calibri" panose="020F0502020204030204" pitchFamily="34" charset="0"/>
              <a:buNone/>
            </a:pPr>
            <a:endParaRPr lang="it-IT" sz="17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627C7B9-FD35-4E35-B741-E4A9A5F41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6B7131-2035-43F9-84E8-2B4749D333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E06D8077-8B4E-4569-B03A-A825632BAF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512485"/>
              </p:ext>
            </p:extLst>
          </p:nvPr>
        </p:nvGraphicFramePr>
        <p:xfrm>
          <a:off x="429832" y="2022337"/>
          <a:ext cx="5768491" cy="328130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452501">
                  <a:extLst>
                    <a:ext uri="{9D8B030D-6E8A-4147-A177-3AD203B41FA5}">
                      <a16:colId xmlns:a16="http://schemas.microsoft.com/office/drawing/2014/main" val="2010587674"/>
                    </a:ext>
                  </a:extLst>
                </a:gridCol>
                <a:gridCol w="1057254">
                  <a:extLst>
                    <a:ext uri="{9D8B030D-6E8A-4147-A177-3AD203B41FA5}">
                      <a16:colId xmlns:a16="http://schemas.microsoft.com/office/drawing/2014/main" val="3306822495"/>
                    </a:ext>
                  </a:extLst>
                </a:gridCol>
                <a:gridCol w="1057254">
                  <a:extLst>
                    <a:ext uri="{9D8B030D-6E8A-4147-A177-3AD203B41FA5}">
                      <a16:colId xmlns:a16="http://schemas.microsoft.com/office/drawing/2014/main" val="4210664936"/>
                    </a:ext>
                  </a:extLst>
                </a:gridCol>
                <a:gridCol w="1201482">
                  <a:extLst>
                    <a:ext uri="{9D8B030D-6E8A-4147-A177-3AD203B41FA5}">
                      <a16:colId xmlns:a16="http://schemas.microsoft.com/office/drawing/2014/main" val="1689282184"/>
                    </a:ext>
                  </a:extLst>
                </a:gridCol>
              </a:tblGrid>
              <a:tr h="40371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CLASSIFICAZIONE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DOSE 1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DOSE 2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TOTALE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2069110"/>
                  </a:ext>
                </a:extLst>
              </a:tr>
              <a:tr h="40371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DOMICILIARI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6.708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5.739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12.447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7350846"/>
                  </a:ext>
                </a:extLst>
              </a:tr>
              <a:tr h="794756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u="none" strike="noStrike" dirty="0">
                          <a:effectLst/>
                        </a:rPr>
                        <a:t>ESTREMAMENTE VULNERABILI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68.372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62.450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130.822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8109861"/>
                  </a:ext>
                </a:extLst>
              </a:tr>
              <a:tr h="467977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FRAGILI</a:t>
                      </a: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23.308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14.262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37.570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1783376"/>
                  </a:ext>
                </a:extLst>
              </a:tr>
              <a:tr h="40371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OVER 40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347.564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186.318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533.882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0158307"/>
                  </a:ext>
                </a:extLst>
              </a:tr>
              <a:tr h="40371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u="none" strike="noStrike" dirty="0">
                          <a:effectLst/>
                        </a:rPr>
                        <a:t>ULTERIORI FILIERE</a:t>
                      </a:r>
                      <a:endParaRPr lang="it-IT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80.101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28.628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108.729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122862"/>
                  </a:ext>
                </a:extLst>
              </a:tr>
              <a:tr h="40371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u="none" strike="noStrike" dirty="0">
                          <a:effectLst/>
                        </a:rPr>
                        <a:t>TOTALE</a:t>
                      </a:r>
                      <a:endParaRPr lang="it-IT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1853" marR="11853" marT="11853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526.053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297.397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823.450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85867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286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A847C9-232B-4F05-BE8E-F78D089CE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280" y="256275"/>
            <a:ext cx="10251440" cy="936994"/>
          </a:xfrm>
        </p:spPr>
        <p:txBody>
          <a:bodyPr>
            <a:normAutofit/>
          </a:bodyPr>
          <a:lstStyle/>
          <a:p>
            <a:pPr algn="ctr"/>
            <a:r>
              <a:rPr lang="it-IT" sz="4400" dirty="0"/>
              <a:t>Sintesi adesione campagna vaccinale per età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3B5443-AE11-4F6E-A915-14E878A60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7514" y="6301326"/>
            <a:ext cx="5255083" cy="485554"/>
          </a:xfrm>
        </p:spPr>
        <p:txBody>
          <a:bodyPr>
            <a:normAutofit fontScale="92500" lnSpcReduction="10000"/>
          </a:bodyPr>
          <a:lstStyle/>
          <a:p>
            <a:pPr algn="r">
              <a:spcBef>
                <a:spcPts val="0"/>
              </a:spcBef>
              <a:spcAft>
                <a:spcPts val="600"/>
              </a:spcAft>
            </a:pPr>
            <a:endParaRPr lang="it-IT" sz="800" i="1" dirty="0">
              <a:solidFill>
                <a:schemeClr val="bg1"/>
              </a:solidFill>
            </a:endParaRPr>
          </a:p>
          <a:p>
            <a:pPr algn="r">
              <a:spcBef>
                <a:spcPts val="0"/>
              </a:spcBef>
              <a:spcAft>
                <a:spcPts val="600"/>
              </a:spcAft>
            </a:pPr>
            <a:r>
              <a:rPr lang="it-IT" sz="1800" i="1" dirty="0">
                <a:solidFill>
                  <a:schemeClr val="bg1"/>
                </a:solidFill>
              </a:rPr>
              <a:t>*Si considerano come aderenti i prenotati e/o vaccinati</a:t>
            </a:r>
          </a:p>
        </p:txBody>
      </p:sp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3DAF5D68-88AC-42B2-B286-5FAA07AAB2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132957"/>
              </p:ext>
            </p:extLst>
          </p:nvPr>
        </p:nvGraphicFramePr>
        <p:xfrm>
          <a:off x="1506987" y="1823958"/>
          <a:ext cx="9445493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0053">
                  <a:extLst>
                    <a:ext uri="{9D8B030D-6E8A-4147-A177-3AD203B41FA5}">
                      <a16:colId xmlns:a16="http://schemas.microsoft.com/office/drawing/2014/main" val="1443490320"/>
                    </a:ext>
                  </a:extLst>
                </a:gridCol>
                <a:gridCol w="3596640">
                  <a:extLst>
                    <a:ext uri="{9D8B030D-6E8A-4147-A177-3AD203B41FA5}">
                      <a16:colId xmlns:a16="http://schemas.microsoft.com/office/drawing/2014/main" val="3355897522"/>
                    </a:ext>
                  </a:extLst>
                </a:gridCol>
                <a:gridCol w="3098800">
                  <a:extLst>
                    <a:ext uri="{9D8B030D-6E8A-4147-A177-3AD203B41FA5}">
                      <a16:colId xmlns:a16="http://schemas.microsoft.com/office/drawing/2014/main" val="3915627752"/>
                    </a:ext>
                  </a:extLst>
                </a:gridCol>
              </a:tblGrid>
              <a:tr h="213653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CATEGORIA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ADERENTI*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NOTE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204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Over 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88,9%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Avvio 16/02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3085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80-84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91,5%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Avvio 01/03 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249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75-79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89,5%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Avvio 15/03 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1714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70-74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i="0" dirty="0">
                          <a:solidFill>
                            <a:srgbClr val="000000"/>
                          </a:solidFill>
                          <a:effectLst/>
                        </a:rPr>
                        <a:t>86,8%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Avvio 12/04 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1245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65-69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000000"/>
                          </a:solidFill>
                        </a:rPr>
                        <a:t>82,3%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Avvio 26/04 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116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60-64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000000"/>
                          </a:solidFill>
                        </a:rPr>
                        <a:t>78,6%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Avvio 06/05 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3546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55-59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000000"/>
                          </a:solidFill>
                        </a:rPr>
                        <a:t>75,8%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Avvio 01/06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7280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50-54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000000"/>
                          </a:solidFill>
                        </a:rPr>
                        <a:t>71,1%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Avvio 08/06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54576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820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A847C9-232B-4F05-BE8E-F78D089CE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720" y="386613"/>
            <a:ext cx="10322560" cy="852376"/>
          </a:xfrm>
        </p:spPr>
        <p:txBody>
          <a:bodyPr>
            <a:normAutofit/>
          </a:bodyPr>
          <a:lstStyle/>
          <a:p>
            <a:pPr algn="ctr"/>
            <a:r>
              <a:rPr lang="it-IT" sz="4400" dirty="0"/>
              <a:t>Sintesi adesione campagna vaccinale per età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3B5443-AE11-4F6E-A915-14E878A60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7514" y="6301326"/>
            <a:ext cx="5255083" cy="485554"/>
          </a:xfrm>
        </p:spPr>
        <p:txBody>
          <a:bodyPr>
            <a:normAutofit fontScale="92500" lnSpcReduction="10000"/>
          </a:bodyPr>
          <a:lstStyle/>
          <a:p>
            <a:pPr algn="r">
              <a:spcBef>
                <a:spcPts val="0"/>
              </a:spcBef>
              <a:spcAft>
                <a:spcPts val="600"/>
              </a:spcAft>
            </a:pPr>
            <a:endParaRPr lang="it-IT" sz="800" i="1" dirty="0">
              <a:solidFill>
                <a:schemeClr val="bg1"/>
              </a:solidFill>
            </a:endParaRPr>
          </a:p>
          <a:p>
            <a:pPr algn="r">
              <a:spcBef>
                <a:spcPts val="0"/>
              </a:spcBef>
              <a:spcAft>
                <a:spcPts val="600"/>
              </a:spcAft>
            </a:pPr>
            <a:r>
              <a:rPr lang="it-IT" sz="1800" i="1" dirty="0">
                <a:solidFill>
                  <a:schemeClr val="bg1"/>
                </a:solidFill>
              </a:rPr>
              <a:t>*Si considerano come aderenti i prenotati e/o vaccinati</a:t>
            </a:r>
          </a:p>
        </p:txBody>
      </p:sp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3DAF5D68-88AC-42B2-B286-5FAA07AAB2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361191"/>
              </p:ext>
            </p:extLst>
          </p:nvPr>
        </p:nvGraphicFramePr>
        <p:xfrm>
          <a:off x="1242827" y="1869971"/>
          <a:ext cx="9902693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653">
                  <a:extLst>
                    <a:ext uri="{9D8B030D-6E8A-4147-A177-3AD203B41FA5}">
                      <a16:colId xmlns:a16="http://schemas.microsoft.com/office/drawing/2014/main" val="1443490320"/>
                    </a:ext>
                  </a:extLst>
                </a:gridCol>
                <a:gridCol w="3373120">
                  <a:extLst>
                    <a:ext uri="{9D8B030D-6E8A-4147-A177-3AD203B41FA5}">
                      <a16:colId xmlns:a16="http://schemas.microsoft.com/office/drawing/2014/main" val="3355897522"/>
                    </a:ext>
                  </a:extLst>
                </a:gridCol>
                <a:gridCol w="3677920">
                  <a:extLst>
                    <a:ext uri="{9D8B030D-6E8A-4147-A177-3AD203B41FA5}">
                      <a16:colId xmlns:a16="http://schemas.microsoft.com/office/drawing/2014/main" val="3915627752"/>
                    </a:ext>
                  </a:extLst>
                </a:gridCol>
              </a:tblGrid>
              <a:tr h="319802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CATEGORIA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ADERENTI*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NOTE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204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45-49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000000"/>
                          </a:solidFill>
                        </a:rPr>
                        <a:t>65,9%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Avvio 14/06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0492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40-44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000000"/>
                          </a:solidFill>
                        </a:rPr>
                        <a:t>61,3%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Avvio 14/06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5492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35-39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53,8%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Prenotazioni aperte dal 09/06 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3085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>
                          <a:solidFill>
                            <a:schemeClr val="tx1"/>
                          </a:solidFill>
                        </a:rPr>
                        <a:t>30-34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52,1%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Prenotazioni aperte dal 11/06 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4249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>
                          <a:solidFill>
                            <a:schemeClr val="tx1"/>
                          </a:solidFill>
                        </a:rPr>
                        <a:t>25-29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51,9%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Prenotazioni aperte dal 14/06 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1714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>
                          <a:solidFill>
                            <a:schemeClr val="tx1"/>
                          </a:solidFill>
                        </a:rPr>
                        <a:t>20-24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i="0" dirty="0">
                          <a:solidFill>
                            <a:schemeClr val="tx1"/>
                          </a:solidFill>
                          <a:effectLst/>
                        </a:rPr>
                        <a:t>51%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Prenotazioni aperte dal 16/06 </a:t>
                      </a:r>
                      <a:endParaRPr lang="it-IT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1245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15-19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000000"/>
                          </a:solidFill>
                        </a:rPr>
                        <a:t>49,2%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Prenotazioni aperte dal 07/06 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56276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it-IT" sz="2400" b="1" dirty="0"/>
                        <a:t>12-14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>
                          <a:solidFill>
                            <a:srgbClr val="000000"/>
                          </a:solidFill>
                        </a:rPr>
                        <a:t>25,8%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Prenotazioni aperte dal 07/06 </a:t>
                      </a:r>
                      <a:endParaRPr lang="it-IT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77914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1691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026CC3-872B-40B3-B4A1-8CD8544EA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/>
              <a:t>Punto della situazione: filiere vaccinali attive 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10D75DD7-DD2F-4ABF-BC4C-653C502E57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6320" y="1799180"/>
            <a:ext cx="10058400" cy="4551681"/>
          </a:xfrm>
        </p:spPr>
        <p:txBody>
          <a:bodyPr>
            <a:normAutofit/>
          </a:bodyPr>
          <a:lstStyle/>
          <a:p>
            <a:pPr algn="just" rtl="0" eaLnBrk="1" fontAlgn="t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2800" b="1" dirty="0">
                <a:solidFill>
                  <a:schemeClr val="tx1"/>
                </a:solidFill>
              </a:rPr>
              <a:t> Terminata la chiamata attiva per esecuzione prima dose di specifiche categorie di soggetti</a:t>
            </a:r>
          </a:p>
          <a:p>
            <a:pPr algn="just" rtl="0" eaLnBrk="1" fontAlgn="t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chemeClr val="tx1"/>
                </a:solidFill>
              </a:rPr>
              <a:t> Sono </a:t>
            </a:r>
            <a:r>
              <a:rPr lang="it-IT" sz="2800" b="1" dirty="0">
                <a:solidFill>
                  <a:schemeClr val="tx1"/>
                </a:solidFill>
              </a:rPr>
              <a:t>in corso le vaccinazioni con nuove prime dosi per tutte le categorie di età</a:t>
            </a:r>
            <a:r>
              <a:rPr lang="it-IT" sz="2800" dirty="0">
                <a:solidFill>
                  <a:schemeClr val="tx1"/>
                </a:solidFill>
              </a:rPr>
              <a:t> e le somministrazioni delle seconde dosi per età/categorie specifiche</a:t>
            </a:r>
          </a:p>
          <a:p>
            <a:pPr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2800" dirty="0">
                <a:solidFill>
                  <a:schemeClr val="tx1"/>
                </a:solidFill>
              </a:rPr>
              <a:t> </a:t>
            </a:r>
            <a:r>
              <a:rPr lang="it-IT" sz="2800" dirty="0"/>
              <a:t>Dal 30/06 è stata </a:t>
            </a:r>
            <a:r>
              <a:rPr lang="it-IT" sz="2800" b="1" dirty="0"/>
              <a:t>bloccata la </a:t>
            </a:r>
            <a:r>
              <a:rPr lang="it-IT" sz="2800" b="1" dirty="0" err="1"/>
              <a:t>prenotabilità</a:t>
            </a:r>
            <a:r>
              <a:rPr lang="it-IT" sz="2800" b="1" dirty="0"/>
              <a:t> di appuntamento per prima dose per la fascia d’età 20-59 anni</a:t>
            </a:r>
            <a:r>
              <a:rPr lang="it-IT" sz="2800" dirty="0"/>
              <a:t>. </a:t>
            </a:r>
            <a:r>
              <a:rPr lang="it-IT" sz="2800" b="1" dirty="0"/>
              <a:t>Prenotazioni aperte solo per 12-19enni e over 60. </a:t>
            </a:r>
          </a:p>
          <a:p>
            <a:pPr marL="0" indent="0"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it-IT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423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1E9616-0140-48B0-B6E2-09E108D17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b="1" dirty="0"/>
              <a:t>In  sintesi</a:t>
            </a:r>
            <a:endParaRPr lang="en-US" sz="5400" b="1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9E71EDE-DFC4-4EF5-BDA1-46470E188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452" y="1954591"/>
            <a:ext cx="10058400" cy="433735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it-IT" sz="2800" dirty="0"/>
              <a:t>- </a:t>
            </a:r>
            <a:r>
              <a:rPr lang="it-IT" sz="3000" dirty="0"/>
              <a:t>Oggi gli aderenti alla campagna (vaccinati più prenotati) sono 580.614 pari al 68,4% della popolazione totale &gt;12 anni</a:t>
            </a:r>
          </a:p>
          <a:p>
            <a:pPr>
              <a:lnSpc>
                <a:spcPct val="120000"/>
              </a:lnSpc>
            </a:pPr>
            <a:r>
              <a:rPr lang="it-IT" sz="3000" dirty="0"/>
              <a:t>- Volendo raggiungere l’80% della copertura mancano ad oggi circa 98.000 adesioni </a:t>
            </a:r>
          </a:p>
          <a:p>
            <a:pPr algn="just" fontAlgn="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2600" dirty="0"/>
              <a:t>Per recuperare adesioni programmate/ in valutazione seguenti iniziative:	</a:t>
            </a:r>
          </a:p>
          <a:p>
            <a:pPr lvl="2" algn="just" fontAlgn="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2600" dirty="0"/>
              <a:t>Open Day J&amp;J &gt; 60 anni (13 luglio Calderara e Bologna: 300 vaccinazioni per sede)</a:t>
            </a:r>
          </a:p>
          <a:p>
            <a:pPr lvl="2" algn="just" fontAlgn="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2600" dirty="0"/>
              <a:t>Postazioni vaccinali con caratteristiche di prossimità (piazze, Ipermercati etc.)</a:t>
            </a:r>
          </a:p>
          <a:p>
            <a:pPr lvl="2" algn="just" fontAlgn="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2600" dirty="0"/>
              <a:t>Revisione di tutti i cittadini in carico ai nostri servizi sanitari e sociosanitari per offerta attiva</a:t>
            </a:r>
          </a:p>
          <a:p>
            <a:pPr lvl="2" algn="just" fontAlgn="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2600" dirty="0"/>
              <a:t>Accordo Con PLS</a:t>
            </a:r>
          </a:p>
          <a:p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30739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2EF611F-9354-4C1A-8F8B-9ED78B1C5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Anticipi II dose </a:t>
            </a:r>
            <a:r>
              <a:rPr lang="it-IT" dirty="0" err="1"/>
              <a:t>Vaxzevria</a:t>
            </a:r>
            <a:r>
              <a:rPr lang="it-IT" dirty="0"/>
              <a:t> per over 60</a:t>
            </a:r>
            <a:br>
              <a:rPr lang="it-IT" dirty="0"/>
            </a:br>
            <a:r>
              <a:rPr lang="it-IT" dirty="0"/>
              <a:t>(aggiornamento 07/07 ore 17)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FF112F-F0E0-4297-9DBC-6C7D0BB3F1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it-IT" sz="2400" dirty="0"/>
              <a:t>Totale soggetti che hanno anticipato la II dose: 6.298 (34,6% degli aventi diritto)</a:t>
            </a:r>
          </a:p>
          <a:p>
            <a:endParaRPr lang="it-IT" dirty="0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937A005F-4B34-490A-8B80-0000587EA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353093"/>
              </p:ext>
            </p:extLst>
          </p:nvPr>
        </p:nvGraphicFramePr>
        <p:xfrm>
          <a:off x="418737" y="2223549"/>
          <a:ext cx="3606800" cy="3563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2949">
                  <a:extLst>
                    <a:ext uri="{9D8B030D-6E8A-4147-A177-3AD203B41FA5}">
                      <a16:colId xmlns:a16="http://schemas.microsoft.com/office/drawing/2014/main" val="3852222946"/>
                    </a:ext>
                  </a:extLst>
                </a:gridCol>
                <a:gridCol w="1433851">
                  <a:extLst>
                    <a:ext uri="{9D8B030D-6E8A-4147-A177-3AD203B41FA5}">
                      <a16:colId xmlns:a16="http://schemas.microsoft.com/office/drawing/2014/main" val="2443453335"/>
                    </a:ext>
                  </a:extLst>
                </a:gridCol>
              </a:tblGrid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RIZZOLI</a:t>
                      </a:r>
                    </a:p>
                  </a:txBody>
                  <a:tcPr marL="6350" marR="6350" marT="6350" marB="0" anchor="b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 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42462937"/>
                  </a:ext>
                </a:extLst>
              </a:tr>
              <a:tr h="28003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Data </a:t>
                      </a:r>
                      <a:r>
                        <a:rPr lang="it-IT" sz="18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Appunt</a:t>
                      </a:r>
                      <a:r>
                        <a:rPr lang="it-IT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it-IT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prenotazioni</a:t>
                      </a:r>
                      <a:endParaRPr lang="it-IT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240852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07/07/2021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4230152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09/07/2021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7835889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10/07/2021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397125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12/07/2021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5324497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14/07/2021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9978855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16/07/2021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9602865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20/07/2021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145616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22/07/2021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626616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23/07/2021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9705451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30/07/2021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6104203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31/07/2021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68800987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Totale IOR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821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64240927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D8E2EF06-3E5F-464E-954A-F5823F3E7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970848"/>
              </p:ext>
            </p:extLst>
          </p:nvPr>
        </p:nvGraphicFramePr>
        <p:xfrm>
          <a:off x="4491990" y="2270266"/>
          <a:ext cx="3568700" cy="3140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32940">
                  <a:extLst>
                    <a:ext uri="{9D8B030D-6E8A-4147-A177-3AD203B41FA5}">
                      <a16:colId xmlns:a16="http://schemas.microsoft.com/office/drawing/2014/main" val="2189091573"/>
                    </a:ext>
                  </a:extLst>
                </a:gridCol>
                <a:gridCol w="1635760">
                  <a:extLst>
                    <a:ext uri="{9D8B030D-6E8A-4147-A177-3AD203B41FA5}">
                      <a16:colId xmlns:a16="http://schemas.microsoft.com/office/drawing/2014/main" val="1385706866"/>
                    </a:ext>
                  </a:extLst>
                </a:gridCol>
              </a:tblGrid>
              <a:tr h="28256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UNISALUTE</a:t>
                      </a:r>
                    </a:p>
                  </a:txBody>
                  <a:tcPr marL="6350" marR="6350" marT="6350" marB="0" anchor="b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 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43043433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Data </a:t>
                      </a:r>
                      <a:r>
                        <a:rPr lang="it-IT" sz="1800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Appunt</a:t>
                      </a:r>
                      <a:r>
                        <a:rPr lang="it-IT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it-IT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prenotazioni</a:t>
                      </a:r>
                      <a:endParaRPr lang="it-IT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461718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09/07/2021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04818091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14/07/2021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518616859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 dirty="0">
                          <a:effectLst/>
                        </a:rPr>
                        <a:t>15/07/2021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08939933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16/07/2021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8368011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22/07/2021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2350437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27/07/2021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71083503"/>
                  </a:ext>
                </a:extLst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1" u="none" strike="noStrike" dirty="0">
                          <a:effectLst/>
                        </a:rPr>
                        <a:t>Totale </a:t>
                      </a:r>
                      <a:r>
                        <a:rPr lang="it-IT" sz="1800" b="1" u="none" strike="noStrike" dirty="0" err="1">
                          <a:effectLst/>
                        </a:rPr>
                        <a:t>Unisalute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12171297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4B58C81E-1DB5-4065-8802-C30F1E5A5A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855323"/>
              </p:ext>
            </p:extLst>
          </p:nvPr>
        </p:nvGraphicFramePr>
        <p:xfrm>
          <a:off x="8199122" y="2234431"/>
          <a:ext cx="3581400" cy="3368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66900">
                  <a:extLst>
                    <a:ext uri="{9D8B030D-6E8A-4147-A177-3AD203B41FA5}">
                      <a16:colId xmlns:a16="http://schemas.microsoft.com/office/drawing/2014/main" val="1544043904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547779117"/>
                    </a:ext>
                  </a:extLst>
                </a:gridCol>
              </a:tblGrid>
              <a:tr h="1841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FIERA</a:t>
                      </a:r>
                      <a:endParaRPr lang="it-IT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3108482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solidFill>
                            <a:schemeClr val="bg1"/>
                          </a:solidFill>
                          <a:effectLst/>
                        </a:rPr>
                        <a:t>Data Appunt.</a:t>
                      </a:r>
                      <a:endParaRPr lang="it-IT" sz="18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 prenotazioni</a:t>
                      </a:r>
                      <a:endParaRPr lang="it-IT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06360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08/07/2021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2657568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11/07/2021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3353042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14/07/2021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500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3570619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17/07/2021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7856617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18/07/2021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0255411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19/07/2021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700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8871729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20/07/2021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641922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21/07/2021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9266649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u="none" strike="noStrike">
                          <a:effectLst/>
                        </a:rPr>
                        <a:t>28/07/2021</a:t>
                      </a:r>
                      <a:endParaRPr lang="it-IT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550549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it-IT" sz="1800" b="1" u="none" strike="noStrike" dirty="0">
                          <a:effectLst/>
                        </a:rPr>
                        <a:t>Totale Fiera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4426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2310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864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550F314-4DF9-4CE9-B74E-22C49B6B2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it-IT" sz="3600" cap="small" dirty="0">
                <a:solidFill>
                  <a:srgbClr val="FFFFFF"/>
                </a:solidFill>
              </a:rPr>
              <a:t>PROGRAMMA 18/06-15/07</a:t>
            </a:r>
            <a:br>
              <a:rPr lang="it-IT" sz="3600" cap="small" dirty="0">
                <a:solidFill>
                  <a:srgbClr val="FFFFFF"/>
                </a:solidFill>
              </a:rPr>
            </a:br>
            <a:endParaRPr lang="it-IT" sz="2800" cap="small" dirty="0">
              <a:solidFill>
                <a:srgbClr val="FFFFFF"/>
              </a:solidFill>
            </a:endParaRP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422A4BBF-B2C3-473A-94BD-F53625863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F831697-6FF6-49F2-A670-EC9272FA1C03}"/>
              </a:ext>
            </a:extLst>
          </p:cNvPr>
          <p:cNvSpPr txBox="1"/>
          <p:nvPr/>
        </p:nvSpPr>
        <p:spPr>
          <a:xfrm>
            <a:off x="286727" y="4657844"/>
            <a:ext cx="32904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OSSERVAZIONI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Target derivati da produzione settimanale comunicata a DS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3352A104-5635-45CF-9C09-929934A47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040718"/>
              </p:ext>
            </p:extLst>
          </p:nvPr>
        </p:nvGraphicFramePr>
        <p:xfrm>
          <a:off x="397362" y="1940560"/>
          <a:ext cx="11601594" cy="4318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9066">
                  <a:extLst>
                    <a:ext uri="{9D8B030D-6E8A-4147-A177-3AD203B41FA5}">
                      <a16:colId xmlns:a16="http://schemas.microsoft.com/office/drawing/2014/main" val="1270092119"/>
                    </a:ext>
                  </a:extLst>
                </a:gridCol>
                <a:gridCol w="1289066">
                  <a:extLst>
                    <a:ext uri="{9D8B030D-6E8A-4147-A177-3AD203B41FA5}">
                      <a16:colId xmlns:a16="http://schemas.microsoft.com/office/drawing/2014/main" val="2632110825"/>
                    </a:ext>
                  </a:extLst>
                </a:gridCol>
                <a:gridCol w="1289066">
                  <a:extLst>
                    <a:ext uri="{9D8B030D-6E8A-4147-A177-3AD203B41FA5}">
                      <a16:colId xmlns:a16="http://schemas.microsoft.com/office/drawing/2014/main" val="1092428141"/>
                    </a:ext>
                  </a:extLst>
                </a:gridCol>
                <a:gridCol w="1289066">
                  <a:extLst>
                    <a:ext uri="{9D8B030D-6E8A-4147-A177-3AD203B41FA5}">
                      <a16:colId xmlns:a16="http://schemas.microsoft.com/office/drawing/2014/main" val="3833265036"/>
                    </a:ext>
                  </a:extLst>
                </a:gridCol>
                <a:gridCol w="1289066">
                  <a:extLst>
                    <a:ext uri="{9D8B030D-6E8A-4147-A177-3AD203B41FA5}">
                      <a16:colId xmlns:a16="http://schemas.microsoft.com/office/drawing/2014/main" val="2202031950"/>
                    </a:ext>
                  </a:extLst>
                </a:gridCol>
                <a:gridCol w="1289066">
                  <a:extLst>
                    <a:ext uri="{9D8B030D-6E8A-4147-A177-3AD203B41FA5}">
                      <a16:colId xmlns:a16="http://schemas.microsoft.com/office/drawing/2014/main" val="3688453237"/>
                    </a:ext>
                  </a:extLst>
                </a:gridCol>
                <a:gridCol w="1289066">
                  <a:extLst>
                    <a:ext uri="{9D8B030D-6E8A-4147-A177-3AD203B41FA5}">
                      <a16:colId xmlns:a16="http://schemas.microsoft.com/office/drawing/2014/main" val="3328526169"/>
                    </a:ext>
                  </a:extLst>
                </a:gridCol>
                <a:gridCol w="1289066">
                  <a:extLst>
                    <a:ext uri="{9D8B030D-6E8A-4147-A177-3AD203B41FA5}">
                      <a16:colId xmlns:a16="http://schemas.microsoft.com/office/drawing/2014/main" val="470859692"/>
                    </a:ext>
                  </a:extLst>
                </a:gridCol>
                <a:gridCol w="1289066">
                  <a:extLst>
                    <a:ext uri="{9D8B030D-6E8A-4147-A177-3AD203B41FA5}">
                      <a16:colId xmlns:a16="http://schemas.microsoft.com/office/drawing/2014/main" val="3921732378"/>
                    </a:ext>
                  </a:extLst>
                </a:gridCol>
              </a:tblGrid>
              <a:tr h="7927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SETTIMANA</a:t>
                      </a:r>
                      <a:endParaRPr lang="it-IT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PRODUZIONE SETTIMANALE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TARGET SETTIMANALE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DELTA SETTIMANALE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SCARTO SETTIMANALE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PRODUZIONE DI PERIODO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TARGET DI PERIODO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DELTA DI PERIODO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SCARTO DI PERIODO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932728539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09/04-15/04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35222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31192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4030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12,9%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1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614051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1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590176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1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23875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rowSpan="1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+4,0%</a:t>
                      </a:r>
                      <a:endParaRPr lang="it-IT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20257727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16/04-22/04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34182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30499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3683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12,1%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151990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23/04-29/04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43799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45529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-1730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-3,8%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518327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30/04-6/05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43332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46123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-2791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-6,1%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569240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7/05-13/05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51027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46084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4943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10,7%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493386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14/05-20/05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45217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46084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-867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-1,9%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1739831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21/05-27/05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43177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46084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-2907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-6,3%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401828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28/05-03/06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45616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50396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-4780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-9,5%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895862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4/06-10/06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49629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55433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-5804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-10,5%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5006607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11/06-17/06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55243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55433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-190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-0,3%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97044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18/06-24/06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52166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45773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6393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14,0%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4856782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25/06-01/07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57285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45773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11512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25,2%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7544755"/>
                  </a:ext>
                </a:extLst>
              </a:tr>
              <a:tr h="271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02/07-08/07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58156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45773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>
                          <a:effectLst/>
                        </a:rPr>
                        <a:t>12383</a:t>
                      </a:r>
                      <a:endParaRPr lang="it-IT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600" dirty="0">
                          <a:effectLst/>
                        </a:rPr>
                        <a:t>27,1%</a:t>
                      </a:r>
                      <a:endParaRPr lang="it-IT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334395"/>
                  </a:ext>
                </a:extLst>
              </a:tr>
            </a:tbl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54A0A5D1-A2AF-4810-BFF5-416EFF954DEF}"/>
              </a:ext>
            </a:extLst>
          </p:cNvPr>
          <p:cNvSpPr txBox="1"/>
          <p:nvPr/>
        </p:nvSpPr>
        <p:spPr>
          <a:xfrm>
            <a:off x="904240" y="599434"/>
            <a:ext cx="10444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latin typeface="+mj-lt"/>
              </a:rPr>
              <a:t>Produzione e target settimanali</a:t>
            </a:r>
          </a:p>
        </p:txBody>
      </p:sp>
    </p:spTree>
    <p:extLst>
      <p:ext uri="{BB962C8B-B14F-4D97-AF65-F5344CB8AC3E}">
        <p14:creationId xmlns:p14="http://schemas.microsoft.com/office/powerpoint/2010/main" val="113724844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1_Retrospettivo">
  <a:themeElements>
    <a:clrScheme name="Retrospettiv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1312</TotalTime>
  <Words>655</Words>
  <Application>Microsoft Office PowerPoint</Application>
  <PresentationFormat>Widescreen</PresentationFormat>
  <Paragraphs>258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Retrospettivo</vt:lpstr>
      <vt:lpstr>1_Retrospettivo</vt:lpstr>
      <vt:lpstr>Aggiornamento andamento campagna vaccinale anti-Covid</vt:lpstr>
      <vt:lpstr>Aggiornamento campagna vaccinale  anti-Covid 19 – Ausl Bologna</vt:lpstr>
      <vt:lpstr>Sintesi adesione campagna vaccinale per età</vt:lpstr>
      <vt:lpstr>Sintesi adesione campagna vaccinale per età</vt:lpstr>
      <vt:lpstr>Punto della situazione: filiere vaccinali attive </vt:lpstr>
      <vt:lpstr>In  sintesi</vt:lpstr>
      <vt:lpstr>Anticipi II dose Vaxzevria per over 60 (aggiornamento 07/07 ore 17) </vt:lpstr>
      <vt:lpstr>PROGRAMMA 18/06-15/07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Andamento campagna vaccinale</dc:title>
  <dc:creator>Marco</dc:creator>
  <cp:lastModifiedBy>Lorenzo</cp:lastModifiedBy>
  <cp:revision>77</cp:revision>
  <dcterms:created xsi:type="dcterms:W3CDTF">2021-05-21T09:23:51Z</dcterms:created>
  <dcterms:modified xsi:type="dcterms:W3CDTF">2021-07-08T10:07:49Z</dcterms:modified>
</cp:coreProperties>
</file>