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notesMasterIdLst>
    <p:notesMasterId r:id="rId11"/>
  </p:notesMasterIdLst>
  <p:sldIdLst>
    <p:sldId id="262" r:id="rId2"/>
    <p:sldId id="359" r:id="rId3"/>
    <p:sldId id="373" r:id="rId4"/>
    <p:sldId id="376" r:id="rId5"/>
    <p:sldId id="377" r:id="rId6"/>
    <p:sldId id="378" r:id="rId7"/>
    <p:sldId id="371" r:id="rId8"/>
    <p:sldId id="379" r:id="rId9"/>
    <p:sldId id="380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D7B26C5-4107-4FEC-AEDC-1716B250A1EF}" styleName="Stile chiaro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69012ECD-51FC-41F1-AA8D-1B2483CD663E}" styleName="Stile chiaro 2 - Colore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Stile chiaro 1 - Color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8EC20E35-A176-4012-BC5E-935CFFF8708E}" styleName="Stile medio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695" autoAdjust="0"/>
    <p:restoredTop sz="92857" autoAdjust="0"/>
  </p:normalViewPr>
  <p:slideViewPr>
    <p:cSldViewPr snapToGrid="0">
      <p:cViewPr varScale="1">
        <p:scale>
          <a:sx n="56" d="100"/>
          <a:sy n="56" d="100"/>
        </p:scale>
        <p:origin x="1356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311CD8-65FF-45A7-8758-D7262ECDF650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E1709CD-FF3F-47AB-99B4-3787BBEBB34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857033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12680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015775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971498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279988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Intestazione sezion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55165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10623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65060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609404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975849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822623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481679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C94CA5E6-207A-4207-8667-4825A9C7005C}" type="datetimeFigureOut">
              <a:rPr lang="it-IT" smtClean="0"/>
              <a:t>28/04/2022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153994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6" name="Rectangle 55">
            <a:extLst>
              <a:ext uri="{FF2B5EF4-FFF2-40B4-BE49-F238E27FC236}">
                <a16:creationId xmlns:a16="http://schemas.microsoft.com/office/drawing/2014/main" id="{9EF96A8B-E86D-4F3A-AA75-7B1E0891608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1" cy="633431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olo 1">
            <a:extLst>
              <a:ext uri="{FF2B5EF4-FFF2-40B4-BE49-F238E27FC236}">
                <a16:creationId xmlns:a16="http://schemas.microsoft.com/office/drawing/2014/main" id="{BB4A08B6-1C54-4EB4-8E04-95A7BB5F2F5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289753" y="657385"/>
            <a:ext cx="6253317" cy="3686015"/>
          </a:xfrm>
        </p:spPr>
        <p:txBody>
          <a:bodyPr>
            <a:normAutofit/>
          </a:bodyPr>
          <a:lstStyle/>
          <a:p>
            <a:pPr algn="ctr"/>
            <a:r>
              <a:rPr lang="it-IT" sz="6000" dirty="0"/>
              <a:t>Aggiornamento andamento campagna vaccinale anti-</a:t>
            </a:r>
            <a:r>
              <a:rPr lang="it-IT" sz="6000" dirty="0" err="1"/>
              <a:t>Covid</a:t>
            </a:r>
            <a:endParaRPr lang="it-IT" sz="6000" cap="small" dirty="0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BB3309B2-2689-4D0E-905F-4D946E10C0E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289753" y="4455621"/>
            <a:ext cx="6269347" cy="1238616"/>
          </a:xfrm>
        </p:spPr>
        <p:txBody>
          <a:bodyPr>
            <a:normAutofit/>
          </a:bodyPr>
          <a:lstStyle/>
          <a:p>
            <a:pPr algn="ctr"/>
            <a:r>
              <a:rPr lang="it-IT" dirty="0">
                <a:solidFill>
                  <a:schemeClr val="tx1">
                    <a:lumMod val="85000"/>
                    <a:lumOff val="15000"/>
                  </a:schemeClr>
                </a:solidFill>
              </a:rPr>
              <a:t>Ausl bologna</a:t>
            </a:r>
          </a:p>
          <a:p>
            <a:pPr algn="ctr"/>
            <a:r>
              <a:rPr lang="it-IT" dirty="0">
                <a:solidFill>
                  <a:schemeClr val="tx1">
                    <a:lumMod val="85000"/>
                    <a:lumOff val="15000"/>
                  </a:schemeClr>
                </a:solidFill>
              </a:rPr>
              <a:t>28 aprile 2022</a:t>
            </a:r>
          </a:p>
        </p:txBody>
      </p:sp>
      <p:pic>
        <p:nvPicPr>
          <p:cNvPr id="9" name="Immagine 8">
            <a:extLst>
              <a:ext uri="{FF2B5EF4-FFF2-40B4-BE49-F238E27FC236}">
                <a16:creationId xmlns:a16="http://schemas.microsoft.com/office/drawing/2014/main" id="{8486DB14-48B4-485A-954D-E0BE10BAECBA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167" r="84242"/>
          <a:stretch/>
        </p:blipFill>
        <p:spPr>
          <a:xfrm>
            <a:off x="633999" y="1049785"/>
            <a:ext cx="4001315" cy="4228803"/>
          </a:xfrm>
          <a:prstGeom prst="rect">
            <a:avLst/>
          </a:prstGeom>
        </p:spPr>
      </p:pic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D5F5B333-A567-4994-B69F-B3D6FFA109A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5447071" y="4343400"/>
            <a:ext cx="5636107" cy="0"/>
          </a:xfrm>
          <a:prstGeom prst="line">
            <a:avLst/>
          </a:prstGeom>
          <a:ln w="6350">
            <a:solidFill>
              <a:schemeClr val="tx2">
                <a:alpha val="9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>
            <a:extLst>
              <a:ext uri="{FF2B5EF4-FFF2-40B4-BE49-F238E27FC236}">
                <a16:creationId xmlns:a16="http://schemas.microsoft.com/office/drawing/2014/main" id="{ED78922C-0FA6-4876-B387-09E6D18A983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6E822080-05A0-4490-8404-A5C900C2C86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974268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83529AFD-5A84-4419-9390-0E9584F35DC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1FFD9C4-5E6D-4E44-8CCD-24EF7B6FF1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4" name="CasellaDiTesto 3">
            <a:extLst>
              <a:ext uri="{FF2B5EF4-FFF2-40B4-BE49-F238E27FC236}">
                <a16:creationId xmlns:a16="http://schemas.microsoft.com/office/drawing/2014/main" id="{F6EC633B-3D33-4E83-A3EB-990884ACFFC6}"/>
              </a:ext>
            </a:extLst>
          </p:cNvPr>
          <p:cNvSpPr txBox="1"/>
          <p:nvPr/>
        </p:nvSpPr>
        <p:spPr>
          <a:xfrm>
            <a:off x="270230" y="516835"/>
            <a:ext cx="3494429" cy="57728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algn="ctr" defTabSz="914400">
              <a:lnSpc>
                <a:spcPct val="85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3600" spc="-5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TARGET DA RAGGIUNGERE – PRIMA DOSE</a:t>
            </a:r>
          </a:p>
          <a:p>
            <a:pPr algn="ctr" defTabSz="914400">
              <a:lnSpc>
                <a:spcPct val="85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3600" spc="-5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Popolazione</a:t>
            </a:r>
            <a:r>
              <a:rPr lang="en-US" sz="3600" spc="-5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3600" spc="-5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mai</a:t>
            </a:r>
            <a:r>
              <a:rPr lang="en-US" sz="3600" spc="-5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3600" spc="-5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vaccinata</a:t>
            </a:r>
            <a:r>
              <a:rPr lang="en-US" sz="3600" spc="-5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, non </a:t>
            </a:r>
            <a:r>
              <a:rPr lang="en-US" sz="3600" spc="-5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prenotata</a:t>
            </a:r>
            <a:r>
              <a:rPr lang="en-US" sz="3600" spc="-5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e non </a:t>
            </a:r>
            <a:r>
              <a:rPr lang="en-US" sz="3600" spc="-5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guarita</a:t>
            </a:r>
            <a:r>
              <a:rPr lang="en-US" sz="3600" spc="-5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da covid </a:t>
            </a:r>
            <a:r>
              <a:rPr lang="en-US" sz="3600" spc="-5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negli</a:t>
            </a:r>
            <a:r>
              <a:rPr lang="en-US" sz="3600" spc="-5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3600" spc="-5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ultimi</a:t>
            </a:r>
            <a:r>
              <a:rPr lang="en-US" sz="3600" spc="-5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6 </a:t>
            </a:r>
            <a:r>
              <a:rPr lang="en-US" sz="3600" spc="-5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mesi</a:t>
            </a:r>
            <a:endParaRPr lang="en-US" sz="3600" spc="-50" dirty="0">
              <a:solidFill>
                <a:srgbClr val="FFFFFF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6B3B2DB5-1B01-4A7A-B79B-E180757E614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6" name="Segnaposto contenuto 5">
            <a:extLst>
              <a:ext uri="{FF2B5EF4-FFF2-40B4-BE49-F238E27FC236}">
                <a16:creationId xmlns:a16="http://schemas.microsoft.com/office/drawing/2014/main" id="{DA51E403-B60A-4A05-B5AE-1C32DBF4E59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65746973"/>
              </p:ext>
            </p:extLst>
          </p:nvPr>
        </p:nvGraphicFramePr>
        <p:xfrm>
          <a:off x="4264942" y="252870"/>
          <a:ext cx="7645961" cy="60368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82521">
                  <a:extLst>
                    <a:ext uri="{9D8B030D-6E8A-4147-A177-3AD203B41FA5}">
                      <a16:colId xmlns:a16="http://schemas.microsoft.com/office/drawing/2014/main" val="1857880614"/>
                    </a:ext>
                  </a:extLst>
                </a:gridCol>
                <a:gridCol w="3256550">
                  <a:extLst>
                    <a:ext uri="{9D8B030D-6E8A-4147-A177-3AD203B41FA5}">
                      <a16:colId xmlns:a16="http://schemas.microsoft.com/office/drawing/2014/main" val="660292039"/>
                    </a:ext>
                  </a:extLst>
                </a:gridCol>
                <a:gridCol w="1406890">
                  <a:extLst>
                    <a:ext uri="{9D8B030D-6E8A-4147-A177-3AD203B41FA5}">
                      <a16:colId xmlns:a16="http://schemas.microsoft.com/office/drawing/2014/main" val="2396770924"/>
                    </a:ext>
                  </a:extLst>
                </a:gridCol>
              </a:tblGrid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b="0" i="0" u="none" strike="noStrike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FASCIA ETÀ</a:t>
                      </a: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900" b="0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Non vaccinati/</a:t>
                      </a:r>
                    </a:p>
                    <a:p>
                      <a:pPr algn="ctr" fontAlgn="b"/>
                      <a:r>
                        <a:rPr lang="it-IT" sz="2900" b="0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prenotati/guariti</a:t>
                      </a: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900" b="0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%</a:t>
                      </a:r>
                    </a:p>
                  </a:txBody>
                  <a:tcPr marL="16595" marR="16595" marT="16595" marB="0" anchor="b"/>
                </a:tc>
                <a:extLst>
                  <a:ext uri="{0D108BD9-81ED-4DB2-BD59-A6C34878D82A}">
                    <a16:rowId xmlns:a16="http://schemas.microsoft.com/office/drawing/2014/main" val="123656330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u="none" strike="noStrike">
                          <a:effectLst/>
                        </a:rPr>
                        <a:t>OVER 80</a:t>
                      </a:r>
                      <a:endParaRPr lang="it-IT" sz="2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4.854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4,4%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506475293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u="none" strike="noStrike" dirty="0">
                          <a:effectLst/>
                        </a:rPr>
                        <a:t>70-79</a:t>
                      </a:r>
                      <a:endParaRPr lang="it-IT" sz="2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6.281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5,6%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2316499636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u="none" strike="noStrike" dirty="0">
                          <a:effectLst/>
                        </a:rPr>
                        <a:t>60-69</a:t>
                      </a:r>
                      <a:endParaRPr lang="it-IT" sz="2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11.049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9,9%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2989236158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u="none" strike="noStrike" dirty="0">
                          <a:effectLst/>
                        </a:rPr>
                        <a:t>50-59</a:t>
                      </a:r>
                      <a:endParaRPr lang="it-IT" sz="2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14.064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12,6%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486463649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u="none" strike="noStrike" dirty="0">
                          <a:effectLst/>
                        </a:rPr>
                        <a:t>40-49</a:t>
                      </a:r>
                      <a:endParaRPr lang="it-IT" sz="2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17.043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15,3%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417284499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u="none" strike="noStrike" dirty="0">
                          <a:effectLst/>
                        </a:rPr>
                        <a:t>30-39</a:t>
                      </a:r>
                      <a:endParaRPr lang="it-IT" sz="2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17.953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16,1%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542977784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u="none" strike="noStrike" dirty="0">
                          <a:effectLst/>
                        </a:rPr>
                        <a:t>20-29</a:t>
                      </a:r>
                      <a:endParaRPr lang="it-IT" sz="2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10.750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9,7%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2417829727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u="none" strike="noStrike" dirty="0">
                          <a:effectLst/>
                        </a:rPr>
                        <a:t>12-19</a:t>
                      </a:r>
                      <a:endParaRPr lang="it-IT" sz="2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7.640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6,9%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836707683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u="none" strike="noStrike" dirty="0">
                          <a:effectLst/>
                        </a:rPr>
                        <a:t>5-11</a:t>
                      </a:r>
                      <a:endParaRPr lang="it-IT" sz="2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21.721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19,5%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314961027"/>
                  </a:ext>
                </a:extLst>
              </a:tr>
              <a:tr h="513629">
                <a:tc>
                  <a:txBody>
                    <a:bodyPr/>
                    <a:lstStyle/>
                    <a:p>
                      <a:pPr algn="l" fontAlgn="b"/>
                      <a:r>
                        <a:rPr lang="it-IT" sz="2900" b="1" u="none" strike="noStrike">
                          <a:effectLst/>
                        </a:rPr>
                        <a:t>Totale complessivo</a:t>
                      </a:r>
                      <a:endParaRPr lang="it-IT" sz="2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6595" marR="16595" marT="1659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111.355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100,0%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47453426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503267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AE15C2-925A-4C7D-94F1-1E036FC112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66800" y="248018"/>
            <a:ext cx="10058400" cy="1450757"/>
          </a:xfrm>
        </p:spPr>
        <p:txBody>
          <a:bodyPr>
            <a:noAutofit/>
          </a:bodyPr>
          <a:lstStyle/>
          <a:p>
            <a:pPr algn="ctr"/>
            <a:r>
              <a:rPr lang="en-US" sz="3200" b="1" spc="-50" dirty="0">
                <a:solidFill>
                  <a:schemeClr val="tx1"/>
                </a:solidFill>
                <a:latin typeface="+mn-lt"/>
                <a:ea typeface="+mj-ea"/>
                <a:cs typeface="+mj-cs"/>
              </a:rPr>
              <a:t>TARGET DA RAGGIUNGERE – PRIMA DOSE</a:t>
            </a:r>
            <a:br>
              <a:rPr lang="en-US" sz="3200" b="1" spc="-50" dirty="0">
                <a:solidFill>
                  <a:schemeClr val="tx1"/>
                </a:solidFill>
                <a:latin typeface="+mn-lt"/>
                <a:ea typeface="+mj-ea"/>
                <a:cs typeface="+mj-cs"/>
              </a:rPr>
            </a:br>
            <a:r>
              <a:rPr lang="en-US" sz="3600" spc="-50" dirty="0" err="1">
                <a:solidFill>
                  <a:schemeClr val="tx1"/>
                </a:solidFill>
                <a:latin typeface="+mn-lt"/>
                <a:ea typeface="+mj-ea"/>
                <a:cs typeface="+mj-cs"/>
              </a:rPr>
              <a:t>Popolazione</a:t>
            </a:r>
            <a:r>
              <a:rPr lang="en-US" sz="3600" spc="-50" dirty="0">
                <a:solidFill>
                  <a:schemeClr val="tx1"/>
                </a:solidFill>
                <a:latin typeface="+mn-lt"/>
                <a:ea typeface="+mj-ea"/>
                <a:cs typeface="+mj-cs"/>
              </a:rPr>
              <a:t> non </a:t>
            </a:r>
            <a:r>
              <a:rPr lang="it-IT" sz="3600" spc="-50" dirty="0">
                <a:solidFill>
                  <a:schemeClr val="tx1"/>
                </a:solidFill>
                <a:latin typeface="+mn-lt"/>
                <a:ea typeface="+mj-ea"/>
                <a:cs typeface="+mj-cs"/>
              </a:rPr>
              <a:t>vaccinata</a:t>
            </a:r>
            <a:r>
              <a:rPr lang="en-US" sz="3600" spc="-50" dirty="0">
                <a:solidFill>
                  <a:schemeClr val="tx1"/>
                </a:solidFill>
                <a:latin typeface="+mn-lt"/>
                <a:ea typeface="+mj-ea"/>
                <a:cs typeface="+mj-cs"/>
              </a:rPr>
              <a:t>, non </a:t>
            </a:r>
            <a:r>
              <a:rPr lang="en-US" sz="3600" spc="-50" dirty="0" err="1">
                <a:solidFill>
                  <a:schemeClr val="tx1"/>
                </a:solidFill>
                <a:latin typeface="+mn-lt"/>
                <a:ea typeface="+mj-ea"/>
                <a:cs typeface="+mj-cs"/>
              </a:rPr>
              <a:t>prenotata</a:t>
            </a:r>
            <a:r>
              <a:rPr lang="en-US" sz="3600" spc="-50" dirty="0">
                <a:solidFill>
                  <a:schemeClr val="tx1"/>
                </a:solidFill>
                <a:latin typeface="+mn-lt"/>
                <a:ea typeface="+mj-ea"/>
                <a:cs typeface="+mj-cs"/>
              </a:rPr>
              <a:t> e non </a:t>
            </a:r>
            <a:r>
              <a:rPr lang="en-US" sz="3600" spc="-50" dirty="0" err="1">
                <a:solidFill>
                  <a:schemeClr val="tx1"/>
                </a:solidFill>
                <a:latin typeface="+mn-lt"/>
                <a:ea typeface="+mj-ea"/>
                <a:cs typeface="+mj-cs"/>
              </a:rPr>
              <a:t>guarita</a:t>
            </a:r>
            <a:r>
              <a:rPr lang="en-US" sz="3600" spc="-50" dirty="0">
                <a:solidFill>
                  <a:schemeClr val="tx1"/>
                </a:solidFill>
                <a:latin typeface="+mn-lt"/>
                <a:ea typeface="+mj-ea"/>
                <a:cs typeface="+mj-cs"/>
              </a:rPr>
              <a:t> da covid </a:t>
            </a:r>
            <a:r>
              <a:rPr lang="en-US" sz="3600" spc="-50" dirty="0" err="1">
                <a:solidFill>
                  <a:schemeClr val="tx1"/>
                </a:solidFill>
                <a:latin typeface="+mn-lt"/>
                <a:ea typeface="+mj-ea"/>
                <a:cs typeface="+mj-cs"/>
              </a:rPr>
              <a:t>negli</a:t>
            </a:r>
            <a:r>
              <a:rPr lang="en-US" sz="3600" spc="-50" dirty="0">
                <a:solidFill>
                  <a:schemeClr val="tx1"/>
                </a:solidFill>
                <a:latin typeface="+mn-lt"/>
                <a:ea typeface="+mj-ea"/>
                <a:cs typeface="+mj-cs"/>
              </a:rPr>
              <a:t> </a:t>
            </a:r>
            <a:r>
              <a:rPr lang="en-US" sz="3600" spc="-50" dirty="0" err="1">
                <a:solidFill>
                  <a:schemeClr val="tx1"/>
                </a:solidFill>
                <a:latin typeface="+mn-lt"/>
                <a:ea typeface="+mj-ea"/>
                <a:cs typeface="+mj-cs"/>
              </a:rPr>
              <a:t>ultimi</a:t>
            </a:r>
            <a:r>
              <a:rPr lang="en-US" sz="3600" spc="-50" dirty="0">
                <a:solidFill>
                  <a:schemeClr val="tx1"/>
                </a:solidFill>
                <a:latin typeface="+mn-lt"/>
                <a:ea typeface="+mj-ea"/>
                <a:cs typeface="+mj-cs"/>
              </a:rPr>
              <a:t> 6 </a:t>
            </a:r>
            <a:r>
              <a:rPr lang="en-US" sz="3600" spc="-50" dirty="0" err="1">
                <a:solidFill>
                  <a:schemeClr val="tx1"/>
                </a:solidFill>
                <a:latin typeface="+mn-lt"/>
                <a:ea typeface="+mj-ea"/>
                <a:cs typeface="+mj-cs"/>
              </a:rPr>
              <a:t>mesi</a:t>
            </a:r>
            <a:r>
              <a:rPr lang="en-US" sz="3600" dirty="0">
                <a:solidFill>
                  <a:schemeClr val="tx1"/>
                </a:solidFill>
                <a:latin typeface="+mn-lt"/>
              </a:rPr>
              <a:t> per </a:t>
            </a:r>
            <a:r>
              <a:rPr lang="en-US" sz="3600" dirty="0" err="1">
                <a:solidFill>
                  <a:schemeClr val="tx1"/>
                </a:solidFill>
                <a:latin typeface="+mn-lt"/>
              </a:rPr>
              <a:t>Distretto</a:t>
            </a:r>
            <a:endParaRPr lang="it-IT" sz="4000" dirty="0">
              <a:solidFill>
                <a:schemeClr val="tx1"/>
              </a:solidFill>
              <a:latin typeface="+mn-lt"/>
            </a:endParaRPr>
          </a:p>
        </p:txBody>
      </p:sp>
      <p:graphicFrame>
        <p:nvGraphicFramePr>
          <p:cNvPr id="4" name="Segnaposto contenuto 3">
            <a:extLst>
              <a:ext uri="{FF2B5EF4-FFF2-40B4-BE49-F238E27FC236}">
                <a16:creationId xmlns:a16="http://schemas.microsoft.com/office/drawing/2014/main" id="{2254AB54-E2D0-473B-A3C7-62559222539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57234358"/>
              </p:ext>
            </p:extLst>
          </p:nvPr>
        </p:nvGraphicFramePr>
        <p:xfrm>
          <a:off x="594360" y="1824195"/>
          <a:ext cx="11247121" cy="440515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23110">
                  <a:extLst>
                    <a:ext uri="{9D8B030D-6E8A-4147-A177-3AD203B41FA5}">
                      <a16:colId xmlns:a16="http://schemas.microsoft.com/office/drawing/2014/main" val="3267518357"/>
                    </a:ext>
                  </a:extLst>
                </a:gridCol>
                <a:gridCol w="1405890">
                  <a:extLst>
                    <a:ext uri="{9D8B030D-6E8A-4147-A177-3AD203B41FA5}">
                      <a16:colId xmlns:a16="http://schemas.microsoft.com/office/drawing/2014/main" val="4104410322"/>
                    </a:ext>
                  </a:extLst>
                </a:gridCol>
                <a:gridCol w="1363058">
                  <a:extLst>
                    <a:ext uri="{9D8B030D-6E8A-4147-A177-3AD203B41FA5}">
                      <a16:colId xmlns:a16="http://schemas.microsoft.com/office/drawing/2014/main" val="2340801472"/>
                    </a:ext>
                  </a:extLst>
                </a:gridCol>
                <a:gridCol w="1138784">
                  <a:extLst>
                    <a:ext uri="{9D8B030D-6E8A-4147-A177-3AD203B41FA5}">
                      <a16:colId xmlns:a16="http://schemas.microsoft.com/office/drawing/2014/main" val="3109721787"/>
                    </a:ext>
                  </a:extLst>
                </a:gridCol>
                <a:gridCol w="1138784">
                  <a:extLst>
                    <a:ext uri="{9D8B030D-6E8A-4147-A177-3AD203B41FA5}">
                      <a16:colId xmlns:a16="http://schemas.microsoft.com/office/drawing/2014/main" val="365238642"/>
                    </a:ext>
                  </a:extLst>
                </a:gridCol>
                <a:gridCol w="1658259">
                  <a:extLst>
                    <a:ext uri="{9D8B030D-6E8A-4147-A177-3AD203B41FA5}">
                      <a16:colId xmlns:a16="http://schemas.microsoft.com/office/drawing/2014/main" val="2215682316"/>
                    </a:ext>
                  </a:extLst>
                </a:gridCol>
                <a:gridCol w="1165887">
                  <a:extLst>
                    <a:ext uri="{9D8B030D-6E8A-4147-A177-3AD203B41FA5}">
                      <a16:colId xmlns:a16="http://schemas.microsoft.com/office/drawing/2014/main" val="993171977"/>
                    </a:ext>
                  </a:extLst>
                </a:gridCol>
                <a:gridCol w="1353349">
                  <a:extLst>
                    <a:ext uri="{9D8B030D-6E8A-4147-A177-3AD203B41FA5}">
                      <a16:colId xmlns:a16="http://schemas.microsoft.com/office/drawing/2014/main" val="895143311"/>
                    </a:ext>
                  </a:extLst>
                </a:gridCol>
              </a:tblGrid>
              <a:tr h="932393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 dirty="0">
                          <a:effectLst/>
                        </a:rPr>
                        <a:t>FASCIA ETÀ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APPENNINO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BOLOGNA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PIANURA EST</a:t>
                      </a:r>
                      <a:endParaRPr lang="it-IT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PIANURA OVEST</a:t>
                      </a:r>
                      <a:endParaRPr lang="it-IT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RENO LAVINO SAMOGGIA</a:t>
                      </a:r>
                      <a:endParaRPr lang="it-IT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SAVENA IDICE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Totale complessivo</a:t>
                      </a:r>
                      <a:endParaRPr lang="it-IT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ctr"/>
                </a:tc>
                <a:extLst>
                  <a:ext uri="{0D108BD9-81ED-4DB2-BD59-A6C34878D82A}">
                    <a16:rowId xmlns:a16="http://schemas.microsoft.com/office/drawing/2014/main" val="1795174491"/>
                  </a:ext>
                </a:extLst>
              </a:tr>
              <a:tr h="316481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>
                          <a:effectLst/>
                        </a:rPr>
                        <a:t>OVER 80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298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3.009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492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291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428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336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4.854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355102984"/>
                  </a:ext>
                </a:extLst>
              </a:tr>
              <a:tr h="316481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>
                          <a:effectLst/>
                        </a:rPr>
                        <a:t>70_79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408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3.680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754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357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631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451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6.281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2957519569"/>
                  </a:ext>
                </a:extLst>
              </a:tr>
              <a:tr h="316481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>
                          <a:effectLst/>
                        </a:rPr>
                        <a:t>60_69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691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6.338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1.465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668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1.045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842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11.049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161165307"/>
                  </a:ext>
                </a:extLst>
              </a:tr>
              <a:tr h="316481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>
                          <a:effectLst/>
                        </a:rPr>
                        <a:t>50_59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807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8.554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1.658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801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1.285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959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14.064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112859814"/>
                  </a:ext>
                </a:extLst>
              </a:tr>
              <a:tr h="316481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>
                          <a:effectLst/>
                        </a:rPr>
                        <a:t>40_49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820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11.054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1.819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898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1.438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1.014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17.043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661147650"/>
                  </a:ext>
                </a:extLst>
              </a:tr>
              <a:tr h="316481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>
                          <a:effectLst/>
                        </a:rPr>
                        <a:t>30_39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762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12.626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1.682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835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1.195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853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17.953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2026084137"/>
                  </a:ext>
                </a:extLst>
              </a:tr>
              <a:tr h="316481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>
                          <a:effectLst/>
                        </a:rPr>
                        <a:t>20_29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482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7.325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1.032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544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809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558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10.750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948126590"/>
                  </a:ext>
                </a:extLst>
              </a:tr>
              <a:tr h="316481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>
                          <a:effectLst/>
                        </a:rPr>
                        <a:t>12_19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471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4.079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1.172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603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804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511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7.640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757809557"/>
                  </a:ext>
                </a:extLst>
              </a:tr>
              <a:tr h="316481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u="none" strike="noStrike">
                          <a:effectLst/>
                        </a:rPr>
                        <a:t>05_11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1.403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9.756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4.076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2.026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2.792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1.668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21.721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2616703669"/>
                  </a:ext>
                </a:extLst>
              </a:tr>
              <a:tr h="624437">
                <a:tc>
                  <a:txBody>
                    <a:bodyPr/>
                    <a:lstStyle/>
                    <a:p>
                      <a:pPr algn="l" fontAlgn="b"/>
                      <a:r>
                        <a:rPr lang="it-IT" sz="2000" b="1" u="none" strike="noStrike" dirty="0">
                          <a:effectLst/>
                        </a:rPr>
                        <a:t>Totale complessivo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437" marR="8437" marT="8437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6.142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66.421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14.150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7.023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10.427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7.192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111.355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232862346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36094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CEB6545-8972-450C-B4F5-CFA57572E1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66800" y="132213"/>
            <a:ext cx="10058400" cy="1450757"/>
          </a:xfrm>
        </p:spPr>
        <p:txBody>
          <a:bodyPr>
            <a:normAutofit fontScale="90000"/>
          </a:bodyPr>
          <a:lstStyle/>
          <a:p>
            <a:pPr algn="ctr"/>
            <a:r>
              <a:rPr lang="en-US" sz="3100" b="1" cap="small" dirty="0">
                <a:latin typeface="+mn-lt"/>
              </a:rPr>
              <a:t>Target dose booster</a:t>
            </a:r>
            <a:br>
              <a:rPr lang="en-US" sz="3100" b="1" cap="small" dirty="0">
                <a:latin typeface="+mn-lt"/>
              </a:rPr>
            </a:br>
            <a:r>
              <a:rPr lang="en-US" sz="3000" cap="small" dirty="0">
                <a:latin typeface="+mn-lt"/>
              </a:rPr>
              <a:t>(</a:t>
            </a:r>
            <a:r>
              <a:rPr lang="it-IT" sz="3000" cap="small" dirty="0">
                <a:latin typeface="+mn-lt"/>
              </a:rPr>
              <a:t>soggetti per cui sono passati almeno 4 mesi da ciclo primario -con/senza guarigioni intercorrenti-  senza prenotazione/erogazione 3° dose)</a:t>
            </a:r>
            <a:endParaRPr lang="it-IT" sz="3000" dirty="0">
              <a:latin typeface="+mn-lt"/>
            </a:endParaRPr>
          </a:p>
        </p:txBody>
      </p:sp>
      <p:graphicFrame>
        <p:nvGraphicFramePr>
          <p:cNvPr id="5" name="Segnaposto contenuto 4">
            <a:extLst>
              <a:ext uri="{FF2B5EF4-FFF2-40B4-BE49-F238E27FC236}">
                <a16:creationId xmlns:a16="http://schemas.microsoft.com/office/drawing/2014/main" id="{E98F852B-9064-4CC1-9C1F-4246E41E1C0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64942111"/>
              </p:ext>
            </p:extLst>
          </p:nvPr>
        </p:nvGraphicFramePr>
        <p:xfrm>
          <a:off x="816508" y="1697270"/>
          <a:ext cx="10944962" cy="45686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6752">
                  <a:extLst>
                    <a:ext uri="{9D8B030D-6E8A-4147-A177-3AD203B41FA5}">
                      <a16:colId xmlns:a16="http://schemas.microsoft.com/office/drawing/2014/main" val="862058281"/>
                    </a:ext>
                  </a:extLst>
                </a:gridCol>
                <a:gridCol w="1908810">
                  <a:extLst>
                    <a:ext uri="{9D8B030D-6E8A-4147-A177-3AD203B41FA5}">
                      <a16:colId xmlns:a16="http://schemas.microsoft.com/office/drawing/2014/main" val="478866566"/>
                    </a:ext>
                  </a:extLst>
                </a:gridCol>
                <a:gridCol w="1737360">
                  <a:extLst>
                    <a:ext uri="{9D8B030D-6E8A-4147-A177-3AD203B41FA5}">
                      <a16:colId xmlns:a16="http://schemas.microsoft.com/office/drawing/2014/main" val="2586769853"/>
                    </a:ext>
                  </a:extLst>
                </a:gridCol>
                <a:gridCol w="1840230">
                  <a:extLst>
                    <a:ext uri="{9D8B030D-6E8A-4147-A177-3AD203B41FA5}">
                      <a16:colId xmlns:a16="http://schemas.microsoft.com/office/drawing/2014/main" val="4084494625"/>
                    </a:ext>
                  </a:extLst>
                </a:gridCol>
                <a:gridCol w="3051810">
                  <a:extLst>
                    <a:ext uri="{9D8B030D-6E8A-4147-A177-3AD203B41FA5}">
                      <a16:colId xmlns:a16="http://schemas.microsoft.com/office/drawing/2014/main" val="4061725348"/>
                    </a:ext>
                  </a:extLst>
                </a:gridCol>
              </a:tblGrid>
              <a:tr h="762639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b="1" u="none" strike="noStrike" kern="1200" dirty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Fascia età</a:t>
                      </a: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N persone con </a:t>
                      </a:r>
                    </a:p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&gt;6 mesi da ciclo primario</a:t>
                      </a: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N persone con</a:t>
                      </a:r>
                    </a:p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5 mesi da ciclo primario</a:t>
                      </a: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N persone con</a:t>
                      </a:r>
                    </a:p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4 mesi da ciclo primario</a:t>
                      </a: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TOTALE persone che devono ancora eseguire booster</a:t>
                      </a:r>
                      <a:endParaRPr lang="it-IT" sz="20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extLst>
                  <a:ext uri="{0D108BD9-81ED-4DB2-BD59-A6C34878D82A}">
                    <a16:rowId xmlns:a16="http://schemas.microsoft.com/office/drawing/2014/main" val="2600773141"/>
                  </a:ext>
                </a:extLst>
              </a:tr>
              <a:tr h="531261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u="none" strike="noStrike" dirty="0">
                          <a:effectLst/>
                        </a:rPr>
                        <a:t>FASCIA OVER_80</a:t>
                      </a:r>
                      <a:endParaRPr lang="it-IT" sz="2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2.298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643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677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3.618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2562334105"/>
                  </a:ext>
                </a:extLst>
              </a:tr>
              <a:tr h="389056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u="none" strike="noStrike">
                          <a:effectLst/>
                        </a:rPr>
                        <a:t>FASCIA 70_79</a:t>
                      </a:r>
                      <a:endParaRPr lang="it-IT" sz="2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2.307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775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914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3.996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460539544"/>
                  </a:ext>
                </a:extLst>
              </a:tr>
              <a:tr h="389056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u="none" strike="noStrike">
                          <a:effectLst/>
                        </a:rPr>
                        <a:t>FASCIA 60_69</a:t>
                      </a:r>
                      <a:endParaRPr lang="it-IT" sz="2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4.128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1.185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1.518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6.831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961355891"/>
                  </a:ext>
                </a:extLst>
              </a:tr>
              <a:tr h="389056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u="none" strike="noStrike">
                          <a:effectLst/>
                        </a:rPr>
                        <a:t>FASCIA 50_59</a:t>
                      </a:r>
                      <a:endParaRPr lang="it-IT" sz="2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6.564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1.568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2.398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10.530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4195719880"/>
                  </a:ext>
                </a:extLst>
              </a:tr>
              <a:tr h="389056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u="none" strike="noStrike">
                          <a:effectLst/>
                        </a:rPr>
                        <a:t>FASCIA 40_49</a:t>
                      </a:r>
                      <a:endParaRPr lang="it-IT" sz="2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8.833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1.877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2.136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12.846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81547886"/>
                  </a:ext>
                </a:extLst>
              </a:tr>
              <a:tr h="389056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u="none" strike="noStrike">
                          <a:effectLst/>
                        </a:rPr>
                        <a:t>FASCIA 30_39</a:t>
                      </a:r>
                      <a:endParaRPr lang="it-IT" sz="2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11.332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1.909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1.509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14.750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3613731503"/>
                  </a:ext>
                </a:extLst>
              </a:tr>
              <a:tr h="389056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u="none" strike="noStrike">
                          <a:effectLst/>
                        </a:rPr>
                        <a:t>FASCIA 20_29</a:t>
                      </a:r>
                      <a:endParaRPr lang="it-IT" sz="2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10.770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1.659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1.568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13.997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13832434"/>
                  </a:ext>
                </a:extLst>
              </a:tr>
              <a:tr h="389056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u="none" strike="noStrike">
                          <a:effectLst/>
                        </a:rPr>
                        <a:t>FASCIA 12-19</a:t>
                      </a:r>
                      <a:endParaRPr lang="it-IT" sz="2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3.052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846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1.256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5.154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2091881992"/>
                  </a:ext>
                </a:extLst>
              </a:tr>
              <a:tr h="389056">
                <a:tc>
                  <a:txBody>
                    <a:bodyPr/>
                    <a:lstStyle/>
                    <a:p>
                      <a:pPr algn="l" fontAlgn="b"/>
                      <a:r>
                        <a:rPr lang="it-IT" sz="2400" b="1" u="none" strike="noStrike" dirty="0">
                          <a:effectLst/>
                        </a:rPr>
                        <a:t>TOTALE</a:t>
                      </a:r>
                      <a:endParaRPr lang="it-IT" sz="2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0576" marR="10576" marT="10576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49.284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10.462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11.976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71.722</a:t>
                      </a:r>
                    </a:p>
                  </a:txBody>
                  <a:tcPr marL="6350" marR="6350" marT="6350" marB="0" anchor="ctr"/>
                </a:tc>
                <a:extLst>
                  <a:ext uri="{0D108BD9-81ED-4DB2-BD59-A6C34878D82A}">
                    <a16:rowId xmlns:a16="http://schemas.microsoft.com/office/drawing/2014/main" val="18937676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66442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0" name="Rectangle 19">
            <a:extLst>
              <a:ext uri="{FF2B5EF4-FFF2-40B4-BE49-F238E27FC236}">
                <a16:creationId xmlns:a16="http://schemas.microsoft.com/office/drawing/2014/main" id="{3741B58E-3B65-4A01-A276-975AB2CF8A0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7AAC67C3-831B-4AB1-A259-DFB839CAFAF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olo 1">
            <a:extLst>
              <a:ext uri="{FF2B5EF4-FFF2-40B4-BE49-F238E27FC236}">
                <a16:creationId xmlns:a16="http://schemas.microsoft.com/office/drawing/2014/main" id="{093C43E5-FA35-4244-9DA4-EBB842CA57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605896"/>
            <a:ext cx="3084844" cy="5646208"/>
          </a:xfrm>
        </p:spPr>
        <p:txBody>
          <a:bodyPr anchor="ctr">
            <a:normAutofit/>
          </a:bodyPr>
          <a:lstStyle/>
          <a:p>
            <a:r>
              <a:rPr lang="it-IT" sz="3600" dirty="0">
                <a:solidFill>
                  <a:srgbClr val="FFFFFF"/>
                </a:solidFill>
              </a:rPr>
              <a:t>Popolazione candidabile a quarta dose e adesione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054B3F04-9EAC-45C0-B3CE-0387EEA10A0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F8197C3F-A1D7-4149-AD4F-F79F5C0E0B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42016" y="605896"/>
            <a:ext cx="6413663" cy="5646208"/>
          </a:xfrm>
        </p:spPr>
        <p:txBody>
          <a:bodyPr anchor="ctr">
            <a:normAutofit/>
          </a:bodyPr>
          <a:lstStyle/>
          <a:p>
            <a:pPr algn="just"/>
            <a:r>
              <a:rPr lang="it-IT" sz="2800" b="1" dirty="0"/>
              <a:t>Popolazione candidabile a quarta dose: </a:t>
            </a:r>
            <a:r>
              <a:rPr lang="it-IT" sz="2800" dirty="0"/>
              <a:t>over 80 e 60-79enni vulnerabili/fragili che hanno eseguito la terza dose da almeno 120 giorni e NON hanno avuto la malattia dopo la dose booster </a:t>
            </a:r>
          </a:p>
          <a:p>
            <a:pPr algn="just"/>
            <a:r>
              <a:rPr lang="it-IT" sz="2800" dirty="0">
                <a:sym typeface="Wingdings" panose="05000000000000000000" pitchFamily="2" charset="2"/>
              </a:rPr>
              <a:t> Totale </a:t>
            </a:r>
            <a:r>
              <a:rPr lang="it-IT" sz="2800" b="1" dirty="0">
                <a:sym typeface="Wingdings" panose="05000000000000000000" pitchFamily="2" charset="2"/>
              </a:rPr>
              <a:t>86.813 </a:t>
            </a:r>
            <a:r>
              <a:rPr lang="it-IT" sz="2800" dirty="0">
                <a:sym typeface="Wingdings" panose="05000000000000000000" pitchFamily="2" charset="2"/>
              </a:rPr>
              <a:t>persone, di cui </a:t>
            </a:r>
            <a:r>
              <a:rPr lang="it-IT" sz="2800" b="1" dirty="0">
                <a:sym typeface="Wingdings" panose="05000000000000000000" pitchFamily="2" charset="2"/>
              </a:rPr>
              <a:t>11.798 (13,6%) </a:t>
            </a:r>
            <a:r>
              <a:rPr lang="it-IT" sz="2800" dirty="0">
                <a:sym typeface="Wingdings" panose="05000000000000000000" pitchFamily="2" charset="2"/>
              </a:rPr>
              <a:t>hanno già eseguito e/o prenotato la quarta dose </a:t>
            </a:r>
            <a:endParaRPr lang="it-IT" sz="2800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2635471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83529AFD-5A84-4419-9390-0E9584F35DC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1FFD9C4-5E6D-4E44-8CCD-24EF7B6FF1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olo 1">
            <a:extLst>
              <a:ext uri="{FF2B5EF4-FFF2-40B4-BE49-F238E27FC236}">
                <a16:creationId xmlns:a16="http://schemas.microsoft.com/office/drawing/2014/main" id="{6780A329-4782-4B95-B524-AD52E73714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r>
              <a:rPr lang="it-IT" sz="3600" dirty="0">
                <a:solidFill>
                  <a:srgbClr val="FFFFFF"/>
                </a:solidFill>
              </a:rPr>
              <a:t>Andamento prenotazioni quarta dose da avvio campagna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6B3B2DB5-1B01-4A7A-B79B-E180757E614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6" name="Segnaposto contenuto 5">
            <a:extLst>
              <a:ext uri="{FF2B5EF4-FFF2-40B4-BE49-F238E27FC236}">
                <a16:creationId xmlns:a16="http://schemas.microsoft.com/office/drawing/2014/main" id="{459B19C6-1349-4731-A223-E19EF53165F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47718424"/>
              </p:ext>
            </p:extLst>
          </p:nvPr>
        </p:nvGraphicFramePr>
        <p:xfrm>
          <a:off x="4760432" y="516835"/>
          <a:ext cx="6411252" cy="57610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62108">
                  <a:extLst>
                    <a:ext uri="{9D8B030D-6E8A-4147-A177-3AD203B41FA5}">
                      <a16:colId xmlns:a16="http://schemas.microsoft.com/office/drawing/2014/main" val="4035338524"/>
                    </a:ext>
                  </a:extLst>
                </a:gridCol>
                <a:gridCol w="1187286">
                  <a:extLst>
                    <a:ext uri="{9D8B030D-6E8A-4147-A177-3AD203B41FA5}">
                      <a16:colId xmlns:a16="http://schemas.microsoft.com/office/drawing/2014/main" val="2874934975"/>
                    </a:ext>
                  </a:extLst>
                </a:gridCol>
                <a:gridCol w="1187286">
                  <a:extLst>
                    <a:ext uri="{9D8B030D-6E8A-4147-A177-3AD203B41FA5}">
                      <a16:colId xmlns:a16="http://schemas.microsoft.com/office/drawing/2014/main" val="2649569647"/>
                    </a:ext>
                  </a:extLst>
                </a:gridCol>
                <a:gridCol w="1187286">
                  <a:extLst>
                    <a:ext uri="{9D8B030D-6E8A-4147-A177-3AD203B41FA5}">
                      <a16:colId xmlns:a16="http://schemas.microsoft.com/office/drawing/2014/main" val="2442513015"/>
                    </a:ext>
                  </a:extLst>
                </a:gridCol>
                <a:gridCol w="1187286">
                  <a:extLst>
                    <a:ext uri="{9D8B030D-6E8A-4147-A177-3AD203B41FA5}">
                      <a16:colId xmlns:a16="http://schemas.microsoft.com/office/drawing/2014/main" val="2702279528"/>
                    </a:ext>
                  </a:extLst>
                </a:gridCol>
              </a:tblGrid>
              <a:tr h="625772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DATA PREN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FASCIA 60_69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FASCIA 70_79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FASCIA OVER_80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TOT PREN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ctr"/>
                </a:tc>
                <a:extLst>
                  <a:ext uri="{0D108BD9-81ED-4DB2-BD59-A6C34878D82A}">
                    <a16:rowId xmlns:a16="http://schemas.microsoft.com/office/drawing/2014/main" val="1350001031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13/04/2022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77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116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1.083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1.276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2830587574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14/04/2022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48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87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1.052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1.187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3127991900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15/04/2022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42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79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892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1.013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1038277541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16/04/2022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13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25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193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231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1306071041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17/04/2022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7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5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65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77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2418410583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18/04/2022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11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9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70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90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3602703746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19/04/2022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37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83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851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971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1921293616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20/04/2022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48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93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837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978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3413183487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21/04/2022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57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89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812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958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536184941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22/04/2022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43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111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778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932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3642536607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23/04/2022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16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30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360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406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1404902961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24/04/2022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10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8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81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99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2995029713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25/04/2022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11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14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97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122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2546966187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26/04/2022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56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105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885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1.046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3678545920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27/04/2022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31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>
                          <a:effectLst/>
                        </a:rPr>
                        <a:t>74</a:t>
                      </a:r>
                      <a:endParaRPr lang="it-IT" sz="20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587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u="none" strike="noStrike" dirty="0">
                          <a:effectLst/>
                        </a:rPr>
                        <a:t>692</a:t>
                      </a:r>
                      <a:endParaRPr lang="it-IT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1460918558"/>
                  </a:ext>
                </a:extLst>
              </a:tr>
              <a:tr h="320954"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u="none" strike="noStrike" dirty="0">
                          <a:effectLst/>
                        </a:rPr>
                        <a:t>Totale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u="none" strike="noStrike" dirty="0">
                          <a:effectLst/>
                        </a:rPr>
                        <a:t>507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u="none" strike="noStrike" dirty="0">
                          <a:effectLst/>
                        </a:rPr>
                        <a:t>928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u="none" strike="noStrike" dirty="0">
                          <a:effectLst/>
                        </a:rPr>
                        <a:t>8.643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u="none" strike="noStrike" dirty="0">
                          <a:effectLst/>
                        </a:rPr>
                        <a:t>10.078</a:t>
                      </a:r>
                      <a:endParaRPr lang="it-IT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921" marR="8921" marT="8921" marB="0" anchor="b"/>
                </a:tc>
                <a:extLst>
                  <a:ext uri="{0D108BD9-81ED-4DB2-BD59-A6C34878D82A}">
                    <a16:rowId xmlns:a16="http://schemas.microsoft.com/office/drawing/2014/main" val="2827211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569972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E9E42544-7E04-420B-BFF1-C91AD354F043}"/>
              </a:ext>
            </a:extLst>
          </p:cNvPr>
          <p:cNvSpPr>
            <a:spLocks noGrp="1"/>
          </p:cNvSpPr>
          <p:nvPr>
            <p:ph idx="4294967295"/>
          </p:nvPr>
        </p:nvSpPr>
        <p:spPr>
          <a:xfrm>
            <a:off x="168165" y="1934122"/>
            <a:ext cx="2995613" cy="3614738"/>
          </a:xfrm>
        </p:spPr>
        <p:txBody>
          <a:bodyPr>
            <a:normAutofit/>
          </a:bodyPr>
          <a:lstStyle/>
          <a:p>
            <a:r>
              <a:rPr lang="en-US" sz="4400" cap="small" dirty="0" err="1">
                <a:solidFill>
                  <a:schemeClr val="tx1">
                    <a:lumMod val="85000"/>
                    <a:lumOff val="15000"/>
                  </a:schemeClr>
                </a:solidFill>
              </a:rPr>
              <a:t>Andamento</a:t>
            </a:r>
            <a:r>
              <a:rPr lang="en-US" sz="4400" cap="small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4400" cap="small" dirty="0" err="1">
                <a:solidFill>
                  <a:schemeClr val="tx1">
                    <a:lumMod val="85000"/>
                    <a:lumOff val="15000"/>
                  </a:schemeClr>
                </a:solidFill>
              </a:rPr>
              <a:t>prenotazioni</a:t>
            </a:r>
            <a:r>
              <a:rPr lang="en-US" sz="4400" cap="small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1° e 3°dosi </a:t>
            </a:r>
            <a:r>
              <a:rPr lang="en-US" sz="4400" cap="small" dirty="0" err="1">
                <a:solidFill>
                  <a:schemeClr val="tx1">
                    <a:lumMod val="85000"/>
                    <a:lumOff val="15000"/>
                  </a:schemeClr>
                </a:solidFill>
              </a:rPr>
              <a:t>ultimi</a:t>
            </a:r>
            <a:r>
              <a:rPr lang="en-US" sz="4400" cap="small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14 gg</a:t>
            </a:r>
            <a:br>
              <a:rPr lang="en-US" sz="4400" cap="small" dirty="0">
                <a:solidFill>
                  <a:schemeClr val="tx1">
                    <a:lumMod val="85000"/>
                    <a:lumOff val="15000"/>
                  </a:schemeClr>
                </a:solidFill>
              </a:rPr>
            </a:br>
            <a:r>
              <a:rPr lang="en-US" sz="4400" cap="small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endParaRPr lang="it-IT" sz="2200" dirty="0"/>
          </a:p>
        </p:txBody>
      </p:sp>
      <p:graphicFrame>
        <p:nvGraphicFramePr>
          <p:cNvPr id="2" name="Tabella 1">
            <a:extLst>
              <a:ext uri="{FF2B5EF4-FFF2-40B4-BE49-F238E27FC236}">
                <a16:creationId xmlns:a16="http://schemas.microsoft.com/office/drawing/2014/main" id="{2D0F718E-05D4-46C5-817E-64A53B69C3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1563330"/>
              </p:ext>
            </p:extLst>
          </p:nvPr>
        </p:nvGraphicFramePr>
        <p:xfrm>
          <a:off x="3417312" y="258713"/>
          <a:ext cx="7639381" cy="5284008"/>
        </p:xfrm>
        <a:graphic>
          <a:graphicData uri="http://schemas.openxmlformats.org/drawingml/2006/table">
            <a:tbl>
              <a:tblPr firstRow="1" bandRow="1"/>
              <a:tblGrid>
                <a:gridCol w="1466761">
                  <a:extLst>
                    <a:ext uri="{9D8B030D-6E8A-4147-A177-3AD203B41FA5}">
                      <a16:colId xmlns:a16="http://schemas.microsoft.com/office/drawing/2014/main" val="1700823741"/>
                    </a:ext>
                  </a:extLst>
                </a:gridCol>
                <a:gridCol w="1637883">
                  <a:extLst>
                    <a:ext uri="{9D8B030D-6E8A-4147-A177-3AD203B41FA5}">
                      <a16:colId xmlns:a16="http://schemas.microsoft.com/office/drawing/2014/main" val="1712617039"/>
                    </a:ext>
                  </a:extLst>
                </a:gridCol>
                <a:gridCol w="1515653">
                  <a:extLst>
                    <a:ext uri="{9D8B030D-6E8A-4147-A177-3AD203B41FA5}">
                      <a16:colId xmlns:a16="http://schemas.microsoft.com/office/drawing/2014/main" val="721024586"/>
                    </a:ext>
                  </a:extLst>
                </a:gridCol>
                <a:gridCol w="1515653">
                  <a:extLst>
                    <a:ext uri="{9D8B030D-6E8A-4147-A177-3AD203B41FA5}">
                      <a16:colId xmlns:a16="http://schemas.microsoft.com/office/drawing/2014/main" val="3294535050"/>
                    </a:ext>
                  </a:extLst>
                </a:gridCol>
                <a:gridCol w="1503431">
                  <a:extLst>
                    <a:ext uri="{9D8B030D-6E8A-4147-A177-3AD203B41FA5}">
                      <a16:colId xmlns:a16="http://schemas.microsoft.com/office/drawing/2014/main" val="429968070"/>
                    </a:ext>
                  </a:extLst>
                </a:gridCol>
              </a:tblGrid>
              <a:tr h="607940">
                <a:tc>
                  <a:txBody>
                    <a:bodyPr/>
                    <a:lstStyle/>
                    <a:p>
                      <a:pPr algn="ctr" rtl="0" fontAlgn="ctr"/>
                      <a:r>
                        <a:rPr lang="it-IT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Data</a:t>
                      </a:r>
                    </a:p>
                  </a:txBody>
                  <a:tcPr marL="8110" marR="8110" marT="811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3481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it-IT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PRENOTAZIONI PRIME DOSI OVER 12</a:t>
                      </a:r>
                    </a:p>
                  </a:txBody>
                  <a:tcPr marL="8110" marR="8110" marT="811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3481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it-IT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PRENOTAZIONI PRIME DOSI 5-11</a:t>
                      </a:r>
                    </a:p>
                  </a:txBody>
                  <a:tcPr marL="8110" marR="8110" marT="811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3481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it-IT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PRENOTAZIONI TERZE DOSI</a:t>
                      </a:r>
                    </a:p>
                  </a:txBody>
                  <a:tcPr marL="8110" marR="8110" marT="811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3481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it-IT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TOTALE</a:t>
                      </a:r>
                    </a:p>
                  </a:txBody>
                  <a:tcPr marL="8110" marR="8110" marT="811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3481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28034151"/>
                  </a:ext>
                </a:extLst>
              </a:tr>
              <a:tr h="319968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14/04/2022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14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7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286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307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2962116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15/04/2022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189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203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47652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16/04/2022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114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119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42220377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17/04/2022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51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9895237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18/04/2022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6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56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67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25194632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19/04/2022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13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327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360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8684407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21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277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310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93603738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21/04/2022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19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384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423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69620069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22/04/2022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291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311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74084974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23/04/2022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141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161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11248025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24/04/2022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54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59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89476593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25/04/2022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90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95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63906302"/>
                  </a:ext>
                </a:extLst>
              </a:tr>
              <a:tr h="309303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26/04/2022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308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358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03148063"/>
                  </a:ext>
                </a:extLst>
              </a:tr>
              <a:tr h="273879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27/04/2022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14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12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229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255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E9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20254251"/>
                  </a:ext>
                </a:extLst>
              </a:tr>
              <a:tr h="108779">
                <a:tc>
                  <a:txBody>
                    <a:bodyPr/>
                    <a:lstStyle/>
                    <a:p>
                      <a:pPr algn="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TOTALE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164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124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2.791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3.079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CF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2695124"/>
                  </a:ext>
                </a:extLst>
              </a:tr>
            </a:tbl>
          </a:graphicData>
        </a:graphic>
      </p:graphicFrame>
      <p:graphicFrame>
        <p:nvGraphicFramePr>
          <p:cNvPr id="5" name="Tabella 4">
            <a:extLst>
              <a:ext uri="{FF2B5EF4-FFF2-40B4-BE49-F238E27FC236}">
                <a16:creationId xmlns:a16="http://schemas.microsoft.com/office/drawing/2014/main" id="{12339A39-D5B1-4504-A6C0-5D3F525585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1662568"/>
              </p:ext>
            </p:extLst>
          </p:nvPr>
        </p:nvGraphicFramePr>
        <p:xfrm>
          <a:off x="168166" y="5686931"/>
          <a:ext cx="10888527" cy="701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712178">
                  <a:extLst>
                    <a:ext uri="{9D8B030D-6E8A-4147-A177-3AD203B41FA5}">
                      <a16:colId xmlns:a16="http://schemas.microsoft.com/office/drawing/2014/main" val="3871708527"/>
                    </a:ext>
                  </a:extLst>
                </a:gridCol>
                <a:gridCol w="1669312">
                  <a:extLst>
                    <a:ext uri="{9D8B030D-6E8A-4147-A177-3AD203B41FA5}">
                      <a16:colId xmlns:a16="http://schemas.microsoft.com/office/drawing/2014/main" val="4128260735"/>
                    </a:ext>
                  </a:extLst>
                </a:gridCol>
                <a:gridCol w="1509823">
                  <a:extLst>
                    <a:ext uri="{9D8B030D-6E8A-4147-A177-3AD203B41FA5}">
                      <a16:colId xmlns:a16="http://schemas.microsoft.com/office/drawing/2014/main" val="500999029"/>
                    </a:ext>
                  </a:extLst>
                </a:gridCol>
                <a:gridCol w="1488558">
                  <a:extLst>
                    <a:ext uri="{9D8B030D-6E8A-4147-A177-3AD203B41FA5}">
                      <a16:colId xmlns:a16="http://schemas.microsoft.com/office/drawing/2014/main" val="1071655530"/>
                    </a:ext>
                  </a:extLst>
                </a:gridCol>
                <a:gridCol w="1508656">
                  <a:extLst>
                    <a:ext uri="{9D8B030D-6E8A-4147-A177-3AD203B41FA5}">
                      <a16:colId xmlns:a16="http://schemas.microsoft.com/office/drawing/2014/main" val="254741908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it-IT" sz="2000" dirty="0">
                          <a:solidFill>
                            <a:schemeClr val="tx1"/>
                          </a:solidFill>
                          <a:latin typeface="+mn-lt"/>
                        </a:rPr>
                        <a:t>CONFRONTO TOTALE PRENOTAZIONI PERIODO 31/03/22-13/04/22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206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131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4.405</a:t>
                      </a:r>
                    </a:p>
                  </a:txBody>
                  <a:tcPr marL="8110" marR="8110" marT="811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4.742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02461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62309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185081C-879E-4862-9C36-D38846FBBF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7280" y="808989"/>
            <a:ext cx="10058400" cy="748454"/>
          </a:xfrm>
        </p:spPr>
        <p:txBody>
          <a:bodyPr>
            <a:normAutofit/>
          </a:bodyPr>
          <a:lstStyle/>
          <a:p>
            <a:pPr algn="ctr"/>
            <a:r>
              <a:rPr lang="it-IT" dirty="0"/>
              <a:t>Stato offerta vaccinale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C0A2F5E3-4161-472F-BF14-D1929173A37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845733"/>
            <a:ext cx="10058400" cy="4520777"/>
          </a:xfrm>
        </p:spPr>
        <p:txBody>
          <a:bodyPr>
            <a:normAutofit/>
          </a:bodyPr>
          <a:lstStyle/>
          <a:p>
            <a:pPr algn="just">
              <a:buFont typeface="Arial" panose="020B0604020202020204" pitchFamily="34" charset="0"/>
              <a:buChar char="•"/>
            </a:pPr>
            <a:r>
              <a:rPr lang="it-IT" sz="2400" dirty="0"/>
              <a:t> Da oggi a fine mese di maggio sono stati messi a disposizione 13.476 appuntamenti per 1-2-3 dose over 12 e 4 dose over 60 di cui:</a:t>
            </a:r>
          </a:p>
          <a:p>
            <a:pPr lvl="1" algn="just">
              <a:buFont typeface="Arial" panose="020B0604020202020204" pitchFamily="34" charset="0"/>
              <a:buChar char="•"/>
            </a:pPr>
            <a:r>
              <a:rPr lang="it-IT" sz="2200" dirty="0"/>
              <a:t>2.976 (22%) in sedi distrettuali </a:t>
            </a:r>
            <a:r>
              <a:rPr lang="it-IT" sz="2200" dirty="0">
                <a:sym typeface="Wingdings" panose="05000000000000000000" pitchFamily="2" charset="2"/>
              </a:rPr>
              <a:t> tutti prenotati</a:t>
            </a:r>
            <a:endParaRPr lang="it-IT" sz="2200" dirty="0"/>
          </a:p>
          <a:p>
            <a:pPr lvl="1" algn="just">
              <a:buFont typeface="Arial" panose="020B0604020202020204" pitchFamily="34" charset="0"/>
              <a:buChar char="•"/>
            </a:pPr>
            <a:r>
              <a:rPr lang="it-IT" sz="2200" dirty="0"/>
              <a:t>10.500 (78%) presso Hub Casalecchio </a:t>
            </a:r>
            <a:r>
              <a:rPr lang="it-IT" sz="2200" dirty="0">
                <a:sym typeface="Wingdings" panose="05000000000000000000" pitchFamily="2" charset="2"/>
              </a:rPr>
              <a:t> </a:t>
            </a:r>
            <a:r>
              <a:rPr lang="it-IT" sz="2200" b="1" dirty="0">
                <a:sym typeface="Wingdings" panose="05000000000000000000" pitchFamily="2" charset="2"/>
              </a:rPr>
              <a:t>al momento 4.549 posti ancora a disposizione con prima disponibilità il 09/05</a:t>
            </a:r>
            <a:endParaRPr lang="it-IT" sz="2200" b="1" dirty="0"/>
          </a:p>
          <a:p>
            <a:pPr algn="just">
              <a:buFont typeface="Arial" panose="020B0604020202020204" pitchFamily="34" charset="0"/>
              <a:buChar char="•"/>
            </a:pPr>
            <a:r>
              <a:rPr lang="it-IT" sz="2400" dirty="0"/>
              <a:t> Nel corso della giornata di oggi verranno resi disponibili altri 6.360 appuntamenti presso Hub Casalecchio e Ospedale Bellaria </a:t>
            </a:r>
            <a:r>
              <a:rPr lang="it-IT" sz="2400" b="1" dirty="0"/>
              <a:t>con prima disponibilità da lunedì 02/05. </a:t>
            </a:r>
            <a:r>
              <a:rPr lang="it-IT" sz="2400" dirty="0"/>
              <a:t>Di questi nuovi appuntamenti 4.050 sono prenotabili solo per 4° dosi.</a:t>
            </a:r>
          </a:p>
          <a:p>
            <a:pPr marL="0" indent="0" algn="just">
              <a:buNone/>
            </a:pPr>
            <a:r>
              <a:rPr lang="it-IT" sz="2400" dirty="0">
                <a:sym typeface="Wingdings" panose="05000000000000000000" pitchFamily="2" charset="2"/>
              </a:rPr>
              <a:t> Tale potenziamento ha lo scopo di accelerare l’immunizzazione con quarta dose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18516396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D668373-696B-48FB-9E31-E464588765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66800" y="554566"/>
            <a:ext cx="10058400" cy="868680"/>
          </a:xfrm>
        </p:spPr>
        <p:txBody>
          <a:bodyPr/>
          <a:lstStyle/>
          <a:p>
            <a:pPr algn="ctr"/>
            <a:r>
              <a:rPr lang="it-IT" dirty="0"/>
              <a:t>Medicina generale e quarta dose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BF31EC23-9D54-49EC-B227-4315867462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>
              <a:buFont typeface="Arial" panose="020B0604020202020204" pitchFamily="34" charset="0"/>
              <a:buChar char="•"/>
            </a:pPr>
            <a:r>
              <a:rPr lang="it-IT" sz="2400" dirty="0"/>
              <a:t> </a:t>
            </a:r>
            <a:r>
              <a:rPr lang="it-IT" sz="2400" b="1" dirty="0"/>
              <a:t>Circa il 22% della popolazione ora candidabile a quarta dose </a:t>
            </a:r>
            <a:r>
              <a:rPr lang="it-IT" sz="2400" dirty="0"/>
              <a:t>ha eseguito la </a:t>
            </a:r>
            <a:r>
              <a:rPr lang="it-IT" sz="2400" b="1" dirty="0"/>
              <a:t>terza dose dal proprio Medico di Medicina Generale</a:t>
            </a:r>
          </a:p>
          <a:p>
            <a:pPr algn="just">
              <a:buFont typeface="Arial" panose="020B0604020202020204" pitchFamily="34" charset="0"/>
              <a:buChar char="•"/>
            </a:pPr>
            <a:r>
              <a:rPr lang="it-IT" sz="2400" dirty="0"/>
              <a:t> Dato l’essenziale contributo in una precedente fase della campagna per questa fascia di popolazione è </a:t>
            </a:r>
            <a:r>
              <a:rPr lang="it-IT" sz="2400" b="1" dirty="0"/>
              <a:t>in corso l’aggiornamento dell’Accordo della Medicina Generale </a:t>
            </a:r>
            <a:r>
              <a:rPr lang="it-IT" sz="2400" dirty="0"/>
              <a:t>per continuare a garantire la prossimità per queste categorie</a:t>
            </a:r>
          </a:p>
          <a:p>
            <a:pPr algn="just">
              <a:buFont typeface="Arial" panose="020B0604020202020204" pitchFamily="34" charset="0"/>
              <a:buChar char="•"/>
            </a:pPr>
            <a:r>
              <a:rPr lang="it-IT" sz="2400" dirty="0"/>
              <a:t> I Medici di Medicina Generale stanno già comunque continuando a contribuire alla campagna in maniera rilevante (es. ieri, 27/04, hanno eseguito il 30% di tutte le vaccinazioni eseguite nel nostro territorio)</a:t>
            </a:r>
          </a:p>
        </p:txBody>
      </p:sp>
    </p:spTree>
    <p:extLst>
      <p:ext uri="{BB962C8B-B14F-4D97-AF65-F5344CB8AC3E}">
        <p14:creationId xmlns:p14="http://schemas.microsoft.com/office/powerpoint/2010/main" val="2168924671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ttivo">
  <a:themeElements>
    <a:clrScheme name="Retrospettivo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Retrospettivo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ttivo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02006FA4-1611-4B07-AF7F-85CF6D20EB3E}"/>
    </a:ext>
  </a:ext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4475</TotalTime>
  <Words>803</Words>
  <Application>Microsoft Office PowerPoint</Application>
  <PresentationFormat>Widescreen</PresentationFormat>
  <Paragraphs>367</Paragraphs>
  <Slides>9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Retrospettivo</vt:lpstr>
      <vt:lpstr>Aggiornamento andamento campagna vaccinale anti-Covid</vt:lpstr>
      <vt:lpstr>Presentazione standard di PowerPoint</vt:lpstr>
      <vt:lpstr>TARGET DA RAGGIUNGERE – PRIMA DOSE Popolazione non vaccinata, non prenotata e non guarita da covid negli ultimi 6 mesi per Distretto</vt:lpstr>
      <vt:lpstr>Target dose booster (soggetti per cui sono passati almeno 4 mesi da ciclo primario -con/senza guarigioni intercorrenti-  senza prenotazione/erogazione 3° dose)</vt:lpstr>
      <vt:lpstr>Popolazione candidabile a quarta dose e adesione</vt:lpstr>
      <vt:lpstr>Andamento prenotazioni quarta dose da avvio campagna</vt:lpstr>
      <vt:lpstr>Presentazione standard di PowerPoint</vt:lpstr>
      <vt:lpstr>Stato offerta vaccinale</vt:lpstr>
      <vt:lpstr>Medicina generale e quarta dose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Andamento campagna vaccinale</dc:title>
  <dc:creator>Marco</dc:creator>
  <cp:lastModifiedBy>Avaldi Vera Maria</cp:lastModifiedBy>
  <cp:revision>153</cp:revision>
  <dcterms:created xsi:type="dcterms:W3CDTF">2021-05-21T09:23:51Z</dcterms:created>
  <dcterms:modified xsi:type="dcterms:W3CDTF">2022-04-28T09:03:40Z</dcterms:modified>
</cp:coreProperties>
</file>