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1"/>
  </p:notesMasterIdLst>
  <p:sldIdLst>
    <p:sldId id="262" r:id="rId2"/>
    <p:sldId id="359" r:id="rId3"/>
    <p:sldId id="373" r:id="rId4"/>
    <p:sldId id="376" r:id="rId5"/>
    <p:sldId id="377" r:id="rId6"/>
    <p:sldId id="378" r:id="rId7"/>
    <p:sldId id="371" r:id="rId8"/>
    <p:sldId id="379" r:id="rId9"/>
    <p:sldId id="38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857" autoAdjust="0"/>
  </p:normalViewPr>
  <p:slideViewPr>
    <p:cSldViewPr snapToGrid="0">
      <p:cViewPr varScale="1">
        <p:scale>
          <a:sx n="56" d="100"/>
          <a:sy n="56" d="100"/>
        </p:scale>
        <p:origin x="13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1CD8-65FF-45A7-8758-D7262ECDF650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09CD-FF3F-47AB-99B4-3787BBEBB3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70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57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14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99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16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6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06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94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58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26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16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4CA5E6-207A-4207-8667-4825A9C7005C}" type="datetimeFigureOut">
              <a:rPr lang="it-IT" smtClean="0"/>
              <a:t>28/04/2022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39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9EF96A8B-E86D-4F3A-AA75-7B1E08916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B4A08B6-1C54-4EB4-8E04-95A7BB5F2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3" y="657385"/>
            <a:ext cx="6253317" cy="3686015"/>
          </a:xfrm>
        </p:spPr>
        <p:txBody>
          <a:bodyPr>
            <a:normAutofit/>
          </a:bodyPr>
          <a:lstStyle/>
          <a:p>
            <a:pPr algn="ctr"/>
            <a:r>
              <a:rPr lang="it-IT" sz="6000" dirty="0"/>
              <a:t>Aggiornamento andamento campagna vaccinale anti-</a:t>
            </a:r>
            <a:r>
              <a:rPr lang="it-IT" sz="6000" dirty="0" err="1"/>
              <a:t>Covid</a:t>
            </a:r>
            <a:endParaRPr lang="it-IT" sz="6000" cap="small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B3309B2-2689-4D0E-905F-4D946E10C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Ausl bologna</a:t>
            </a:r>
          </a:p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28 aprile 2022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486DB14-48B4-485A-954D-E0BE10BA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84242"/>
          <a:stretch/>
        </p:blipFill>
        <p:spPr>
          <a:xfrm>
            <a:off x="633999" y="1049785"/>
            <a:ext cx="4001315" cy="4228803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5F5B333-A567-4994-B69F-B3D6FFA10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ED78922C-0FA6-4876-B387-09E6D18A9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E822080-05A0-4490-8404-A5C900C2C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42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529AFD-5A84-4419-9390-0E9584F35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FFD9C4-5E6D-4E44-8CCD-24EF7B6FF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6EC633B-3D33-4E83-A3EB-990884ACFFC6}"/>
              </a:ext>
            </a:extLst>
          </p:cNvPr>
          <p:cNvSpPr txBox="1"/>
          <p:nvPr/>
        </p:nvSpPr>
        <p:spPr>
          <a:xfrm>
            <a:off x="270230" y="516835"/>
            <a:ext cx="3494429" cy="5772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TARGET DA RAGGIUNGERE – PRIMA DOSE</a:t>
            </a:r>
          </a:p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Popolazione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mai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vaccinata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non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prenotata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 non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guarita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covid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negli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ultimi</a:t>
            </a:r>
            <a:r>
              <a:rPr lang="en-US" sz="3600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6 </a:t>
            </a:r>
            <a:r>
              <a:rPr lang="en-US" sz="3600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mesi</a:t>
            </a:r>
            <a:endParaRPr lang="en-US" sz="3600" spc="-5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B2DB5-1B01-4A7A-B79B-E180757E6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A51E403-B60A-4A05-B5AE-1C32DBF4E5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746973"/>
              </p:ext>
            </p:extLst>
          </p:nvPr>
        </p:nvGraphicFramePr>
        <p:xfrm>
          <a:off x="4264942" y="252870"/>
          <a:ext cx="7645961" cy="6036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521">
                  <a:extLst>
                    <a:ext uri="{9D8B030D-6E8A-4147-A177-3AD203B41FA5}">
                      <a16:colId xmlns:a16="http://schemas.microsoft.com/office/drawing/2014/main" val="1857880614"/>
                    </a:ext>
                  </a:extLst>
                </a:gridCol>
                <a:gridCol w="3256550">
                  <a:extLst>
                    <a:ext uri="{9D8B030D-6E8A-4147-A177-3AD203B41FA5}">
                      <a16:colId xmlns:a16="http://schemas.microsoft.com/office/drawing/2014/main" val="660292039"/>
                    </a:ext>
                  </a:extLst>
                </a:gridCol>
                <a:gridCol w="1406890">
                  <a:extLst>
                    <a:ext uri="{9D8B030D-6E8A-4147-A177-3AD203B41FA5}">
                      <a16:colId xmlns:a16="http://schemas.microsoft.com/office/drawing/2014/main" val="2396770924"/>
                    </a:ext>
                  </a:extLst>
                </a:gridCol>
              </a:tblGrid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FASCIA ETÀ</a:t>
                      </a: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Non vaccinati/</a:t>
                      </a:r>
                    </a:p>
                    <a:p>
                      <a:pPr algn="ctr" fontAlgn="b"/>
                      <a:r>
                        <a:rPr lang="it-IT" sz="2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prenotati/guariti</a:t>
                      </a: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16595" marR="16595" marT="16595" marB="0" anchor="b"/>
                </a:tc>
                <a:extLst>
                  <a:ext uri="{0D108BD9-81ED-4DB2-BD59-A6C34878D82A}">
                    <a16:rowId xmlns:a16="http://schemas.microsoft.com/office/drawing/2014/main" val="123656330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>
                          <a:effectLst/>
                        </a:rPr>
                        <a:t>OVER 80</a:t>
                      </a:r>
                      <a:endParaRPr lang="it-IT" sz="2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06475293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70-79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16499636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60-69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89236158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50-59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12,6%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86463649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40-49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17.043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17284499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30-39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16,1%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42977784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20-29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9,7%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17829727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12-19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36707683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u="none" strike="noStrike" dirty="0">
                          <a:effectLst/>
                        </a:rPr>
                        <a:t>5-11</a:t>
                      </a:r>
                      <a:endParaRPr lang="it-IT" sz="2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21.721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14961027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pPr algn="l" fontAlgn="b"/>
                      <a:r>
                        <a:rPr lang="it-IT" sz="2900" b="1" u="none" strike="noStrike">
                          <a:effectLst/>
                        </a:rPr>
                        <a:t>Totale complessivo</a:t>
                      </a:r>
                      <a:endParaRPr lang="it-IT" sz="2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595" marR="16595" marT="165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111.355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74534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32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AE15C2-925A-4C7D-94F1-1E036FC11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48018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en-US" sz="3200" b="1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TARGET DA RAGGIUNGERE – PRIMA DOSE</a:t>
            </a:r>
            <a:br>
              <a:rPr lang="en-US" sz="3200" b="1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Popolazione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non </a:t>
            </a:r>
            <a:r>
              <a:rPr lang="it-IT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vaccinata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, non </a:t>
            </a: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prenotata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e non </a:t>
            </a: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guarita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da covid </a:t>
            </a: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negli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ultimi</a:t>
            </a:r>
            <a:r>
              <a:rPr lang="en-US" sz="3600" spc="-5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6 </a:t>
            </a:r>
            <a:r>
              <a:rPr lang="en-US" sz="3600" spc="-5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mesi</a:t>
            </a:r>
            <a:r>
              <a:rPr lang="en-US" sz="3600" dirty="0">
                <a:solidFill>
                  <a:schemeClr val="tx1"/>
                </a:solidFill>
                <a:latin typeface="+mn-lt"/>
              </a:rPr>
              <a:t> per </a:t>
            </a:r>
            <a:r>
              <a:rPr lang="en-US" sz="3600" dirty="0" err="1">
                <a:solidFill>
                  <a:schemeClr val="tx1"/>
                </a:solidFill>
                <a:latin typeface="+mn-lt"/>
              </a:rPr>
              <a:t>Distretto</a:t>
            </a:r>
            <a:endParaRPr lang="it-IT" sz="4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2254AB54-E2D0-473B-A3C7-6255922253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234358"/>
              </p:ext>
            </p:extLst>
          </p:nvPr>
        </p:nvGraphicFramePr>
        <p:xfrm>
          <a:off x="594360" y="1824195"/>
          <a:ext cx="11247121" cy="4405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3110">
                  <a:extLst>
                    <a:ext uri="{9D8B030D-6E8A-4147-A177-3AD203B41FA5}">
                      <a16:colId xmlns:a16="http://schemas.microsoft.com/office/drawing/2014/main" val="3267518357"/>
                    </a:ext>
                  </a:extLst>
                </a:gridCol>
                <a:gridCol w="1405890">
                  <a:extLst>
                    <a:ext uri="{9D8B030D-6E8A-4147-A177-3AD203B41FA5}">
                      <a16:colId xmlns:a16="http://schemas.microsoft.com/office/drawing/2014/main" val="4104410322"/>
                    </a:ext>
                  </a:extLst>
                </a:gridCol>
                <a:gridCol w="1363058">
                  <a:extLst>
                    <a:ext uri="{9D8B030D-6E8A-4147-A177-3AD203B41FA5}">
                      <a16:colId xmlns:a16="http://schemas.microsoft.com/office/drawing/2014/main" val="2340801472"/>
                    </a:ext>
                  </a:extLst>
                </a:gridCol>
                <a:gridCol w="1138784">
                  <a:extLst>
                    <a:ext uri="{9D8B030D-6E8A-4147-A177-3AD203B41FA5}">
                      <a16:colId xmlns:a16="http://schemas.microsoft.com/office/drawing/2014/main" val="3109721787"/>
                    </a:ext>
                  </a:extLst>
                </a:gridCol>
                <a:gridCol w="1138784">
                  <a:extLst>
                    <a:ext uri="{9D8B030D-6E8A-4147-A177-3AD203B41FA5}">
                      <a16:colId xmlns:a16="http://schemas.microsoft.com/office/drawing/2014/main" val="365238642"/>
                    </a:ext>
                  </a:extLst>
                </a:gridCol>
                <a:gridCol w="1658259">
                  <a:extLst>
                    <a:ext uri="{9D8B030D-6E8A-4147-A177-3AD203B41FA5}">
                      <a16:colId xmlns:a16="http://schemas.microsoft.com/office/drawing/2014/main" val="2215682316"/>
                    </a:ext>
                  </a:extLst>
                </a:gridCol>
                <a:gridCol w="1165887">
                  <a:extLst>
                    <a:ext uri="{9D8B030D-6E8A-4147-A177-3AD203B41FA5}">
                      <a16:colId xmlns:a16="http://schemas.microsoft.com/office/drawing/2014/main" val="993171977"/>
                    </a:ext>
                  </a:extLst>
                </a:gridCol>
                <a:gridCol w="1353349">
                  <a:extLst>
                    <a:ext uri="{9D8B030D-6E8A-4147-A177-3AD203B41FA5}">
                      <a16:colId xmlns:a16="http://schemas.microsoft.com/office/drawing/2014/main" val="895143311"/>
                    </a:ext>
                  </a:extLst>
                </a:gridCol>
              </a:tblGrid>
              <a:tr h="932393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FASCIA ETÀ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APPENNINO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BOLOGNA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PIANURA EST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PIANURA OVEST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RENO LAVINO SAMOGGIA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SAVENA IDICE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Totale complessivo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extLst>
                  <a:ext uri="{0D108BD9-81ED-4DB2-BD59-A6C34878D82A}">
                    <a16:rowId xmlns:a16="http://schemas.microsoft.com/office/drawing/2014/main" val="1795174491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OVER 80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55102984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70_79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6.281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57519569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60_69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11.049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61165307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50_59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14.064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12859814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40_49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17.043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61147650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30_39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12.626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17.953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26084137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20_29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48126590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12_19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57809557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05_11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21.721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16703669"/>
                  </a:ext>
                </a:extLst>
              </a:tr>
              <a:tr h="624437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Totale complessivo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37" marR="8437" marT="843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111.355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28623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0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EB6545-8972-450C-B4F5-CFA57572E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2213"/>
            <a:ext cx="100584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cap="small" dirty="0">
                <a:latin typeface="+mn-lt"/>
              </a:rPr>
              <a:t>Target dose booster</a:t>
            </a:r>
            <a:br>
              <a:rPr lang="en-US" sz="3100" b="1" cap="small" dirty="0">
                <a:latin typeface="+mn-lt"/>
              </a:rPr>
            </a:br>
            <a:r>
              <a:rPr lang="en-US" sz="3000" cap="small" dirty="0">
                <a:latin typeface="+mn-lt"/>
              </a:rPr>
              <a:t>(</a:t>
            </a:r>
            <a:r>
              <a:rPr lang="it-IT" sz="3000" cap="small" dirty="0">
                <a:latin typeface="+mn-lt"/>
              </a:rPr>
              <a:t>soggetti per cui sono passati almeno 4 mesi da ciclo primario -con/senza guarigioni intercorrenti-  senza prenotazione/erogazione 3° dose)</a:t>
            </a:r>
            <a:endParaRPr lang="it-IT" sz="3000" dirty="0">
              <a:latin typeface="+mn-lt"/>
            </a:endParaRP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E98F852B-9064-4CC1-9C1F-4246E41E1C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942111"/>
              </p:ext>
            </p:extLst>
          </p:nvPr>
        </p:nvGraphicFramePr>
        <p:xfrm>
          <a:off x="816508" y="1697270"/>
          <a:ext cx="10944962" cy="4568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6752">
                  <a:extLst>
                    <a:ext uri="{9D8B030D-6E8A-4147-A177-3AD203B41FA5}">
                      <a16:colId xmlns:a16="http://schemas.microsoft.com/office/drawing/2014/main" val="862058281"/>
                    </a:ext>
                  </a:extLst>
                </a:gridCol>
                <a:gridCol w="1908810">
                  <a:extLst>
                    <a:ext uri="{9D8B030D-6E8A-4147-A177-3AD203B41FA5}">
                      <a16:colId xmlns:a16="http://schemas.microsoft.com/office/drawing/2014/main" val="478866566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586769853"/>
                    </a:ext>
                  </a:extLst>
                </a:gridCol>
                <a:gridCol w="1840230">
                  <a:extLst>
                    <a:ext uri="{9D8B030D-6E8A-4147-A177-3AD203B41FA5}">
                      <a16:colId xmlns:a16="http://schemas.microsoft.com/office/drawing/2014/main" val="4084494625"/>
                    </a:ext>
                  </a:extLst>
                </a:gridCol>
                <a:gridCol w="3051810">
                  <a:extLst>
                    <a:ext uri="{9D8B030D-6E8A-4147-A177-3AD203B41FA5}">
                      <a16:colId xmlns:a16="http://schemas.microsoft.com/office/drawing/2014/main" val="4061725348"/>
                    </a:ext>
                  </a:extLst>
                </a:gridCol>
              </a:tblGrid>
              <a:tr h="762639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Fascia età</a:t>
                      </a: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 persone con </a:t>
                      </a:r>
                    </a:p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&gt;6 mesi da ciclo primario</a:t>
                      </a: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 persone con</a:t>
                      </a:r>
                    </a:p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 mesi da ciclo primario</a:t>
                      </a: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 persone con</a:t>
                      </a:r>
                    </a:p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 mesi da ciclo primario</a:t>
                      </a: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TOTALE persone che devono ancora eseguire booster</a:t>
                      </a:r>
                      <a:endParaRPr lang="it-IT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extLst>
                  <a:ext uri="{0D108BD9-81ED-4DB2-BD59-A6C34878D82A}">
                    <a16:rowId xmlns:a16="http://schemas.microsoft.com/office/drawing/2014/main" val="2600773141"/>
                  </a:ext>
                </a:extLst>
              </a:tr>
              <a:tr h="531261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FASCIA OVER_80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62334105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70_79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3.996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60539544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60_69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6.831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61355891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50_59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95719880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40_49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12.846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1547886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30_39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13731503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20_29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13.997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3832434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FASCIA 12-19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91881992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u="none" strike="noStrike" dirty="0">
                          <a:effectLst/>
                        </a:rPr>
                        <a:t>TOTALE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576" marR="10576" marT="1057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71.722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93767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4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93C43E5-FA35-4244-9DA4-EBB842CA5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it-IT" sz="3600" dirty="0">
                <a:solidFill>
                  <a:srgbClr val="FFFFFF"/>
                </a:solidFill>
              </a:rPr>
              <a:t>Popolazione candidabile a quarta dose e adesione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197C3F-A1D7-4149-AD4F-F79F5C0E0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algn="just"/>
            <a:r>
              <a:rPr lang="it-IT" sz="2800" b="1" dirty="0"/>
              <a:t>Popolazione candidabile a quarta dose: </a:t>
            </a:r>
            <a:r>
              <a:rPr lang="it-IT" sz="2800" dirty="0"/>
              <a:t>over 80 e 60-79enni vulnerabili/fragili che hanno eseguito la terza dose da almeno 120 giorni e NON hanno avuto la malattia dopo la dose booster </a:t>
            </a:r>
          </a:p>
          <a:p>
            <a:pPr algn="just"/>
            <a:r>
              <a:rPr lang="it-IT" sz="2800" dirty="0">
                <a:sym typeface="Wingdings" panose="05000000000000000000" pitchFamily="2" charset="2"/>
              </a:rPr>
              <a:t> Totale </a:t>
            </a:r>
            <a:r>
              <a:rPr lang="it-IT" sz="2800" b="1" dirty="0">
                <a:sym typeface="Wingdings" panose="05000000000000000000" pitchFamily="2" charset="2"/>
              </a:rPr>
              <a:t>86.813 </a:t>
            </a:r>
            <a:r>
              <a:rPr lang="it-IT" sz="2800" dirty="0">
                <a:sym typeface="Wingdings" panose="05000000000000000000" pitchFamily="2" charset="2"/>
              </a:rPr>
              <a:t>persone, di cui </a:t>
            </a:r>
            <a:r>
              <a:rPr lang="it-IT" sz="2800" b="1" dirty="0">
                <a:sym typeface="Wingdings" panose="05000000000000000000" pitchFamily="2" charset="2"/>
              </a:rPr>
              <a:t>11.798 (13,6%) </a:t>
            </a:r>
            <a:r>
              <a:rPr lang="it-IT" sz="2800" dirty="0">
                <a:sym typeface="Wingdings" panose="05000000000000000000" pitchFamily="2" charset="2"/>
              </a:rPr>
              <a:t>hanno già eseguito e/o prenotato la quarta dose </a:t>
            </a:r>
            <a:endParaRPr lang="it-IT" sz="28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354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529AFD-5A84-4419-9390-0E9584F35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FFD9C4-5E6D-4E44-8CCD-24EF7B6FF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80A329-4782-4B95-B524-AD52E7371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it-IT" sz="3600" dirty="0">
                <a:solidFill>
                  <a:srgbClr val="FFFFFF"/>
                </a:solidFill>
              </a:rPr>
              <a:t>Andamento prenotazioni quarta dose da avvio campagna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B2DB5-1B01-4A7A-B79B-E180757E6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459B19C6-1349-4731-A223-E19EF53165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718424"/>
              </p:ext>
            </p:extLst>
          </p:nvPr>
        </p:nvGraphicFramePr>
        <p:xfrm>
          <a:off x="4760432" y="516835"/>
          <a:ext cx="6411252" cy="5761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2108">
                  <a:extLst>
                    <a:ext uri="{9D8B030D-6E8A-4147-A177-3AD203B41FA5}">
                      <a16:colId xmlns:a16="http://schemas.microsoft.com/office/drawing/2014/main" val="4035338524"/>
                    </a:ext>
                  </a:extLst>
                </a:gridCol>
                <a:gridCol w="1187286">
                  <a:extLst>
                    <a:ext uri="{9D8B030D-6E8A-4147-A177-3AD203B41FA5}">
                      <a16:colId xmlns:a16="http://schemas.microsoft.com/office/drawing/2014/main" val="2874934975"/>
                    </a:ext>
                  </a:extLst>
                </a:gridCol>
                <a:gridCol w="1187286">
                  <a:extLst>
                    <a:ext uri="{9D8B030D-6E8A-4147-A177-3AD203B41FA5}">
                      <a16:colId xmlns:a16="http://schemas.microsoft.com/office/drawing/2014/main" val="2649569647"/>
                    </a:ext>
                  </a:extLst>
                </a:gridCol>
                <a:gridCol w="1187286">
                  <a:extLst>
                    <a:ext uri="{9D8B030D-6E8A-4147-A177-3AD203B41FA5}">
                      <a16:colId xmlns:a16="http://schemas.microsoft.com/office/drawing/2014/main" val="2442513015"/>
                    </a:ext>
                  </a:extLst>
                </a:gridCol>
                <a:gridCol w="1187286">
                  <a:extLst>
                    <a:ext uri="{9D8B030D-6E8A-4147-A177-3AD203B41FA5}">
                      <a16:colId xmlns:a16="http://schemas.microsoft.com/office/drawing/2014/main" val="2702279528"/>
                    </a:ext>
                  </a:extLst>
                </a:gridCol>
              </a:tblGrid>
              <a:tr h="625772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DATA PREN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FASCIA 60_69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FASCIA 70_79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FASCIA OVER_80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TOT PREN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ctr"/>
                </a:tc>
                <a:extLst>
                  <a:ext uri="{0D108BD9-81ED-4DB2-BD59-A6C34878D82A}">
                    <a16:rowId xmlns:a16="http://schemas.microsoft.com/office/drawing/2014/main" val="1350001031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13/04/2022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77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116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1.083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1.276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2830587574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14/04/2022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48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87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1.052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1.187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3127991900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15/04/2022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42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79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892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1.013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1038277541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16/04/2022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25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193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231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1306071041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17/04/2022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7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5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65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77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2418410583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18/04/2022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70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3602703746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19/04/2022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37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83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851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971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1921293616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20/04/2022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48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93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837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978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3413183487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21/04/2022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57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89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958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536184941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22/04/2022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43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111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778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932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3642536607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23/04/2022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30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360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406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1404902961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24/04/2022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2995029713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25/04/2022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97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122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2546966187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26/04/2022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56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105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885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1.046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3678545920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27/04/2022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31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>
                          <a:effectLst/>
                        </a:rPr>
                        <a:t>74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587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692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1460918558"/>
                  </a:ext>
                </a:extLst>
              </a:tr>
              <a:tr h="320954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Totale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507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928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8.643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10.078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21" marR="8921" marT="8921" marB="0" anchor="b"/>
                </a:tc>
                <a:extLst>
                  <a:ext uri="{0D108BD9-81ED-4DB2-BD59-A6C34878D82A}">
                    <a16:rowId xmlns:a16="http://schemas.microsoft.com/office/drawing/2014/main" val="282721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997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E42544-7E04-420B-BFF1-C91AD354F04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165" y="1934122"/>
            <a:ext cx="2995613" cy="3614738"/>
          </a:xfrm>
        </p:spPr>
        <p:txBody>
          <a:bodyPr>
            <a:normAutofit/>
          </a:bodyPr>
          <a:lstStyle/>
          <a:p>
            <a:r>
              <a:rPr lang="en-US" sz="4400" cap="small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Andamento</a:t>
            </a:r>
            <a:r>
              <a:rPr lang="en-US" sz="44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cap="small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prenotazioni</a:t>
            </a:r>
            <a:r>
              <a:rPr lang="en-US" sz="44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1° e 3°dosi </a:t>
            </a:r>
            <a:r>
              <a:rPr lang="en-US" sz="4400" cap="small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ultimi</a:t>
            </a:r>
            <a:r>
              <a:rPr lang="en-US" sz="44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14 gg</a:t>
            </a:r>
            <a:br>
              <a:rPr lang="en-US" sz="44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44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it-IT" sz="2200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D0F718E-05D4-46C5-817E-64A53B69C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63330"/>
              </p:ext>
            </p:extLst>
          </p:nvPr>
        </p:nvGraphicFramePr>
        <p:xfrm>
          <a:off x="3417312" y="258713"/>
          <a:ext cx="7639381" cy="5284008"/>
        </p:xfrm>
        <a:graphic>
          <a:graphicData uri="http://schemas.openxmlformats.org/drawingml/2006/table">
            <a:tbl>
              <a:tblPr firstRow="1" bandRow="1"/>
              <a:tblGrid>
                <a:gridCol w="1466761">
                  <a:extLst>
                    <a:ext uri="{9D8B030D-6E8A-4147-A177-3AD203B41FA5}">
                      <a16:colId xmlns:a16="http://schemas.microsoft.com/office/drawing/2014/main" val="1700823741"/>
                    </a:ext>
                  </a:extLst>
                </a:gridCol>
                <a:gridCol w="1637883">
                  <a:extLst>
                    <a:ext uri="{9D8B030D-6E8A-4147-A177-3AD203B41FA5}">
                      <a16:colId xmlns:a16="http://schemas.microsoft.com/office/drawing/2014/main" val="1712617039"/>
                    </a:ext>
                  </a:extLst>
                </a:gridCol>
                <a:gridCol w="1515653">
                  <a:extLst>
                    <a:ext uri="{9D8B030D-6E8A-4147-A177-3AD203B41FA5}">
                      <a16:colId xmlns:a16="http://schemas.microsoft.com/office/drawing/2014/main" val="721024586"/>
                    </a:ext>
                  </a:extLst>
                </a:gridCol>
                <a:gridCol w="1515653">
                  <a:extLst>
                    <a:ext uri="{9D8B030D-6E8A-4147-A177-3AD203B41FA5}">
                      <a16:colId xmlns:a16="http://schemas.microsoft.com/office/drawing/2014/main" val="3294535050"/>
                    </a:ext>
                  </a:extLst>
                </a:gridCol>
                <a:gridCol w="1503431">
                  <a:extLst>
                    <a:ext uri="{9D8B030D-6E8A-4147-A177-3AD203B41FA5}">
                      <a16:colId xmlns:a16="http://schemas.microsoft.com/office/drawing/2014/main" val="429968070"/>
                    </a:ext>
                  </a:extLst>
                </a:gridCol>
              </a:tblGrid>
              <a:tr h="607940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Data</a:t>
                      </a:r>
                    </a:p>
                  </a:txBody>
                  <a:tcPr marL="8110" marR="8110" marT="81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PRENOTAZIONI PRIME DOSI OVER 12</a:t>
                      </a:r>
                    </a:p>
                  </a:txBody>
                  <a:tcPr marL="8110" marR="8110" marT="81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PRENOTAZIONI PRIME DOSI 5-11</a:t>
                      </a:r>
                    </a:p>
                  </a:txBody>
                  <a:tcPr marL="8110" marR="8110" marT="81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PRENOTAZIONI TERZE DOSI</a:t>
                      </a:r>
                    </a:p>
                  </a:txBody>
                  <a:tcPr marL="8110" marR="8110" marT="81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8110" marR="8110" marT="81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034151"/>
                  </a:ext>
                </a:extLst>
              </a:tr>
              <a:tr h="319968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962116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7652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220377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895237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194632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684407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603738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620069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84974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248025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476593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906302"/>
                  </a:ext>
                </a:extLst>
              </a:tr>
              <a:tr h="309303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148063"/>
                  </a:ext>
                </a:extLst>
              </a:tr>
              <a:tr h="273879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27/04/2022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254251"/>
                  </a:ext>
                </a:extLst>
              </a:tr>
              <a:tr h="108779"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2.791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69512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12339A39-D5B1-4504-A6C0-5D3F52558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662568"/>
              </p:ext>
            </p:extLst>
          </p:nvPr>
        </p:nvGraphicFramePr>
        <p:xfrm>
          <a:off x="168166" y="5686931"/>
          <a:ext cx="1088852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2178">
                  <a:extLst>
                    <a:ext uri="{9D8B030D-6E8A-4147-A177-3AD203B41FA5}">
                      <a16:colId xmlns:a16="http://schemas.microsoft.com/office/drawing/2014/main" val="3871708527"/>
                    </a:ext>
                  </a:extLst>
                </a:gridCol>
                <a:gridCol w="1669312">
                  <a:extLst>
                    <a:ext uri="{9D8B030D-6E8A-4147-A177-3AD203B41FA5}">
                      <a16:colId xmlns:a16="http://schemas.microsoft.com/office/drawing/2014/main" val="4128260735"/>
                    </a:ext>
                  </a:extLst>
                </a:gridCol>
                <a:gridCol w="1509823">
                  <a:extLst>
                    <a:ext uri="{9D8B030D-6E8A-4147-A177-3AD203B41FA5}">
                      <a16:colId xmlns:a16="http://schemas.microsoft.com/office/drawing/2014/main" val="500999029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val="1071655530"/>
                    </a:ext>
                  </a:extLst>
                </a:gridCol>
                <a:gridCol w="1508656">
                  <a:extLst>
                    <a:ext uri="{9D8B030D-6E8A-4147-A177-3AD203B41FA5}">
                      <a16:colId xmlns:a16="http://schemas.microsoft.com/office/drawing/2014/main" val="25474190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chemeClr val="tx1"/>
                          </a:solidFill>
                          <a:latin typeface="+mn-lt"/>
                        </a:rPr>
                        <a:t>CONFRONTO TOTALE PRENOTAZIONI PERIODO 31/03/22-13/04/22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4.405</a:t>
                      </a:r>
                    </a:p>
                  </a:txBody>
                  <a:tcPr marL="8110" marR="8110" marT="811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4.742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46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230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85081C-879E-4862-9C36-D38846FB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808989"/>
            <a:ext cx="10058400" cy="748454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Stato offerta vaccinale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A2F5E3-4161-472F-BF14-D1929173A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52077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 Da oggi a fine mese di maggio sono stati messi a disposizione 13.476 appuntamenti per 1-2-3 dose over 12 e 4 dose over 60 di cui: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sz="2200" dirty="0"/>
              <a:t>2.976 (22%) in sedi distrettuali </a:t>
            </a:r>
            <a:r>
              <a:rPr lang="it-IT" sz="2200" dirty="0">
                <a:sym typeface="Wingdings" panose="05000000000000000000" pitchFamily="2" charset="2"/>
              </a:rPr>
              <a:t> tutti prenotati</a:t>
            </a:r>
            <a:endParaRPr lang="it-IT" sz="22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sz="2200" dirty="0"/>
              <a:t>10.500 (78%) presso Hub Casalecchio </a:t>
            </a:r>
            <a:r>
              <a:rPr lang="it-IT" sz="2200" dirty="0">
                <a:sym typeface="Wingdings" panose="05000000000000000000" pitchFamily="2" charset="2"/>
              </a:rPr>
              <a:t> </a:t>
            </a:r>
            <a:r>
              <a:rPr lang="it-IT" sz="2200" b="1" dirty="0">
                <a:sym typeface="Wingdings" panose="05000000000000000000" pitchFamily="2" charset="2"/>
              </a:rPr>
              <a:t>al momento 4.549 posti ancora a disposizione con prima disponibilità il 09/05</a:t>
            </a:r>
            <a:endParaRPr lang="it-IT" sz="2200" b="1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 Nel corso della giornata di oggi verranno resi disponibili altri 6.360 appuntamenti presso Hub Casalecchio e Ospedale Bellaria </a:t>
            </a:r>
            <a:r>
              <a:rPr lang="it-IT" sz="2400" b="1" dirty="0"/>
              <a:t>con prima disponibilità da lunedì 02/05. </a:t>
            </a:r>
            <a:r>
              <a:rPr lang="it-IT" sz="2400" dirty="0"/>
              <a:t>Di questi nuovi appuntamenti 4.050 sono prenotabili solo per 4° dosi.</a:t>
            </a:r>
          </a:p>
          <a:p>
            <a:pPr marL="0" indent="0" algn="just">
              <a:buNone/>
            </a:pPr>
            <a:r>
              <a:rPr lang="it-IT" sz="2400" dirty="0">
                <a:sym typeface="Wingdings" panose="05000000000000000000" pitchFamily="2" charset="2"/>
              </a:rPr>
              <a:t> Tale potenziamento ha lo scopo di accelerare l’immunizzazione con quarta dose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51639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668373-696B-48FB-9E31-E46458876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4566"/>
            <a:ext cx="10058400" cy="868680"/>
          </a:xfrm>
        </p:spPr>
        <p:txBody>
          <a:bodyPr/>
          <a:lstStyle/>
          <a:p>
            <a:pPr algn="ctr"/>
            <a:r>
              <a:rPr lang="it-IT" dirty="0"/>
              <a:t>Medicina generale e quarta dose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31EC23-9D54-49EC-B227-431586746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 </a:t>
            </a:r>
            <a:r>
              <a:rPr lang="it-IT" sz="2400" b="1" dirty="0"/>
              <a:t>Circa il 22% della popolazione ora candidabile a quarta dose </a:t>
            </a:r>
            <a:r>
              <a:rPr lang="it-IT" sz="2400" dirty="0"/>
              <a:t>ha eseguito la </a:t>
            </a:r>
            <a:r>
              <a:rPr lang="it-IT" sz="2400" b="1" dirty="0"/>
              <a:t>terza dose dal proprio Medico di Medicina Generale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 Dato l’essenziale contributo in una precedente fase della campagna per questa fascia di popolazione è </a:t>
            </a:r>
            <a:r>
              <a:rPr lang="it-IT" sz="2400" b="1" dirty="0"/>
              <a:t>in corso l’aggiornamento dell’Accordo della Medicina Generale </a:t>
            </a:r>
            <a:r>
              <a:rPr lang="it-IT" sz="2400" dirty="0"/>
              <a:t>per continuare a garantire la prossimità per queste categorie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 I Medici di Medicina Generale stanno già comunque continuando a contribuire alla campagna in maniera rilevante (es. ieri, 27/04, hanno eseguito il 30% di tutte le vaccinazioni eseguite nel nostro territorio)</a:t>
            </a:r>
          </a:p>
        </p:txBody>
      </p:sp>
    </p:spTree>
    <p:extLst>
      <p:ext uri="{BB962C8B-B14F-4D97-AF65-F5344CB8AC3E}">
        <p14:creationId xmlns:p14="http://schemas.microsoft.com/office/powerpoint/2010/main" val="21689246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4475</TotalTime>
  <Words>803</Words>
  <Application>Microsoft Office PowerPoint</Application>
  <PresentationFormat>Widescreen</PresentationFormat>
  <Paragraphs>367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Retrospettivo</vt:lpstr>
      <vt:lpstr>Aggiornamento andamento campagna vaccinale anti-Covid</vt:lpstr>
      <vt:lpstr>Presentazione standard di PowerPoint</vt:lpstr>
      <vt:lpstr>TARGET DA RAGGIUNGERE – PRIMA DOSE Popolazione non vaccinata, non prenotata e non guarita da covid negli ultimi 6 mesi per Distretto</vt:lpstr>
      <vt:lpstr>Target dose booster (soggetti per cui sono passati almeno 4 mesi da ciclo primario -con/senza guarigioni intercorrenti-  senza prenotazione/erogazione 3° dose)</vt:lpstr>
      <vt:lpstr>Popolazione candidabile a quarta dose e adesione</vt:lpstr>
      <vt:lpstr>Andamento prenotazioni quarta dose da avvio campagna</vt:lpstr>
      <vt:lpstr>Presentazione standard di PowerPoint</vt:lpstr>
      <vt:lpstr>Stato offerta vaccinale</vt:lpstr>
      <vt:lpstr>Medicina generale e quarta dose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Andamento campagna vaccinale</dc:title>
  <dc:creator>Marco</dc:creator>
  <cp:lastModifiedBy>Avaldi Vera Maria</cp:lastModifiedBy>
  <cp:revision>153</cp:revision>
  <dcterms:created xsi:type="dcterms:W3CDTF">2021-05-21T09:23:51Z</dcterms:created>
  <dcterms:modified xsi:type="dcterms:W3CDTF">2022-04-28T09:03:40Z</dcterms:modified>
</cp:coreProperties>
</file>