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notesSlides/notesSlide10.xml" ContentType="application/vnd.openxmlformats-officedocument.presentationml.notesSlide+xml"/>
  <Override PartName="/ppt/charts/chart7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8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</p:sldMasterIdLst>
  <p:notesMasterIdLst>
    <p:notesMasterId r:id="rId22"/>
  </p:notesMasterIdLst>
  <p:handoutMasterIdLst>
    <p:handoutMasterId r:id="rId23"/>
  </p:handoutMasterIdLst>
  <p:sldIdLst>
    <p:sldId id="256" r:id="rId3"/>
    <p:sldId id="277" r:id="rId4"/>
    <p:sldId id="381" r:id="rId5"/>
    <p:sldId id="258" r:id="rId6"/>
    <p:sldId id="304" r:id="rId7"/>
    <p:sldId id="266" r:id="rId8"/>
    <p:sldId id="274" r:id="rId9"/>
    <p:sldId id="300" r:id="rId10"/>
    <p:sldId id="301" r:id="rId11"/>
    <p:sldId id="302" r:id="rId12"/>
    <p:sldId id="289" r:id="rId13"/>
    <p:sldId id="306" r:id="rId14"/>
    <p:sldId id="305" r:id="rId15"/>
    <p:sldId id="310" r:id="rId16"/>
    <p:sldId id="308" r:id="rId17"/>
    <p:sldId id="307" r:id="rId18"/>
    <p:sldId id="309" r:id="rId19"/>
    <p:sldId id="311" r:id="rId20"/>
    <p:sldId id="382" r:id="rId21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sz="3200" kern="1200">
        <a:solidFill>
          <a:schemeClr val="bg1"/>
        </a:solidFill>
        <a:latin typeface="Arial Narrow" panose="020B060602020203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sz="3200" kern="1200">
        <a:solidFill>
          <a:schemeClr val="bg1"/>
        </a:solidFill>
        <a:latin typeface="Arial Narrow" panose="020B060602020203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sz="3200" kern="1200">
        <a:solidFill>
          <a:schemeClr val="bg1"/>
        </a:solidFill>
        <a:latin typeface="Arial Narrow" panose="020B060602020203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sz="3200" kern="1200">
        <a:solidFill>
          <a:schemeClr val="bg1"/>
        </a:solidFill>
        <a:latin typeface="Arial Narrow" panose="020B060602020203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sz="3200" kern="1200">
        <a:solidFill>
          <a:schemeClr val="bg1"/>
        </a:solidFill>
        <a:latin typeface="Arial Narrow" panose="020B060602020203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sz="3200" kern="1200">
        <a:solidFill>
          <a:schemeClr val="bg1"/>
        </a:solidFill>
        <a:latin typeface="Arial Narrow" panose="020B060602020203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sz="3200" kern="1200">
        <a:solidFill>
          <a:schemeClr val="bg1"/>
        </a:solidFill>
        <a:latin typeface="Arial Narrow" panose="020B060602020203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sz="3200" kern="1200">
        <a:solidFill>
          <a:schemeClr val="bg1"/>
        </a:solidFill>
        <a:latin typeface="Arial Narrow" panose="020B060602020203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sz="3200" kern="1200">
        <a:solidFill>
          <a:schemeClr val="bg1"/>
        </a:solidFill>
        <a:latin typeface="Arial Narrow" panose="020B060602020203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3300"/>
    <a:srgbClr val="993300"/>
    <a:srgbClr val="FF0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67" autoAdjust="0"/>
    <p:restoredTop sz="60517" autoAdjust="0"/>
  </p:normalViewPr>
  <p:slideViewPr>
    <p:cSldViewPr>
      <p:cViewPr varScale="1">
        <p:scale>
          <a:sx n="78" d="100"/>
          <a:sy n="78" d="100"/>
        </p:scale>
        <p:origin x="1546" y="6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r>
              <a:rPr lang="it-IT" sz="2800"/>
              <a:t>Segnalazioni PUA</a:t>
            </a:r>
          </a:p>
        </c:rich>
      </c:tx>
      <c:layout>
        <c:manualLayout>
          <c:xMode val="edge"/>
          <c:yMode val="edge"/>
          <c:x val="0.38891467863608714"/>
          <c:y val="1.5183447813704138E-2"/>
        </c:manualLayout>
      </c:layout>
      <c:overlay val="0"/>
      <c:spPr>
        <a:noFill/>
        <a:ln w="31306">
          <a:noFill/>
        </a:ln>
      </c:spPr>
    </c:title>
    <c:autoTitleDeleted val="0"/>
    <c:view3D>
      <c:rotX val="15"/>
      <c:hPercent val="52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22448979591836735"/>
          <c:y val="0.21902654867256638"/>
          <c:w val="0.76093294460641403"/>
          <c:h val="0.5420353982300885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/>
            </a:solidFill>
            <a:ln w="15653">
              <a:solidFill>
                <a:schemeClr val="tx1"/>
              </a:solidFill>
              <a:prstDash val="solid"/>
            </a:ln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Tot Segnalazioni</c:v>
                </c:pt>
                <c:pt idx="1">
                  <c:v>prese in carico</c:v>
                </c:pt>
                <c:pt idx="2">
                  <c:v>Annullate</c:v>
                </c:pt>
              </c:strCache>
            </c:strRef>
          </c:cat>
          <c:val>
            <c:numRef>
              <c:f>Sheet1!$B$2:$B$4</c:f>
              <c:numCache>
                <c:formatCode>#,##0</c:formatCode>
                <c:ptCount val="3"/>
                <c:pt idx="0">
                  <c:v>3868</c:v>
                </c:pt>
                <c:pt idx="1">
                  <c:v>3570</c:v>
                </c:pt>
                <c:pt idx="2">
                  <c:v>298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45-4C9F-B318-C52B450EE17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2"/>
            </a:solidFill>
            <a:ln w="15653">
              <a:solidFill>
                <a:schemeClr val="tx1"/>
              </a:solidFill>
              <a:prstDash val="solid"/>
            </a:ln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Tot Segnalazioni</c:v>
                </c:pt>
                <c:pt idx="1">
                  <c:v>prese in carico</c:v>
                </c:pt>
                <c:pt idx="2">
                  <c:v>Annullate</c:v>
                </c:pt>
              </c:strCache>
            </c:strRef>
          </c:cat>
          <c:val>
            <c:numRef>
              <c:f>Sheet1!$C$2:$C$4</c:f>
              <c:numCache>
                <c:formatCode>#,##0</c:formatCode>
                <c:ptCount val="3"/>
                <c:pt idx="0">
                  <c:v>3648</c:v>
                </c:pt>
                <c:pt idx="1">
                  <c:v>3322</c:v>
                </c:pt>
                <c:pt idx="2">
                  <c:v>326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245-4C9F-B318-C52B450EE17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95502744"/>
        <c:axId val="95503920"/>
        <c:axId val="0"/>
      </c:bar3DChart>
      <c:catAx>
        <c:axId val="95502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91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56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endParaRPr lang="it-IT"/>
          </a:p>
        </c:txPr>
        <c:crossAx val="9550392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5503920"/>
        <c:scaling>
          <c:orientation val="minMax"/>
        </c:scaling>
        <c:delete val="0"/>
        <c:axPos val="l"/>
        <c:majorGridlines>
          <c:spPr>
            <a:ln w="3913">
              <a:solidFill>
                <a:schemeClr val="tx1"/>
              </a:solidFill>
              <a:prstDash val="solid"/>
            </a:ln>
          </c:spPr>
        </c:majorGridlines>
        <c:numFmt formatCode="#,##0" sourceLinked="1"/>
        <c:majorTickMark val="out"/>
        <c:minorTickMark val="none"/>
        <c:tickLblPos val="nextTo"/>
        <c:spPr>
          <a:ln w="391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79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endParaRPr lang="it-IT"/>
          </a:p>
        </c:txPr>
        <c:crossAx val="9550274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ln w="3913">
            <a:solidFill>
              <a:schemeClr val="tx1"/>
            </a:solidFill>
            <a:prstDash val="solid"/>
          </a:ln>
        </c:spPr>
        <c:txPr>
          <a:bodyPr/>
          <a:lstStyle/>
          <a:p>
            <a:pPr rtl="0">
              <a:defRPr sz="1200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endParaRPr lang="it-IT"/>
          </a:p>
        </c:txPr>
      </c:dTable>
      <c:spPr>
        <a:noFill/>
        <a:ln w="31306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434" b="1" i="0" u="none" strike="noStrike" baseline="0">
          <a:solidFill>
            <a:schemeClr val="tx1"/>
          </a:solidFill>
          <a:latin typeface="Microsoft YaHei"/>
          <a:ea typeface="Microsoft YaHei"/>
          <a:cs typeface="Microsoft YaHei"/>
        </a:defRPr>
      </a:pPr>
      <a:endParaRPr lang="it-I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961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r>
              <a:rPr lang="it-IT"/>
              <a:t>Area Bisogni Segnalati</a:t>
            </a:r>
          </a:p>
        </c:rich>
      </c:tx>
      <c:layout>
        <c:manualLayout>
          <c:xMode val="edge"/>
          <c:yMode val="edge"/>
          <c:x val="0.22594752186588921"/>
          <c:y val="2.2123893805309734E-3"/>
        </c:manualLayout>
      </c:layout>
      <c:overlay val="0"/>
      <c:spPr>
        <a:noFill/>
        <a:ln w="31017">
          <a:noFill/>
        </a:ln>
      </c:spPr>
    </c:title>
    <c:autoTitleDeleted val="0"/>
    <c:view3D>
      <c:rotX val="15"/>
      <c:hPercent val="52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8658892128279883"/>
          <c:y val="0.23008849557522124"/>
          <c:w val="0.80029154518950441"/>
          <c:h val="0.4977876106194690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/>
            </a:solidFill>
            <a:ln w="15508">
              <a:solidFill>
                <a:schemeClr val="tx1"/>
              </a:solidFill>
              <a:prstDash val="solid"/>
            </a:ln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Sanitario</c:v>
                </c:pt>
                <c:pt idx="1">
                  <c:v>Sociale</c:v>
                </c:pt>
                <c:pt idx="2">
                  <c:v>SocioSanitario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 formatCode="#,##0">
                  <c:v>2286</c:v>
                </c:pt>
                <c:pt idx="1">
                  <c:v>1125</c:v>
                </c:pt>
                <c:pt idx="2" formatCode="#,##0">
                  <c:v>966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48-48FA-A6EB-4F244C343BA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2"/>
            </a:solidFill>
            <a:ln w="15508">
              <a:solidFill>
                <a:schemeClr val="tx1"/>
              </a:solidFill>
              <a:prstDash val="solid"/>
            </a:ln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Sanitario</c:v>
                </c:pt>
                <c:pt idx="1">
                  <c:v>Sociale</c:v>
                </c:pt>
                <c:pt idx="2">
                  <c:v>SocioSanitario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 formatCode="#,##0">
                  <c:v>3006</c:v>
                </c:pt>
                <c:pt idx="1">
                  <c:v>774</c:v>
                </c:pt>
                <c:pt idx="2">
                  <c:v>606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548-48FA-A6EB-4F244C343BA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128688352"/>
        <c:axId val="128686392"/>
        <c:axId val="0"/>
      </c:bar3DChart>
      <c:catAx>
        <c:axId val="128688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87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43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endParaRPr lang="it-IT"/>
          </a:p>
        </c:txPr>
        <c:crossAx val="128686392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128686392"/>
        <c:scaling>
          <c:orientation val="minMax"/>
        </c:scaling>
        <c:delete val="0"/>
        <c:axPos val="l"/>
        <c:majorGridlines>
          <c:spPr>
            <a:ln w="3877">
              <a:solidFill>
                <a:schemeClr val="tx1"/>
              </a:solidFill>
              <a:prstDash val="solid"/>
            </a:ln>
          </c:spPr>
        </c:majorGridlines>
        <c:numFmt formatCode="#,##0" sourceLinked="1"/>
        <c:majorTickMark val="out"/>
        <c:minorTickMark val="none"/>
        <c:tickLblPos val="nextTo"/>
        <c:spPr>
          <a:ln w="387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65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endParaRPr lang="it-IT"/>
          </a:p>
        </c:txPr>
        <c:crossAx val="128688352"/>
        <c:crosses val="autoZero"/>
        <c:crossBetween val="between"/>
        <c:majorUnit val="500"/>
        <c:minorUnit val="500"/>
      </c:valAx>
      <c:dTable>
        <c:showHorzBorder val="1"/>
        <c:showVertBorder val="1"/>
        <c:showOutline val="1"/>
        <c:showKeys val="1"/>
        <c:spPr>
          <a:ln w="3877">
            <a:solidFill>
              <a:schemeClr val="tx1"/>
            </a:solidFill>
            <a:prstDash val="solid"/>
          </a:ln>
        </c:spPr>
        <c:txPr>
          <a:bodyPr/>
          <a:lstStyle/>
          <a:p>
            <a:pPr rtl="0">
              <a:defRPr sz="1221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endParaRPr lang="it-IT"/>
          </a:p>
        </c:txPr>
      </c:dTable>
      <c:spPr>
        <a:noFill/>
        <a:ln w="3101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412" b="1" i="0" u="none" strike="noStrike" baseline="0">
          <a:solidFill>
            <a:schemeClr val="tx1"/>
          </a:solidFill>
          <a:latin typeface="Microsoft YaHei"/>
          <a:ea typeface="Microsoft YaHei"/>
          <a:cs typeface="Microsoft YaHei"/>
        </a:defRPr>
      </a:pPr>
      <a:endParaRPr lang="it-IT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r>
              <a:rPr lang="it-IT" sz="18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Numerosità Assistiti in ADI</a:t>
            </a:r>
            <a:br>
              <a:rPr lang="it-IT" sz="18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it-IT" sz="11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(fonte Dati SISEPS) </a:t>
            </a:r>
            <a:endParaRPr lang="it-IT" sz="1800" b="1" i="0" u="none" strike="noStrike" baseline="0" dirty="0">
              <a:solidFill>
                <a:srgbClr val="000000"/>
              </a:solidFill>
              <a:latin typeface="Microsoft YaHei"/>
              <a:ea typeface="Microsoft YaHei"/>
            </a:endParaRPr>
          </a:p>
        </c:rich>
      </c:tx>
      <c:layout>
        <c:manualLayout>
          <c:xMode val="edge"/>
          <c:yMode val="edge"/>
          <c:x val="0.36350804848697166"/>
          <c:y val="4.4247660531795225E-3"/>
        </c:manualLayout>
      </c:layout>
      <c:overlay val="0"/>
      <c:spPr>
        <a:noFill/>
        <a:ln w="30733">
          <a:noFill/>
        </a:ln>
      </c:spPr>
    </c:title>
    <c:autoTitleDeleted val="0"/>
    <c:view3D>
      <c:rotX val="15"/>
      <c:hPercent val="58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3294460641399415E-2"/>
          <c:y val="0.15265486725663716"/>
          <c:w val="0.89358600583090375"/>
          <c:h val="0.508849557522123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/>
            </a:solidFill>
            <a:ln w="15366">
              <a:solidFill>
                <a:schemeClr val="tx1"/>
              </a:solidFill>
              <a:prstDash val="solid"/>
            </a:ln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Bologna</c:v>
                </c:pt>
                <c:pt idx="1">
                  <c:v>Imola</c:v>
                </c:pt>
                <c:pt idx="2">
                  <c:v>Ferrara</c:v>
                </c:pt>
                <c:pt idx="3">
                  <c:v>Romagna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18640</c:v>
                </c:pt>
                <c:pt idx="1">
                  <c:v>4344</c:v>
                </c:pt>
                <c:pt idx="2">
                  <c:v>10674</c:v>
                </c:pt>
                <c:pt idx="3">
                  <c:v>24353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97-4BEB-8783-9C1B5925B2E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2"/>
            </a:solidFill>
            <a:ln w="15366">
              <a:solidFill>
                <a:schemeClr val="tx1"/>
              </a:solidFill>
              <a:prstDash val="solid"/>
            </a:ln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Bologna</c:v>
                </c:pt>
                <c:pt idx="1">
                  <c:v>Imola</c:v>
                </c:pt>
                <c:pt idx="2">
                  <c:v>Ferrara</c:v>
                </c:pt>
                <c:pt idx="3">
                  <c:v>Romagna</c:v>
                </c:pt>
              </c:strCache>
            </c:strRef>
          </c:cat>
          <c:val>
            <c:numRef>
              <c:f>Sheet1!$C$2:$C$5</c:f>
              <c:numCache>
                <c:formatCode>#,##0</c:formatCode>
                <c:ptCount val="4"/>
                <c:pt idx="0">
                  <c:v>18362</c:v>
                </c:pt>
                <c:pt idx="1">
                  <c:v>4130</c:v>
                </c:pt>
                <c:pt idx="2">
                  <c:v>10857</c:v>
                </c:pt>
                <c:pt idx="3">
                  <c:v>23919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697-4BEB-8783-9C1B5925B2E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hlink"/>
            </a:solidFill>
            <a:ln w="15366">
              <a:solidFill>
                <a:schemeClr val="tx1"/>
              </a:solidFill>
              <a:prstDash val="solid"/>
            </a:ln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Bologna</c:v>
                </c:pt>
                <c:pt idx="1">
                  <c:v>Imola</c:v>
                </c:pt>
                <c:pt idx="2">
                  <c:v>Ferrara</c:v>
                </c:pt>
                <c:pt idx="3">
                  <c:v>Romagna</c:v>
                </c:pt>
              </c:strCache>
            </c:strRef>
          </c:cat>
          <c:val>
            <c:numRef>
              <c:f>Sheet1!$D$2:$D$5</c:f>
              <c:numCache>
                <c:formatCode>#,##0</c:formatCode>
                <c:ptCount val="4"/>
                <c:pt idx="0">
                  <c:v>20191</c:v>
                </c:pt>
                <c:pt idx="1">
                  <c:v>4513</c:v>
                </c:pt>
                <c:pt idx="2">
                  <c:v>12923</c:v>
                </c:pt>
                <c:pt idx="3">
                  <c:v>22903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697-4BEB-8783-9C1B5925B2E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128686784"/>
        <c:axId val="128686000"/>
        <c:axId val="0"/>
      </c:bar3DChart>
      <c:catAx>
        <c:axId val="128686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84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61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endParaRPr lang="it-IT"/>
          </a:p>
        </c:txPr>
        <c:crossAx val="12868600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28686000"/>
        <c:scaling>
          <c:orientation val="minMax"/>
        </c:scaling>
        <c:delete val="0"/>
        <c:axPos val="l"/>
        <c:majorGridlines>
          <c:spPr>
            <a:ln w="3842">
              <a:solidFill>
                <a:schemeClr val="tx1"/>
              </a:solidFill>
              <a:prstDash val="solid"/>
            </a:ln>
          </c:spPr>
        </c:majorGridlines>
        <c:numFmt formatCode="#,##0" sourceLinked="1"/>
        <c:majorTickMark val="out"/>
        <c:minorTickMark val="none"/>
        <c:tickLblPos val="nextTo"/>
        <c:spPr>
          <a:ln w="384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endParaRPr lang="it-IT"/>
          </a:p>
        </c:txPr>
        <c:crossAx val="12868678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ln w="3842">
            <a:solidFill>
              <a:schemeClr val="tx1"/>
            </a:solidFill>
            <a:prstDash val="solid"/>
          </a:ln>
        </c:spPr>
        <c:txPr>
          <a:bodyPr/>
          <a:lstStyle/>
          <a:p>
            <a:pPr rtl="0">
              <a:defRPr sz="1210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endParaRPr lang="it-IT"/>
          </a:p>
        </c:txPr>
      </c:dTable>
      <c:spPr>
        <a:noFill/>
        <a:ln w="3073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390" b="1" i="0" u="none" strike="noStrike" baseline="0">
          <a:solidFill>
            <a:schemeClr val="tx1"/>
          </a:solidFill>
          <a:latin typeface="Microsoft YaHei"/>
          <a:ea typeface="Microsoft YaHei"/>
          <a:cs typeface="Microsoft YaHei"/>
        </a:defRPr>
      </a:pPr>
      <a:endParaRPr lang="it-IT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r>
              <a:rPr lang="it-IT" sz="18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Numerosità Episodi di ADI</a:t>
            </a:r>
            <a:br>
              <a:rPr lang="it-IT" sz="18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it-IT" sz="11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(fonte Dati SISEPS) </a:t>
            </a:r>
            <a:endParaRPr lang="it-IT" sz="1800" b="1" i="0" u="none" strike="noStrike" baseline="0" dirty="0">
              <a:solidFill>
                <a:srgbClr val="000000"/>
              </a:solidFill>
              <a:latin typeface="Microsoft YaHei"/>
              <a:ea typeface="Microsoft YaHei"/>
            </a:endParaRPr>
          </a:p>
        </c:rich>
      </c:tx>
      <c:layout>
        <c:manualLayout>
          <c:xMode val="edge"/>
          <c:yMode val="edge"/>
          <c:x val="0.36350804848697166"/>
          <c:y val="4.4247660531795225E-3"/>
        </c:manualLayout>
      </c:layout>
      <c:overlay val="0"/>
      <c:spPr>
        <a:noFill/>
        <a:ln w="30733">
          <a:noFill/>
        </a:ln>
      </c:spPr>
    </c:title>
    <c:autoTitleDeleted val="0"/>
    <c:view3D>
      <c:rotX val="15"/>
      <c:hPercent val="58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3294460641399415E-2"/>
          <c:y val="0.15265486725663716"/>
          <c:w val="0.89358600583090375"/>
          <c:h val="0.508849557522123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/>
            </a:solidFill>
            <a:ln w="15366">
              <a:solidFill>
                <a:schemeClr val="tx1"/>
              </a:solidFill>
              <a:prstDash val="solid"/>
            </a:ln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Bologna</c:v>
                </c:pt>
                <c:pt idx="1">
                  <c:v>Imola</c:v>
                </c:pt>
                <c:pt idx="2">
                  <c:v>Ferrara</c:v>
                </c:pt>
                <c:pt idx="3">
                  <c:v>Romagna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21824</c:v>
                </c:pt>
                <c:pt idx="1">
                  <c:v>5593</c:v>
                </c:pt>
                <c:pt idx="2">
                  <c:v>17704</c:v>
                </c:pt>
                <c:pt idx="3">
                  <c:v>30322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01-4A79-9A79-0A2928A94E4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2"/>
            </a:solidFill>
            <a:ln w="15366">
              <a:solidFill>
                <a:schemeClr val="tx1"/>
              </a:solidFill>
              <a:prstDash val="solid"/>
            </a:ln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Bologna</c:v>
                </c:pt>
                <c:pt idx="1">
                  <c:v>Imola</c:v>
                </c:pt>
                <c:pt idx="2">
                  <c:v>Ferrara</c:v>
                </c:pt>
                <c:pt idx="3">
                  <c:v>Romagna</c:v>
                </c:pt>
              </c:strCache>
            </c:strRef>
          </c:cat>
          <c:val>
            <c:numRef>
              <c:f>Sheet1!$C$2:$C$5</c:f>
              <c:numCache>
                <c:formatCode>#,##0</c:formatCode>
                <c:ptCount val="4"/>
                <c:pt idx="0">
                  <c:v>20834</c:v>
                </c:pt>
                <c:pt idx="1">
                  <c:v>5239</c:v>
                </c:pt>
                <c:pt idx="2">
                  <c:v>17879</c:v>
                </c:pt>
                <c:pt idx="3">
                  <c:v>30175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01-4A79-9A79-0A2928A94E4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hlink"/>
            </a:solidFill>
            <a:ln w="15366">
              <a:solidFill>
                <a:schemeClr val="tx1"/>
              </a:solidFill>
              <a:prstDash val="solid"/>
            </a:ln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Bologna</c:v>
                </c:pt>
                <c:pt idx="1">
                  <c:v>Imola</c:v>
                </c:pt>
                <c:pt idx="2">
                  <c:v>Ferrara</c:v>
                </c:pt>
                <c:pt idx="3">
                  <c:v>Romagna</c:v>
                </c:pt>
              </c:strCache>
            </c:strRef>
          </c:cat>
          <c:val>
            <c:numRef>
              <c:f>Sheet1!$D$2:$D$5</c:f>
              <c:numCache>
                <c:formatCode>#,##0</c:formatCode>
                <c:ptCount val="4"/>
                <c:pt idx="0">
                  <c:v>22238</c:v>
                </c:pt>
                <c:pt idx="1">
                  <c:v>6041</c:v>
                </c:pt>
                <c:pt idx="2">
                  <c:v>19995</c:v>
                </c:pt>
                <c:pt idx="3">
                  <c:v>28971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E01-4A79-9A79-0A2928A94E4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128687176"/>
        <c:axId val="128685608"/>
        <c:axId val="0"/>
      </c:bar3DChart>
      <c:catAx>
        <c:axId val="128687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84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61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endParaRPr lang="it-IT"/>
          </a:p>
        </c:txPr>
        <c:crossAx val="1286856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28685608"/>
        <c:scaling>
          <c:orientation val="minMax"/>
        </c:scaling>
        <c:delete val="0"/>
        <c:axPos val="l"/>
        <c:majorGridlines>
          <c:spPr>
            <a:ln w="3842">
              <a:solidFill>
                <a:schemeClr val="tx1"/>
              </a:solidFill>
              <a:prstDash val="solid"/>
            </a:ln>
          </c:spPr>
        </c:majorGridlines>
        <c:numFmt formatCode="#,##0" sourceLinked="1"/>
        <c:majorTickMark val="out"/>
        <c:minorTickMark val="none"/>
        <c:tickLblPos val="nextTo"/>
        <c:spPr>
          <a:ln w="384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endParaRPr lang="it-IT"/>
          </a:p>
        </c:txPr>
        <c:crossAx val="12868717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ln w="3842">
            <a:solidFill>
              <a:schemeClr val="tx1"/>
            </a:solidFill>
            <a:prstDash val="solid"/>
          </a:ln>
        </c:spPr>
        <c:txPr>
          <a:bodyPr/>
          <a:lstStyle/>
          <a:p>
            <a:pPr rtl="0">
              <a:defRPr sz="1210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endParaRPr lang="it-IT"/>
          </a:p>
        </c:txPr>
      </c:dTable>
      <c:spPr>
        <a:noFill/>
        <a:ln w="3073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390" b="1" i="0" u="none" strike="noStrike" baseline="0">
          <a:solidFill>
            <a:schemeClr val="tx1"/>
          </a:solidFill>
          <a:latin typeface="Microsoft YaHei"/>
          <a:ea typeface="Microsoft YaHei"/>
          <a:cs typeface="Microsoft YaHei"/>
        </a:defRPr>
      </a:pPr>
      <a:endParaRPr lang="it-IT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r>
              <a:rPr lang="it-IT" sz="18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Numerosità Accessi a Domicilio in ADI</a:t>
            </a:r>
            <a:br>
              <a:rPr lang="it-IT" sz="18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it-IT" sz="11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(fonte Dati SISEPS) </a:t>
            </a:r>
            <a:endParaRPr lang="it-IT" sz="1800" b="1" i="0" u="none" strike="noStrike" baseline="0" dirty="0">
              <a:solidFill>
                <a:srgbClr val="000000"/>
              </a:solidFill>
              <a:latin typeface="Microsoft YaHei"/>
              <a:ea typeface="Microsoft YaHei"/>
            </a:endParaRPr>
          </a:p>
        </c:rich>
      </c:tx>
      <c:layout>
        <c:manualLayout>
          <c:xMode val="edge"/>
          <c:yMode val="edge"/>
          <c:x val="0.30195831765453751"/>
          <c:y val="4.4247660531795225E-3"/>
        </c:manualLayout>
      </c:layout>
      <c:overlay val="0"/>
      <c:spPr>
        <a:noFill/>
        <a:ln w="30733">
          <a:noFill/>
        </a:ln>
      </c:spPr>
    </c:title>
    <c:autoTitleDeleted val="0"/>
    <c:view3D>
      <c:rotX val="15"/>
      <c:hPercent val="58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3294460641399415E-2"/>
          <c:y val="0.15265486725663716"/>
          <c:w val="0.89358600583090375"/>
          <c:h val="0.508849557522123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/>
            </a:solidFill>
            <a:ln w="15366">
              <a:solidFill>
                <a:schemeClr val="tx1"/>
              </a:solidFill>
              <a:prstDash val="solid"/>
            </a:ln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Bologna</c:v>
                </c:pt>
                <c:pt idx="1">
                  <c:v>Imola</c:v>
                </c:pt>
                <c:pt idx="2">
                  <c:v>Ferrara</c:v>
                </c:pt>
                <c:pt idx="3">
                  <c:v>Romagna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654908</c:v>
                </c:pt>
                <c:pt idx="1">
                  <c:v>260071</c:v>
                </c:pt>
                <c:pt idx="2">
                  <c:v>245837</c:v>
                </c:pt>
                <c:pt idx="3">
                  <c:v>674691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1D-4414-9CEB-233E6B908C2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2"/>
            </a:solidFill>
            <a:ln w="15366">
              <a:solidFill>
                <a:schemeClr val="tx1"/>
              </a:solidFill>
              <a:prstDash val="solid"/>
            </a:ln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Bologna</c:v>
                </c:pt>
                <c:pt idx="1">
                  <c:v>Imola</c:v>
                </c:pt>
                <c:pt idx="2">
                  <c:v>Ferrara</c:v>
                </c:pt>
                <c:pt idx="3">
                  <c:v>Romagna</c:v>
                </c:pt>
              </c:strCache>
            </c:strRef>
          </c:cat>
          <c:val>
            <c:numRef>
              <c:f>Sheet1!$C$2:$C$5</c:f>
              <c:numCache>
                <c:formatCode>#,##0</c:formatCode>
                <c:ptCount val="4"/>
                <c:pt idx="0">
                  <c:v>527118</c:v>
                </c:pt>
                <c:pt idx="1">
                  <c:v>275256</c:v>
                </c:pt>
                <c:pt idx="2">
                  <c:v>193205</c:v>
                </c:pt>
                <c:pt idx="3">
                  <c:v>611889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1D-4414-9CEB-233E6B908C2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hlink"/>
            </a:solidFill>
            <a:ln w="15366">
              <a:solidFill>
                <a:schemeClr val="tx1"/>
              </a:solidFill>
              <a:prstDash val="solid"/>
            </a:ln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Bologna</c:v>
                </c:pt>
                <c:pt idx="1">
                  <c:v>Imola</c:v>
                </c:pt>
                <c:pt idx="2">
                  <c:v>Ferrara</c:v>
                </c:pt>
                <c:pt idx="3">
                  <c:v>Romagna</c:v>
                </c:pt>
              </c:strCache>
            </c:strRef>
          </c:cat>
          <c:val>
            <c:numRef>
              <c:f>Sheet1!$D$2:$D$5</c:f>
              <c:numCache>
                <c:formatCode>#,##0</c:formatCode>
                <c:ptCount val="4"/>
                <c:pt idx="0">
                  <c:v>528987</c:v>
                </c:pt>
                <c:pt idx="1">
                  <c:v>272605</c:v>
                </c:pt>
                <c:pt idx="2">
                  <c:v>288387</c:v>
                </c:pt>
                <c:pt idx="3">
                  <c:v>570385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1D-4414-9CEB-233E6B908C2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128685216"/>
        <c:axId val="128684432"/>
        <c:axId val="0"/>
      </c:bar3DChart>
      <c:catAx>
        <c:axId val="1286852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84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61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endParaRPr lang="it-IT"/>
          </a:p>
        </c:txPr>
        <c:crossAx val="1286844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28684432"/>
        <c:scaling>
          <c:orientation val="minMax"/>
        </c:scaling>
        <c:delete val="0"/>
        <c:axPos val="l"/>
        <c:majorGridlines>
          <c:spPr>
            <a:ln w="3842">
              <a:solidFill>
                <a:schemeClr val="tx1"/>
              </a:solidFill>
              <a:prstDash val="solid"/>
            </a:ln>
          </c:spPr>
        </c:majorGridlines>
        <c:numFmt formatCode="#,##0" sourceLinked="1"/>
        <c:majorTickMark val="out"/>
        <c:minorTickMark val="none"/>
        <c:tickLblPos val="nextTo"/>
        <c:spPr>
          <a:ln w="384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endParaRPr lang="it-IT"/>
          </a:p>
        </c:txPr>
        <c:crossAx val="12868521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ln w="3842">
            <a:solidFill>
              <a:schemeClr val="tx1"/>
            </a:solidFill>
            <a:prstDash val="solid"/>
          </a:ln>
        </c:spPr>
        <c:txPr>
          <a:bodyPr/>
          <a:lstStyle/>
          <a:p>
            <a:pPr rtl="0">
              <a:defRPr sz="1210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endParaRPr lang="it-IT"/>
          </a:p>
        </c:txPr>
      </c:dTable>
      <c:spPr>
        <a:noFill/>
        <a:ln w="3073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390" b="1" i="0" u="none" strike="noStrike" baseline="0">
          <a:solidFill>
            <a:schemeClr val="tx1"/>
          </a:solidFill>
          <a:latin typeface="Microsoft YaHei"/>
          <a:ea typeface="Microsoft YaHei"/>
          <a:cs typeface="Microsoft YaHei"/>
        </a:defRPr>
      </a:pPr>
      <a:endParaRPr lang="it-IT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r>
              <a:rPr lang="it-IT" sz="18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Numerosità Accessi a Domicilio in ADI</a:t>
            </a:r>
            <a:br>
              <a:rPr lang="it-IT" sz="18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it-IT" sz="11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(fonte Dati SISEPS) </a:t>
            </a:r>
            <a:endParaRPr lang="it-IT" sz="1800" b="1" i="0" u="none" strike="noStrike" baseline="0" dirty="0">
              <a:solidFill>
                <a:srgbClr val="000000"/>
              </a:solidFill>
              <a:latin typeface="Microsoft YaHei"/>
              <a:ea typeface="Microsoft YaHei"/>
            </a:endParaRPr>
          </a:p>
        </c:rich>
      </c:tx>
      <c:layout>
        <c:manualLayout>
          <c:xMode val="edge"/>
          <c:yMode val="edge"/>
          <c:x val="0.30195831765453751"/>
          <c:y val="4.4247660531795225E-3"/>
        </c:manualLayout>
      </c:layout>
      <c:overlay val="0"/>
      <c:spPr>
        <a:noFill/>
        <a:ln w="30733">
          <a:noFill/>
        </a:ln>
      </c:spPr>
    </c:title>
    <c:autoTitleDeleted val="0"/>
    <c:view3D>
      <c:rotX val="15"/>
      <c:hPercent val="58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3294460641399415E-2"/>
          <c:y val="0.15265486725663716"/>
          <c:w val="0.89358600583090375"/>
          <c:h val="0.508849557522123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Bologna</c:v>
                </c:pt>
              </c:strCache>
            </c:strRef>
          </c:tx>
          <c:spPr>
            <a:solidFill>
              <a:schemeClr val="accent1"/>
            </a:solidFill>
            <a:ln w="15366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CIA liv1</c:v>
                </c:pt>
                <c:pt idx="1">
                  <c:v>CIA liv2</c:v>
                </c:pt>
                <c:pt idx="2">
                  <c:v>CIA liv3</c:v>
                </c:pt>
                <c:pt idx="3">
                  <c:v>CIA liv4</c:v>
                </c:pt>
                <c:pt idx="4">
                  <c:v>Totale</c:v>
                </c:pt>
              </c:strCache>
            </c:strRef>
          </c:cat>
          <c:val>
            <c:numRef>
              <c:f>Sheet1!$B$2:$F$2</c:f>
              <c:numCache>
                <c:formatCode>0.0</c:formatCode>
                <c:ptCount val="5"/>
                <c:pt idx="0">
                  <c:v>5.2</c:v>
                </c:pt>
                <c:pt idx="1">
                  <c:v>2.1</c:v>
                </c:pt>
                <c:pt idx="2">
                  <c:v>0.3</c:v>
                </c:pt>
                <c:pt idx="3">
                  <c:v>1</c:v>
                </c:pt>
                <c:pt idx="4">
                  <c:v>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76-45D7-BFC6-9F7C9DD619A7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Imola</c:v>
                </c:pt>
              </c:strCache>
            </c:strRef>
          </c:tx>
          <c:spPr>
            <a:solidFill>
              <a:schemeClr val="accent2"/>
            </a:solidFill>
            <a:ln w="15366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CIA liv1</c:v>
                </c:pt>
                <c:pt idx="1">
                  <c:v>CIA liv2</c:v>
                </c:pt>
                <c:pt idx="2">
                  <c:v>CIA liv3</c:v>
                </c:pt>
                <c:pt idx="3">
                  <c:v>CIA liv4</c:v>
                </c:pt>
                <c:pt idx="4">
                  <c:v>Totale</c:v>
                </c:pt>
              </c:strCache>
            </c:strRef>
          </c:cat>
          <c:val>
            <c:numRef>
              <c:f>Sheet1!$B$3:$F$3</c:f>
              <c:numCache>
                <c:formatCode>0.0</c:formatCode>
                <c:ptCount val="5"/>
                <c:pt idx="0">
                  <c:v>10.199999999999999</c:v>
                </c:pt>
                <c:pt idx="1">
                  <c:v>4.5999999999999996</c:v>
                </c:pt>
                <c:pt idx="2">
                  <c:v>0.8</c:v>
                </c:pt>
                <c:pt idx="3">
                  <c:v>9.3000000000000007</c:v>
                </c:pt>
                <c:pt idx="4">
                  <c:v>24.9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576-45D7-BFC6-9F7C9DD619A7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Ferrara</c:v>
                </c:pt>
              </c:strCache>
            </c:strRef>
          </c:tx>
          <c:spPr>
            <a:solidFill>
              <a:schemeClr val="hlink"/>
            </a:solidFill>
            <a:ln w="15366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CIA liv1</c:v>
                </c:pt>
                <c:pt idx="1">
                  <c:v>CIA liv2</c:v>
                </c:pt>
                <c:pt idx="2">
                  <c:v>CIA liv3</c:v>
                </c:pt>
                <c:pt idx="3">
                  <c:v>CIA liv4</c:v>
                </c:pt>
                <c:pt idx="4">
                  <c:v>Totale</c:v>
                </c:pt>
              </c:strCache>
            </c:strRef>
          </c:cat>
          <c:val>
            <c:numRef>
              <c:f>Sheet1!$B$4:$F$4</c:f>
              <c:numCache>
                <c:formatCode>0.0</c:formatCode>
                <c:ptCount val="5"/>
                <c:pt idx="0">
                  <c:v>9.1</c:v>
                </c:pt>
                <c:pt idx="1">
                  <c:v>9.6999999999999993</c:v>
                </c:pt>
                <c:pt idx="2">
                  <c:v>0.5</c:v>
                </c:pt>
                <c:pt idx="3">
                  <c:v>1.9</c:v>
                </c:pt>
                <c:pt idx="4">
                  <c:v>21.2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576-45D7-BFC6-9F7C9DD619A7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Romagna</c:v>
                </c:pt>
              </c:strCache>
            </c:strRef>
          </c:tx>
          <c:invertIfNegative val="0"/>
          <c:cat>
            <c:strRef>
              <c:f>Sheet1!$B$1:$F$1</c:f>
              <c:strCache>
                <c:ptCount val="5"/>
                <c:pt idx="0">
                  <c:v>CIA liv1</c:v>
                </c:pt>
                <c:pt idx="1">
                  <c:v>CIA liv2</c:v>
                </c:pt>
                <c:pt idx="2">
                  <c:v>CIA liv3</c:v>
                </c:pt>
                <c:pt idx="3">
                  <c:v>CIA liv4</c:v>
                </c:pt>
                <c:pt idx="4">
                  <c:v>Totale</c:v>
                </c:pt>
              </c:strCache>
            </c:strRef>
          </c:cat>
          <c:val>
            <c:numRef>
              <c:f>Sheet1!$B$5:$F$5</c:f>
              <c:numCache>
                <c:formatCode>0.0</c:formatCode>
                <c:ptCount val="5"/>
                <c:pt idx="0">
                  <c:v>5.0999999999999996</c:v>
                </c:pt>
                <c:pt idx="1">
                  <c:v>2.9</c:v>
                </c:pt>
                <c:pt idx="2">
                  <c:v>0.4</c:v>
                </c:pt>
                <c:pt idx="3">
                  <c:v>2</c:v>
                </c:pt>
                <c:pt idx="4">
                  <c:v>10.3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576-45D7-BFC6-9F7C9DD619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29153424"/>
        <c:axId val="129154208"/>
        <c:axId val="0"/>
      </c:bar3DChart>
      <c:catAx>
        <c:axId val="129153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84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61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endParaRPr lang="it-IT"/>
          </a:p>
        </c:txPr>
        <c:crossAx val="1291542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29154208"/>
        <c:scaling>
          <c:orientation val="minMax"/>
        </c:scaling>
        <c:delete val="0"/>
        <c:axPos val="l"/>
        <c:majorGridlines>
          <c:spPr>
            <a:ln w="3842">
              <a:solidFill>
                <a:schemeClr val="tx1"/>
              </a:solidFill>
              <a:prstDash val="solid"/>
            </a:ln>
          </c:spPr>
        </c:majorGridlines>
        <c:numFmt formatCode="0.0" sourceLinked="1"/>
        <c:majorTickMark val="out"/>
        <c:minorTickMark val="none"/>
        <c:tickLblPos val="nextTo"/>
        <c:spPr>
          <a:ln w="384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endParaRPr lang="it-IT"/>
          </a:p>
        </c:txPr>
        <c:crossAx val="12915342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ln w="3842">
            <a:solidFill>
              <a:schemeClr val="tx1"/>
            </a:solidFill>
            <a:prstDash val="solid"/>
          </a:ln>
        </c:spPr>
        <c:txPr>
          <a:bodyPr/>
          <a:lstStyle/>
          <a:p>
            <a:pPr rtl="0">
              <a:defRPr sz="1210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endParaRPr lang="it-IT"/>
          </a:p>
        </c:txPr>
      </c:dTable>
      <c:spPr>
        <a:noFill/>
        <a:ln w="3073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390" b="1" i="0" u="none" strike="noStrike" baseline="0">
          <a:solidFill>
            <a:schemeClr val="tx1"/>
          </a:solidFill>
          <a:latin typeface="Microsoft YaHei"/>
          <a:ea typeface="Microsoft YaHei"/>
          <a:cs typeface="Microsoft YaHei"/>
        </a:defRPr>
      </a:pPr>
      <a:endParaRPr lang="it-IT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94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r>
              <a:rPr lang="it-IT" dirty="0"/>
              <a:t>Attività Infermieristiche</a:t>
            </a:r>
            <a:r>
              <a:rPr lang="it-IT" baseline="0" dirty="0"/>
              <a:t> </a:t>
            </a:r>
            <a:r>
              <a:rPr lang="it-IT" dirty="0"/>
              <a:t>presso i 4 Ambulatori dei NCP</a:t>
            </a:r>
          </a:p>
        </c:rich>
      </c:tx>
      <c:layout>
        <c:manualLayout>
          <c:xMode val="edge"/>
          <c:yMode val="edge"/>
          <c:x val="0.21129066212208361"/>
          <c:y val="2.6325677484823163E-2"/>
        </c:manualLayout>
      </c:layout>
      <c:overlay val="0"/>
      <c:spPr>
        <a:noFill/>
        <a:ln w="30733">
          <a:noFill/>
        </a:ln>
      </c:spPr>
    </c:title>
    <c:autoTitleDeleted val="0"/>
    <c:view3D>
      <c:rotX val="15"/>
      <c:hPercent val="57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3294460641399415E-2"/>
          <c:y val="0.16592920353982302"/>
          <c:w val="0.89358600583090375"/>
          <c:h val="0.4955752212389380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1"/>
            </a:solidFill>
            <a:ln w="15366">
              <a:solidFill>
                <a:schemeClr val="tx1"/>
              </a:solidFill>
              <a:prstDash val="solid"/>
            </a:ln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Tot Assistiti</c:v>
                </c:pt>
                <c:pt idx="1">
                  <c:v>Tot Accessi</c:v>
                </c:pt>
                <c:pt idx="2">
                  <c:v>Media Acc /die</c:v>
                </c:pt>
              </c:strCache>
            </c:strRef>
          </c:cat>
          <c:val>
            <c:numRef>
              <c:f>Sheet1!$B$2:$B$4</c:f>
              <c:numCache>
                <c:formatCode>#,##0</c:formatCode>
                <c:ptCount val="3"/>
                <c:pt idx="0">
                  <c:v>11225</c:v>
                </c:pt>
                <c:pt idx="1">
                  <c:v>27343</c:v>
                </c:pt>
                <c:pt idx="2" formatCode="General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7B-4AA2-A7AB-C35E63BE562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2"/>
            </a:solidFill>
            <a:ln w="15366">
              <a:solidFill>
                <a:schemeClr val="tx1"/>
              </a:solidFill>
              <a:prstDash val="solid"/>
            </a:ln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Tot Assistiti</c:v>
                </c:pt>
                <c:pt idx="1">
                  <c:v>Tot Accessi</c:v>
                </c:pt>
                <c:pt idx="2">
                  <c:v>Media Acc /die</c:v>
                </c:pt>
              </c:strCache>
            </c:strRef>
          </c:cat>
          <c:val>
            <c:numRef>
              <c:f>Sheet1!$C$2:$C$4</c:f>
              <c:numCache>
                <c:formatCode>#,##0</c:formatCode>
                <c:ptCount val="3"/>
                <c:pt idx="0">
                  <c:v>12046</c:v>
                </c:pt>
                <c:pt idx="1">
                  <c:v>29954</c:v>
                </c:pt>
                <c:pt idx="2" formatCode="General">
                  <c:v>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7B-4AA2-A7AB-C35E63BE562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128687960"/>
        <c:axId val="128683256"/>
        <c:axId val="0"/>
      </c:bar3DChart>
      <c:catAx>
        <c:axId val="128687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84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61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endParaRPr lang="it-IT"/>
          </a:p>
        </c:txPr>
        <c:crossAx val="12868325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28683256"/>
        <c:scaling>
          <c:orientation val="minMax"/>
          <c:max val="30000"/>
        </c:scaling>
        <c:delete val="0"/>
        <c:axPos val="l"/>
        <c:majorGridlines>
          <c:spPr>
            <a:ln w="3842">
              <a:solidFill>
                <a:schemeClr val="tx1"/>
              </a:solidFill>
              <a:prstDash val="solid"/>
            </a:ln>
          </c:spPr>
        </c:majorGridlines>
        <c:numFmt formatCode="#,##0" sourceLinked="1"/>
        <c:majorTickMark val="out"/>
        <c:minorTickMark val="none"/>
        <c:tickLblPos val="nextTo"/>
        <c:spPr>
          <a:ln w="384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050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endParaRPr lang="it-IT"/>
          </a:p>
        </c:txPr>
        <c:crossAx val="12868796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ln w="3842">
            <a:solidFill>
              <a:schemeClr val="tx1"/>
            </a:solidFill>
            <a:prstDash val="solid"/>
          </a:ln>
        </c:spPr>
        <c:txPr>
          <a:bodyPr/>
          <a:lstStyle/>
          <a:p>
            <a:pPr rtl="0">
              <a:defRPr sz="1100" b="1" i="0" u="none" strike="noStrike" baseline="0">
                <a:solidFill>
                  <a:schemeClr val="tx1"/>
                </a:solidFill>
                <a:latin typeface="Microsoft YaHei"/>
                <a:ea typeface="Microsoft YaHei"/>
                <a:cs typeface="Microsoft YaHei"/>
              </a:defRPr>
            </a:pPr>
            <a:endParaRPr lang="it-IT"/>
          </a:p>
        </c:txPr>
      </c:dTable>
      <c:spPr>
        <a:noFill/>
        <a:ln w="3073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390" b="1" i="0" u="none" strike="noStrike" baseline="0">
          <a:solidFill>
            <a:schemeClr val="tx1"/>
          </a:solidFill>
          <a:latin typeface="Microsoft YaHei"/>
          <a:ea typeface="Microsoft YaHei"/>
          <a:cs typeface="Microsoft YaHei"/>
        </a:defRPr>
      </a:pPr>
      <a:endParaRPr lang="it-IT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BB5929-8BD4-42C2-8936-3EA2E0BBDCFA}" type="doc">
      <dgm:prSet loTypeId="urn:microsoft.com/office/officeart/2005/8/layout/vList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12B968D3-0D82-46C3-A6C4-080CA317B866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Assistenza Infermieristica Territoriale</a:t>
          </a:r>
        </a:p>
      </dgm:t>
    </dgm:pt>
    <dgm:pt modelId="{F5055647-AF29-4442-BE1A-0EBD94EBC425}" type="parTrans" cxnId="{F43B79D2-29B1-4142-A84F-5BE6157BD41B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3A299AE4-5342-4F60-8173-ACAB0182BD9E}" type="sibTrans" cxnId="{F43B79D2-29B1-4142-A84F-5BE6157BD41B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9579A878-FF5C-45EC-A723-D120377C439D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Assistenza Domiciliare</a:t>
          </a:r>
        </a:p>
      </dgm:t>
    </dgm:pt>
    <dgm:pt modelId="{709E384E-939C-46F2-A7D5-6FF17AB61DD3}" type="parTrans" cxnId="{5ACD82E5-EB5C-4EA0-98B0-CEEB61AF7C51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ED5E8067-A39E-474D-BF23-82C246F99101}" type="sibTrans" cxnId="{5ACD82E5-EB5C-4EA0-98B0-CEEB61AF7C51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1C18AB48-CDAA-4440-8E41-81E1B28F04B2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Strutture Residenziali Sanitarie  (</a:t>
          </a:r>
          <a:r>
            <a:rPr lang="it-IT" b="1" dirty="0" err="1">
              <a:latin typeface="Aharoni" panose="02010803020104030203" pitchFamily="2" charset="-79"/>
              <a:cs typeface="Aharoni" panose="02010803020104030203" pitchFamily="2" charset="-79"/>
            </a:rPr>
            <a:t>OsCo</a:t>
          </a:r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, Hospice, Residenze DSM)</a:t>
          </a:r>
        </a:p>
      </dgm:t>
    </dgm:pt>
    <dgm:pt modelId="{4F390113-6BDE-440A-8F28-31E999E6CCEC}" type="parTrans" cxnId="{CA46595E-DAEB-4846-BCB3-54D6376E9B50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953F973A-E610-4EAB-A751-F5342FDF48C0}" type="sibTrans" cxnId="{CA46595E-DAEB-4846-BCB3-54D6376E9B50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481E80C2-CDBE-4421-B586-23C6E6895685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Care Manager di PDTA</a:t>
          </a:r>
        </a:p>
      </dgm:t>
    </dgm:pt>
    <dgm:pt modelId="{B5F82D50-EC3A-49DF-B5BB-C46740B1555E}" type="parTrans" cxnId="{96DA41C1-7BF2-43E5-9701-212155F74828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1CB3CC08-564E-4595-85EE-7CF0A3094010}" type="sibTrans" cxnId="{96DA41C1-7BF2-43E5-9701-212155F74828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DDE629B5-6F66-452D-A429-FC8CD00BE5EB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Rete Cure Palliative e suoi Nodi</a:t>
          </a:r>
        </a:p>
      </dgm:t>
    </dgm:pt>
    <dgm:pt modelId="{38E45BF9-A5E0-40EF-89F8-436F506D5BCE}" type="parTrans" cxnId="{3A91152F-436D-47AD-B061-4AFA3DDC335F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B028755C-FD37-4AB1-BA86-683D74F3D157}" type="sibTrans" cxnId="{3A91152F-436D-47AD-B061-4AFA3DDC335F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4AECF782-CA77-4980-B9CD-DE127FF369A9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Strutture Residenziali e </a:t>
          </a:r>
          <a:r>
            <a:rPr lang="it-IT" b="1" dirty="0" err="1">
              <a:latin typeface="Aharoni" panose="02010803020104030203" pitchFamily="2" charset="-79"/>
              <a:cs typeface="Aharoni" panose="02010803020104030203" pitchFamily="2" charset="-79"/>
            </a:rPr>
            <a:t>SemiRes</a:t>
          </a:r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 Socio- Sanitarie  </a:t>
          </a:r>
        </a:p>
      </dgm:t>
    </dgm:pt>
    <dgm:pt modelId="{FBAC68E2-1C98-47D4-9414-4015F3454B17}" type="parTrans" cxnId="{0CF01CD5-48F9-4CD0-B71B-7F70F5E6F84E}">
      <dgm:prSet/>
      <dgm:spPr/>
      <dgm:t>
        <a:bodyPr/>
        <a:lstStyle/>
        <a:p>
          <a:endParaRPr lang="it-IT"/>
        </a:p>
      </dgm:t>
    </dgm:pt>
    <dgm:pt modelId="{EF9B4283-ECDE-422B-9C1E-721707A360CD}" type="sibTrans" cxnId="{0CF01CD5-48F9-4CD0-B71B-7F70F5E6F84E}">
      <dgm:prSet/>
      <dgm:spPr/>
      <dgm:t>
        <a:bodyPr/>
        <a:lstStyle/>
        <a:p>
          <a:endParaRPr lang="it-IT"/>
        </a:p>
      </dgm:t>
    </dgm:pt>
    <dgm:pt modelId="{B975520D-3112-4EF9-90BB-168F172DEDE6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Punto Unico Accesso</a:t>
          </a:r>
        </a:p>
      </dgm:t>
    </dgm:pt>
    <dgm:pt modelId="{80BD9BB1-55A1-473F-B414-11BBA4F0869A}" type="parTrans" cxnId="{299748C3-615F-488B-9B1C-A7ECD5547C5E}">
      <dgm:prSet/>
      <dgm:spPr/>
      <dgm:t>
        <a:bodyPr/>
        <a:lstStyle/>
        <a:p>
          <a:endParaRPr lang="it-IT"/>
        </a:p>
      </dgm:t>
    </dgm:pt>
    <dgm:pt modelId="{80ED16C8-BED5-4CFF-9F40-A3BC58C8E1D6}" type="sibTrans" cxnId="{299748C3-615F-488B-9B1C-A7ECD5547C5E}">
      <dgm:prSet/>
      <dgm:spPr/>
      <dgm:t>
        <a:bodyPr/>
        <a:lstStyle/>
        <a:p>
          <a:endParaRPr lang="it-IT"/>
        </a:p>
      </dgm:t>
    </dgm:pt>
    <dgm:pt modelId="{FF328688-30F2-4715-9E86-C3246039A7B2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Ambulatori Infermieristici nei NCP</a:t>
          </a:r>
        </a:p>
      </dgm:t>
    </dgm:pt>
    <dgm:pt modelId="{4508AFC8-3866-4814-A40D-EFA5CDA82128}" type="parTrans" cxnId="{49DF67D2-4594-4E88-8E65-C89F7581CCDD}">
      <dgm:prSet/>
      <dgm:spPr/>
      <dgm:t>
        <a:bodyPr/>
        <a:lstStyle/>
        <a:p>
          <a:endParaRPr lang="it-IT"/>
        </a:p>
      </dgm:t>
    </dgm:pt>
    <dgm:pt modelId="{1AD44870-84F6-4DF7-911F-6CEA4DCA5B6C}" type="sibTrans" cxnId="{49DF67D2-4594-4E88-8E65-C89F7581CCDD}">
      <dgm:prSet/>
      <dgm:spPr/>
      <dgm:t>
        <a:bodyPr/>
        <a:lstStyle/>
        <a:p>
          <a:endParaRPr lang="it-IT"/>
        </a:p>
      </dgm:t>
    </dgm:pt>
    <dgm:pt modelId="{B1E2F859-69EE-40B2-A4B4-2A3E8FBD39FC}" type="pres">
      <dgm:prSet presAssocID="{11BB5929-8BD4-42C2-8936-3EA2E0BBDCFA}" presName="linear" presStyleCnt="0">
        <dgm:presLayoutVars>
          <dgm:animLvl val="lvl"/>
          <dgm:resizeHandles val="exact"/>
        </dgm:presLayoutVars>
      </dgm:prSet>
      <dgm:spPr/>
    </dgm:pt>
    <dgm:pt modelId="{8E8A5DF5-E6D9-49F0-BA40-0ABDBCC36DAA}" type="pres">
      <dgm:prSet presAssocID="{12B968D3-0D82-46C3-A6C4-080CA317B866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2ABF6974-E5DE-47F7-AC90-02A33CCF0401}" type="pres">
      <dgm:prSet presAssocID="{12B968D3-0D82-46C3-A6C4-080CA317B866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3A91152F-436D-47AD-B061-4AFA3DDC335F}" srcId="{12B968D3-0D82-46C3-A6C4-080CA317B866}" destId="{DDE629B5-6F66-452D-A429-FC8CD00BE5EB}" srcOrd="3" destOrd="0" parTransId="{38E45BF9-A5E0-40EF-89F8-436F506D5BCE}" sibTransId="{B028755C-FD37-4AB1-BA86-683D74F3D157}"/>
    <dgm:cxn modelId="{792E9F30-C7FC-4F70-85F5-4F5271AC679E}" type="presOf" srcId="{DDE629B5-6F66-452D-A429-FC8CD00BE5EB}" destId="{2ABF6974-E5DE-47F7-AC90-02A33CCF0401}" srcOrd="0" destOrd="3" presId="urn:microsoft.com/office/officeart/2005/8/layout/vList2"/>
    <dgm:cxn modelId="{CA46595E-DAEB-4846-BCB3-54D6376E9B50}" srcId="{12B968D3-0D82-46C3-A6C4-080CA317B866}" destId="{1C18AB48-CDAA-4440-8E41-81E1B28F04B2}" srcOrd="5" destOrd="0" parTransId="{4F390113-6BDE-440A-8F28-31E999E6CCEC}" sibTransId="{953F973A-E610-4EAB-A751-F5342FDF48C0}"/>
    <dgm:cxn modelId="{4D8B7066-FCC6-4B08-A8AF-002947FBF465}" type="presOf" srcId="{1C18AB48-CDAA-4440-8E41-81E1B28F04B2}" destId="{2ABF6974-E5DE-47F7-AC90-02A33CCF0401}" srcOrd="0" destOrd="5" presId="urn:microsoft.com/office/officeart/2005/8/layout/vList2"/>
    <dgm:cxn modelId="{5D90F74C-C2BE-4528-A4C5-CD226B11D8E6}" type="presOf" srcId="{4AECF782-CA77-4980-B9CD-DE127FF369A9}" destId="{2ABF6974-E5DE-47F7-AC90-02A33CCF0401}" srcOrd="0" destOrd="6" presId="urn:microsoft.com/office/officeart/2005/8/layout/vList2"/>
    <dgm:cxn modelId="{2E095054-6645-4B96-ABBF-4B06E1188D8B}" type="presOf" srcId="{FF328688-30F2-4715-9E86-C3246039A7B2}" destId="{2ABF6974-E5DE-47F7-AC90-02A33CCF0401}" srcOrd="0" destOrd="1" presId="urn:microsoft.com/office/officeart/2005/8/layout/vList2"/>
    <dgm:cxn modelId="{AB0A3BB5-4DCE-43C5-95B0-AAD9E0803B60}" type="presOf" srcId="{481E80C2-CDBE-4421-B586-23C6E6895685}" destId="{2ABF6974-E5DE-47F7-AC90-02A33CCF0401}" srcOrd="0" destOrd="4" presId="urn:microsoft.com/office/officeart/2005/8/layout/vList2"/>
    <dgm:cxn modelId="{CCA49DC0-2B87-4BE5-9C0B-1C68F971C3E0}" type="presOf" srcId="{B975520D-3112-4EF9-90BB-168F172DEDE6}" destId="{2ABF6974-E5DE-47F7-AC90-02A33CCF0401}" srcOrd="0" destOrd="0" presId="urn:microsoft.com/office/officeart/2005/8/layout/vList2"/>
    <dgm:cxn modelId="{96DA41C1-7BF2-43E5-9701-212155F74828}" srcId="{12B968D3-0D82-46C3-A6C4-080CA317B866}" destId="{481E80C2-CDBE-4421-B586-23C6E6895685}" srcOrd="4" destOrd="0" parTransId="{B5F82D50-EC3A-49DF-B5BB-C46740B1555E}" sibTransId="{1CB3CC08-564E-4595-85EE-7CF0A3094010}"/>
    <dgm:cxn modelId="{299748C3-615F-488B-9B1C-A7ECD5547C5E}" srcId="{12B968D3-0D82-46C3-A6C4-080CA317B866}" destId="{B975520D-3112-4EF9-90BB-168F172DEDE6}" srcOrd="0" destOrd="0" parTransId="{80BD9BB1-55A1-473F-B414-11BBA4F0869A}" sibTransId="{80ED16C8-BED5-4CFF-9F40-A3BC58C8E1D6}"/>
    <dgm:cxn modelId="{E60CE8C4-DED2-49B3-B8A9-97DFAF3DE07B}" type="presOf" srcId="{9579A878-FF5C-45EC-A723-D120377C439D}" destId="{2ABF6974-E5DE-47F7-AC90-02A33CCF0401}" srcOrd="0" destOrd="2" presId="urn:microsoft.com/office/officeart/2005/8/layout/vList2"/>
    <dgm:cxn modelId="{49DF67D2-4594-4E88-8E65-C89F7581CCDD}" srcId="{12B968D3-0D82-46C3-A6C4-080CA317B866}" destId="{FF328688-30F2-4715-9E86-C3246039A7B2}" srcOrd="1" destOrd="0" parTransId="{4508AFC8-3866-4814-A40D-EFA5CDA82128}" sibTransId="{1AD44870-84F6-4DF7-911F-6CEA4DCA5B6C}"/>
    <dgm:cxn modelId="{F43B79D2-29B1-4142-A84F-5BE6157BD41B}" srcId="{11BB5929-8BD4-42C2-8936-3EA2E0BBDCFA}" destId="{12B968D3-0D82-46C3-A6C4-080CA317B866}" srcOrd="0" destOrd="0" parTransId="{F5055647-AF29-4442-BE1A-0EBD94EBC425}" sibTransId="{3A299AE4-5342-4F60-8173-ACAB0182BD9E}"/>
    <dgm:cxn modelId="{0CF01CD5-48F9-4CD0-B71B-7F70F5E6F84E}" srcId="{12B968D3-0D82-46C3-A6C4-080CA317B866}" destId="{4AECF782-CA77-4980-B9CD-DE127FF369A9}" srcOrd="6" destOrd="0" parTransId="{FBAC68E2-1C98-47D4-9414-4015F3454B17}" sibTransId="{EF9B4283-ECDE-422B-9C1E-721707A360CD}"/>
    <dgm:cxn modelId="{10F31DD9-0687-4D19-8EBE-36E0B0C5A6C5}" type="presOf" srcId="{11BB5929-8BD4-42C2-8936-3EA2E0BBDCFA}" destId="{B1E2F859-69EE-40B2-A4B4-2A3E8FBD39FC}" srcOrd="0" destOrd="0" presId="urn:microsoft.com/office/officeart/2005/8/layout/vList2"/>
    <dgm:cxn modelId="{5ACD82E5-EB5C-4EA0-98B0-CEEB61AF7C51}" srcId="{12B968D3-0D82-46C3-A6C4-080CA317B866}" destId="{9579A878-FF5C-45EC-A723-D120377C439D}" srcOrd="2" destOrd="0" parTransId="{709E384E-939C-46F2-A7D5-6FF17AB61DD3}" sibTransId="{ED5E8067-A39E-474D-BF23-82C246F99101}"/>
    <dgm:cxn modelId="{7ED3D7FF-3004-46B8-A909-315B66CEB384}" type="presOf" srcId="{12B968D3-0D82-46C3-A6C4-080CA317B866}" destId="{8E8A5DF5-E6D9-49F0-BA40-0ABDBCC36DAA}" srcOrd="0" destOrd="0" presId="urn:microsoft.com/office/officeart/2005/8/layout/vList2"/>
    <dgm:cxn modelId="{FCCB023E-B119-481C-B279-E6AC163867CA}" type="presParOf" srcId="{B1E2F859-69EE-40B2-A4B4-2A3E8FBD39FC}" destId="{8E8A5DF5-E6D9-49F0-BA40-0ABDBCC36DAA}" srcOrd="0" destOrd="0" presId="urn:microsoft.com/office/officeart/2005/8/layout/vList2"/>
    <dgm:cxn modelId="{7849EE7D-C0E5-473A-9711-DDA667F459D5}" type="presParOf" srcId="{B1E2F859-69EE-40B2-A4B4-2A3E8FBD39FC}" destId="{2ABF6974-E5DE-47F7-AC90-02A33CCF040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1BB5929-8BD4-42C2-8936-3EA2E0BBDCFA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12B968D3-0D82-46C3-A6C4-080CA317B866}">
      <dgm:prSet phldrT="[Testo]"/>
      <dgm:spPr/>
      <dgm:t>
        <a:bodyPr/>
        <a:lstStyle/>
        <a:p>
          <a:r>
            <a:rPr lang="it-IT" dirty="0">
              <a:latin typeface="Aharoni" panose="02010803020104030203" pitchFamily="2" charset="-79"/>
              <a:cs typeface="Aharoni" panose="02010803020104030203" pitchFamily="2" charset="-79"/>
            </a:rPr>
            <a:t>Azioni progettuali</a:t>
          </a:r>
        </a:p>
      </dgm:t>
    </dgm:pt>
    <dgm:pt modelId="{F5055647-AF29-4442-BE1A-0EBD94EBC425}" type="parTrans" cxnId="{F43B79D2-29B1-4142-A84F-5BE6157BD41B}">
      <dgm:prSet/>
      <dgm:spPr/>
      <dgm:t>
        <a:bodyPr/>
        <a:lstStyle/>
        <a:p>
          <a:endParaRPr lang="it-IT"/>
        </a:p>
      </dgm:t>
    </dgm:pt>
    <dgm:pt modelId="{3A299AE4-5342-4F60-8173-ACAB0182BD9E}" type="sibTrans" cxnId="{F43B79D2-29B1-4142-A84F-5BE6157BD41B}">
      <dgm:prSet/>
      <dgm:spPr/>
      <dgm:t>
        <a:bodyPr/>
        <a:lstStyle/>
        <a:p>
          <a:endParaRPr lang="it-IT"/>
        </a:p>
      </dgm:t>
    </dgm:pt>
    <dgm:pt modelId="{1B5CA5BF-6C41-48AD-B42F-97CEDA5FA9ED}">
      <dgm:prSet phldrT="[Testo]" custT="1"/>
      <dgm:spPr/>
      <dgm:t>
        <a:bodyPr/>
        <a:lstStyle/>
        <a:p>
          <a:pPr>
            <a:lnSpc>
              <a:spcPct val="100000"/>
            </a:lnSpc>
            <a:buFont typeface="+mj-lt"/>
            <a:buAutoNum type="arabicPeriod" startAt="3"/>
          </a:pPr>
          <a:r>
            <a:rPr lang="it-IT" sz="1800" dirty="0">
              <a:latin typeface="Arial Rounded MT Bold" panose="020F0704030504030204" pitchFamily="34" charset="0"/>
              <a:cs typeface="Aharoni" panose="02010803020104030203" pitchFamily="2" charset="-79"/>
            </a:rPr>
            <a:t>Acquisizione da parte degli IFC di competenze distintive su tematiche di:</a:t>
          </a:r>
          <a:br>
            <a:rPr lang="it-IT" sz="1800" dirty="0">
              <a:latin typeface="Arial Rounded MT Bold" panose="020F0704030504030204" pitchFamily="34" charset="0"/>
              <a:cs typeface="Aharoni" panose="02010803020104030203" pitchFamily="2" charset="-79"/>
            </a:rPr>
          </a:br>
          <a:r>
            <a:rPr lang="it-IT" sz="1800" dirty="0">
              <a:latin typeface="Arial Rounded MT Bold" panose="020F0704030504030204" pitchFamily="34" charset="0"/>
              <a:cs typeface="Aharoni" panose="02010803020104030203" pitchFamily="2" charset="-79"/>
            </a:rPr>
            <a:t>Assesment ed Epidemiologia di Comunità,</a:t>
          </a:r>
          <a:br>
            <a:rPr lang="it-IT" sz="1800" dirty="0">
              <a:latin typeface="Arial Rounded MT Bold" panose="020F0704030504030204" pitchFamily="34" charset="0"/>
              <a:cs typeface="Aharoni" panose="02010803020104030203" pitchFamily="2" charset="-79"/>
            </a:rPr>
          </a:br>
          <a:r>
            <a:rPr lang="it-IT" sz="1800" dirty="0">
              <a:latin typeface="Arial Rounded MT Bold" panose="020F0704030504030204" pitchFamily="34" charset="0"/>
              <a:cs typeface="Aharoni" panose="02010803020104030203" pitchFamily="2" charset="-79"/>
            </a:rPr>
            <a:t>Conoscenza ed attivazione delle Reti,</a:t>
          </a:r>
          <a:br>
            <a:rPr lang="it-IT" sz="1800" dirty="0">
              <a:latin typeface="Arial Rounded MT Bold" panose="020F0704030504030204" pitchFamily="34" charset="0"/>
              <a:cs typeface="Aharoni" panose="02010803020104030203" pitchFamily="2" charset="-79"/>
            </a:rPr>
          </a:br>
          <a:r>
            <a:rPr lang="it-IT" sz="1800" dirty="0">
              <a:latin typeface="Arial Rounded MT Bold" panose="020F0704030504030204" pitchFamily="34" charset="0"/>
              <a:cs typeface="Aharoni" panose="02010803020104030203" pitchFamily="2" charset="-79"/>
            </a:rPr>
            <a:t>Valutazione dei bisogni ed Approccio Multiprofessionale alla Presa in carico, Gestione delle diverse forme di integrazione, </a:t>
          </a:r>
          <a:br>
            <a:rPr lang="it-IT" sz="1800" dirty="0">
              <a:latin typeface="Arial Rounded MT Bold" panose="020F0704030504030204" pitchFamily="34" charset="0"/>
              <a:cs typeface="Aharoni" panose="02010803020104030203" pitchFamily="2" charset="-79"/>
            </a:rPr>
          </a:br>
          <a:r>
            <a:rPr lang="it-IT" sz="1800" dirty="0">
              <a:latin typeface="Arial Rounded MT Bold" panose="020F0704030504030204" pitchFamily="34" charset="0"/>
              <a:cs typeface="Aharoni" panose="02010803020104030203" pitchFamily="2" charset="-79"/>
            </a:rPr>
            <a:t>Gestione dei casi secondo i modelli riconosciuti di Dasaese Management (Care/Case Management)</a:t>
          </a:r>
        </a:p>
      </dgm:t>
    </dgm:pt>
    <dgm:pt modelId="{617ACC59-F1F8-415A-B724-338338AC31A8}" type="parTrans" cxnId="{96FCA31C-A039-4D63-87CF-C5F5631CA510}">
      <dgm:prSet/>
      <dgm:spPr/>
      <dgm:t>
        <a:bodyPr/>
        <a:lstStyle/>
        <a:p>
          <a:endParaRPr lang="it-IT"/>
        </a:p>
      </dgm:t>
    </dgm:pt>
    <dgm:pt modelId="{0B867D52-DCCE-489C-9DF1-D3832D695B07}" type="sibTrans" cxnId="{96FCA31C-A039-4D63-87CF-C5F5631CA510}">
      <dgm:prSet/>
      <dgm:spPr/>
      <dgm:t>
        <a:bodyPr/>
        <a:lstStyle/>
        <a:p>
          <a:endParaRPr lang="it-IT"/>
        </a:p>
      </dgm:t>
    </dgm:pt>
    <dgm:pt modelId="{BFBD9326-7E66-4F53-98A4-0ADC6D4E1073}">
      <dgm:prSet phldrT="[Testo]" custT="1"/>
      <dgm:spPr/>
      <dgm:t>
        <a:bodyPr/>
        <a:lstStyle/>
        <a:p>
          <a:pPr>
            <a:lnSpc>
              <a:spcPct val="100000"/>
            </a:lnSpc>
            <a:buFont typeface="+mj-lt"/>
            <a:buAutoNum type="arabicPeriod" startAt="3"/>
          </a:pPr>
          <a:r>
            <a:rPr lang="it-IT" sz="1800" dirty="0">
              <a:latin typeface="Arial Rounded MT Bold" panose="020F0704030504030204" pitchFamily="34" charset="0"/>
              <a:cs typeface="Aharoni" panose="02010803020104030203" pitchFamily="2" charset="-79"/>
            </a:rPr>
            <a:t>Utilizzo di Strumenti innovativi che facilitano la comunicazione con il Cittadino e la Comunità (Telemedicina)</a:t>
          </a:r>
        </a:p>
      </dgm:t>
    </dgm:pt>
    <dgm:pt modelId="{C7517E16-DDAC-45D7-9696-57B6F07E7B5A}" type="parTrans" cxnId="{AFDBF855-9192-45D4-88BA-0D673D537239}">
      <dgm:prSet/>
      <dgm:spPr/>
      <dgm:t>
        <a:bodyPr/>
        <a:lstStyle/>
        <a:p>
          <a:endParaRPr lang="it-IT"/>
        </a:p>
      </dgm:t>
    </dgm:pt>
    <dgm:pt modelId="{6E3F822C-5831-4AFB-95DC-5BEBE05BE3E9}" type="sibTrans" cxnId="{AFDBF855-9192-45D4-88BA-0D673D537239}">
      <dgm:prSet/>
      <dgm:spPr/>
      <dgm:t>
        <a:bodyPr/>
        <a:lstStyle/>
        <a:p>
          <a:endParaRPr lang="it-IT"/>
        </a:p>
      </dgm:t>
    </dgm:pt>
    <dgm:pt modelId="{41FDF715-CD1B-424A-B2F6-BF12AFBAE603}">
      <dgm:prSet phldrT="[Testo]" custT="1"/>
      <dgm:spPr/>
      <dgm:t>
        <a:bodyPr/>
        <a:lstStyle/>
        <a:p>
          <a:pPr>
            <a:lnSpc>
              <a:spcPct val="100000"/>
            </a:lnSpc>
            <a:buFont typeface="+mj-lt"/>
            <a:buAutoNum type="arabicPeriod" startAt="3"/>
          </a:pPr>
          <a:r>
            <a:rPr lang="it-IT" sz="1800" dirty="0">
              <a:latin typeface="Arial Rounded MT Bold" panose="020F0704030504030204" pitchFamily="34" charset="0"/>
              <a:cs typeface="Aharoni" panose="02010803020104030203" pitchFamily="2" charset="-79"/>
            </a:rPr>
            <a:t>Recupero di risorse infermieristiche in Azienda da adibire a tale funzione mediante specifica procedura di mobilità interna e valutazione dello specifico apprendimento necessario prima della loro immissione nelle sedi individuate</a:t>
          </a:r>
        </a:p>
      </dgm:t>
    </dgm:pt>
    <dgm:pt modelId="{B2028A06-542D-4352-ABF7-A344E929FE0D}" type="parTrans" cxnId="{69048FCD-9386-4239-9C1F-8D9811FD45F7}">
      <dgm:prSet/>
      <dgm:spPr/>
      <dgm:t>
        <a:bodyPr/>
        <a:lstStyle/>
        <a:p>
          <a:endParaRPr lang="it-IT"/>
        </a:p>
      </dgm:t>
    </dgm:pt>
    <dgm:pt modelId="{1385A607-0EC2-401C-88DD-6B8B07F0154D}" type="sibTrans" cxnId="{69048FCD-9386-4239-9C1F-8D9811FD45F7}">
      <dgm:prSet/>
      <dgm:spPr/>
      <dgm:t>
        <a:bodyPr/>
        <a:lstStyle/>
        <a:p>
          <a:endParaRPr lang="it-IT"/>
        </a:p>
      </dgm:t>
    </dgm:pt>
    <dgm:pt modelId="{8A594F8B-B269-4012-952B-8960AC5CDC07}" type="pres">
      <dgm:prSet presAssocID="{11BB5929-8BD4-42C2-8936-3EA2E0BBDCFA}" presName="linear" presStyleCnt="0">
        <dgm:presLayoutVars>
          <dgm:dir/>
          <dgm:animLvl val="lvl"/>
          <dgm:resizeHandles val="exact"/>
        </dgm:presLayoutVars>
      </dgm:prSet>
      <dgm:spPr/>
    </dgm:pt>
    <dgm:pt modelId="{37B337C6-A9DD-4044-A742-302F4C916D1E}" type="pres">
      <dgm:prSet presAssocID="{12B968D3-0D82-46C3-A6C4-080CA317B866}" presName="parentLin" presStyleCnt="0"/>
      <dgm:spPr/>
    </dgm:pt>
    <dgm:pt modelId="{FF522D3A-D988-492A-A9D3-80D300BBD3F8}" type="pres">
      <dgm:prSet presAssocID="{12B968D3-0D82-46C3-A6C4-080CA317B866}" presName="parentLeftMargin" presStyleLbl="node1" presStyleIdx="0" presStyleCnt="1"/>
      <dgm:spPr/>
    </dgm:pt>
    <dgm:pt modelId="{7D39612B-DAD3-4481-AD47-3CA9E9915FC8}" type="pres">
      <dgm:prSet presAssocID="{12B968D3-0D82-46C3-A6C4-080CA317B866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4E52FED-E055-477D-BCAC-7F3FA202591D}" type="pres">
      <dgm:prSet presAssocID="{12B968D3-0D82-46C3-A6C4-080CA317B866}" presName="negativeSpace" presStyleCnt="0"/>
      <dgm:spPr/>
    </dgm:pt>
    <dgm:pt modelId="{4EFDCB9D-629E-4CC7-9239-CFE4C16ECCDB}" type="pres">
      <dgm:prSet presAssocID="{12B968D3-0D82-46C3-A6C4-080CA317B866}" presName="childText" presStyleLbl="conFgAcc1" presStyleIdx="0" presStyleCnt="1" custScaleY="114002">
        <dgm:presLayoutVars>
          <dgm:bulletEnabled val="1"/>
        </dgm:presLayoutVars>
      </dgm:prSet>
      <dgm:spPr/>
    </dgm:pt>
  </dgm:ptLst>
  <dgm:cxnLst>
    <dgm:cxn modelId="{68912215-28D7-40F5-B121-999EAC71BD37}" type="presOf" srcId="{11BB5929-8BD4-42C2-8936-3EA2E0BBDCFA}" destId="{8A594F8B-B269-4012-952B-8960AC5CDC07}" srcOrd="0" destOrd="0" presId="urn:microsoft.com/office/officeart/2005/8/layout/list1"/>
    <dgm:cxn modelId="{96FCA31C-A039-4D63-87CF-C5F5631CA510}" srcId="{12B968D3-0D82-46C3-A6C4-080CA317B866}" destId="{1B5CA5BF-6C41-48AD-B42F-97CEDA5FA9ED}" srcOrd="0" destOrd="0" parTransId="{617ACC59-F1F8-415A-B724-338338AC31A8}" sibTransId="{0B867D52-DCCE-489C-9DF1-D3832D695B07}"/>
    <dgm:cxn modelId="{73833341-D4D7-438C-8A43-B1FB2B7D8B2B}" type="presOf" srcId="{12B968D3-0D82-46C3-A6C4-080CA317B866}" destId="{FF522D3A-D988-492A-A9D3-80D300BBD3F8}" srcOrd="0" destOrd="0" presId="urn:microsoft.com/office/officeart/2005/8/layout/list1"/>
    <dgm:cxn modelId="{CBB58463-868A-435D-A22B-968BDB12AF45}" type="presOf" srcId="{BFBD9326-7E66-4F53-98A4-0ADC6D4E1073}" destId="{4EFDCB9D-629E-4CC7-9239-CFE4C16ECCDB}" srcOrd="0" destOrd="1" presId="urn:microsoft.com/office/officeart/2005/8/layout/list1"/>
    <dgm:cxn modelId="{2D3DB563-F3BE-4648-96AF-763A6C39C65E}" type="presOf" srcId="{41FDF715-CD1B-424A-B2F6-BF12AFBAE603}" destId="{4EFDCB9D-629E-4CC7-9239-CFE4C16ECCDB}" srcOrd="0" destOrd="2" presId="urn:microsoft.com/office/officeart/2005/8/layout/list1"/>
    <dgm:cxn modelId="{AFDBF855-9192-45D4-88BA-0D673D537239}" srcId="{12B968D3-0D82-46C3-A6C4-080CA317B866}" destId="{BFBD9326-7E66-4F53-98A4-0ADC6D4E1073}" srcOrd="1" destOrd="0" parTransId="{C7517E16-DDAC-45D7-9696-57B6F07E7B5A}" sibTransId="{6E3F822C-5831-4AFB-95DC-5BEBE05BE3E9}"/>
    <dgm:cxn modelId="{17BBD69A-D94B-43AC-9B84-D21C52428FD1}" type="presOf" srcId="{1B5CA5BF-6C41-48AD-B42F-97CEDA5FA9ED}" destId="{4EFDCB9D-629E-4CC7-9239-CFE4C16ECCDB}" srcOrd="0" destOrd="0" presId="urn:microsoft.com/office/officeart/2005/8/layout/list1"/>
    <dgm:cxn modelId="{69048FCD-9386-4239-9C1F-8D9811FD45F7}" srcId="{12B968D3-0D82-46C3-A6C4-080CA317B866}" destId="{41FDF715-CD1B-424A-B2F6-BF12AFBAE603}" srcOrd="2" destOrd="0" parTransId="{B2028A06-542D-4352-ABF7-A344E929FE0D}" sibTransId="{1385A607-0EC2-401C-88DD-6B8B07F0154D}"/>
    <dgm:cxn modelId="{F43B79D2-29B1-4142-A84F-5BE6157BD41B}" srcId="{11BB5929-8BD4-42C2-8936-3EA2E0BBDCFA}" destId="{12B968D3-0D82-46C3-A6C4-080CA317B866}" srcOrd="0" destOrd="0" parTransId="{F5055647-AF29-4442-BE1A-0EBD94EBC425}" sibTransId="{3A299AE4-5342-4F60-8173-ACAB0182BD9E}"/>
    <dgm:cxn modelId="{F327B0ED-A78E-4E1A-9A65-88E55F2FBCE4}" type="presOf" srcId="{12B968D3-0D82-46C3-A6C4-080CA317B866}" destId="{7D39612B-DAD3-4481-AD47-3CA9E9915FC8}" srcOrd="1" destOrd="0" presId="urn:microsoft.com/office/officeart/2005/8/layout/list1"/>
    <dgm:cxn modelId="{322E1B97-3424-4E4F-9802-AD16AEA48190}" type="presParOf" srcId="{8A594F8B-B269-4012-952B-8960AC5CDC07}" destId="{37B337C6-A9DD-4044-A742-302F4C916D1E}" srcOrd="0" destOrd="0" presId="urn:microsoft.com/office/officeart/2005/8/layout/list1"/>
    <dgm:cxn modelId="{40CD01EA-2EF1-463C-AA74-D0E127E45AF3}" type="presParOf" srcId="{37B337C6-A9DD-4044-A742-302F4C916D1E}" destId="{FF522D3A-D988-492A-A9D3-80D300BBD3F8}" srcOrd="0" destOrd="0" presId="urn:microsoft.com/office/officeart/2005/8/layout/list1"/>
    <dgm:cxn modelId="{20F3302F-4020-44E6-A6E8-7D2802CE9343}" type="presParOf" srcId="{37B337C6-A9DD-4044-A742-302F4C916D1E}" destId="{7D39612B-DAD3-4481-AD47-3CA9E9915FC8}" srcOrd="1" destOrd="0" presId="urn:microsoft.com/office/officeart/2005/8/layout/list1"/>
    <dgm:cxn modelId="{D04A2546-62D2-412B-BD59-FE872D769F82}" type="presParOf" srcId="{8A594F8B-B269-4012-952B-8960AC5CDC07}" destId="{E4E52FED-E055-477D-BCAC-7F3FA202591D}" srcOrd="1" destOrd="0" presId="urn:microsoft.com/office/officeart/2005/8/layout/list1"/>
    <dgm:cxn modelId="{9D8C0F1E-4180-4D5B-A8CC-C3E9BA825E13}" type="presParOf" srcId="{8A594F8B-B269-4012-952B-8960AC5CDC07}" destId="{4EFDCB9D-629E-4CC7-9239-CFE4C16EC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BB5929-8BD4-42C2-8936-3EA2E0BBDCFA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12B968D3-0D82-46C3-A6C4-080CA317B866}">
      <dgm:prSet phldrT="[Testo]"/>
      <dgm:spPr/>
      <dgm:t>
        <a:bodyPr/>
        <a:lstStyle/>
        <a:p>
          <a:r>
            <a:rPr lang="it-IT" dirty="0">
              <a:latin typeface="Aharoni" panose="02010803020104030203" pitchFamily="2" charset="-79"/>
              <a:cs typeface="Aharoni" panose="02010803020104030203" pitchFamily="2" charset="-79"/>
            </a:rPr>
            <a:t>Alcuni punti di debolezza del Sistema</a:t>
          </a:r>
        </a:p>
      </dgm:t>
    </dgm:pt>
    <dgm:pt modelId="{F5055647-AF29-4442-BE1A-0EBD94EBC425}" type="parTrans" cxnId="{F43B79D2-29B1-4142-A84F-5BE6157BD41B}">
      <dgm:prSet/>
      <dgm:spPr/>
      <dgm:t>
        <a:bodyPr/>
        <a:lstStyle/>
        <a:p>
          <a:endParaRPr lang="it-IT"/>
        </a:p>
      </dgm:t>
    </dgm:pt>
    <dgm:pt modelId="{3A299AE4-5342-4F60-8173-ACAB0182BD9E}" type="sibTrans" cxnId="{F43B79D2-29B1-4142-A84F-5BE6157BD41B}">
      <dgm:prSet/>
      <dgm:spPr/>
      <dgm:t>
        <a:bodyPr/>
        <a:lstStyle/>
        <a:p>
          <a:endParaRPr lang="it-IT"/>
        </a:p>
      </dgm:t>
    </dgm:pt>
    <dgm:pt modelId="{89B812B5-BB75-44DA-A705-7CB3CF6C63A8}">
      <dgm:prSet phldrT="[Testo]"/>
      <dgm:spPr/>
      <dgm:t>
        <a:bodyPr/>
        <a:lstStyle/>
        <a:p>
          <a:r>
            <a:rPr lang="it-IT" dirty="0">
              <a:latin typeface="Aharoni" panose="02010803020104030203" pitchFamily="2" charset="-79"/>
              <a:cs typeface="Aharoni" panose="02010803020104030203" pitchFamily="2" charset="-79"/>
            </a:rPr>
            <a:t>Capacità di orientare i cittadini all’interno della Rete</a:t>
          </a:r>
        </a:p>
      </dgm:t>
    </dgm:pt>
    <dgm:pt modelId="{3C2D5D69-1A67-4CF6-83A8-A98E73798DCB}" type="parTrans" cxnId="{43CAFA36-6584-4F94-A0F9-C0E50EB5BD6C}">
      <dgm:prSet/>
      <dgm:spPr/>
      <dgm:t>
        <a:bodyPr/>
        <a:lstStyle/>
        <a:p>
          <a:endParaRPr lang="it-IT"/>
        </a:p>
      </dgm:t>
    </dgm:pt>
    <dgm:pt modelId="{A64B3E20-26F4-4CB8-BD83-76E3869A29D3}" type="sibTrans" cxnId="{43CAFA36-6584-4F94-A0F9-C0E50EB5BD6C}">
      <dgm:prSet/>
      <dgm:spPr/>
      <dgm:t>
        <a:bodyPr/>
        <a:lstStyle/>
        <a:p>
          <a:endParaRPr lang="it-IT"/>
        </a:p>
      </dgm:t>
    </dgm:pt>
    <dgm:pt modelId="{1B5CA5BF-6C41-48AD-B42F-97CEDA5FA9ED}">
      <dgm:prSet phldrT="[Testo]"/>
      <dgm:spPr/>
      <dgm:t>
        <a:bodyPr/>
        <a:lstStyle/>
        <a:p>
          <a:r>
            <a:rPr lang="it-IT" dirty="0">
              <a:latin typeface="Aharoni" panose="02010803020104030203" pitchFamily="2" charset="-79"/>
              <a:cs typeface="Aharoni" panose="02010803020104030203" pitchFamily="2" charset="-79"/>
            </a:rPr>
            <a:t>Capacità di essere presenti al momento del bisogno</a:t>
          </a:r>
        </a:p>
      </dgm:t>
    </dgm:pt>
    <dgm:pt modelId="{617ACC59-F1F8-415A-B724-338338AC31A8}" type="parTrans" cxnId="{96FCA31C-A039-4D63-87CF-C5F5631CA510}">
      <dgm:prSet/>
      <dgm:spPr/>
      <dgm:t>
        <a:bodyPr/>
        <a:lstStyle/>
        <a:p>
          <a:endParaRPr lang="it-IT"/>
        </a:p>
      </dgm:t>
    </dgm:pt>
    <dgm:pt modelId="{0B867D52-DCCE-489C-9DF1-D3832D695B07}" type="sibTrans" cxnId="{96FCA31C-A039-4D63-87CF-C5F5631CA510}">
      <dgm:prSet/>
      <dgm:spPr/>
      <dgm:t>
        <a:bodyPr/>
        <a:lstStyle/>
        <a:p>
          <a:endParaRPr lang="it-IT"/>
        </a:p>
      </dgm:t>
    </dgm:pt>
    <dgm:pt modelId="{D8CE78A3-73FF-4705-B34D-FDDA01892EE2}">
      <dgm:prSet phldrT="[Testo]"/>
      <dgm:spPr/>
      <dgm:t>
        <a:bodyPr/>
        <a:lstStyle/>
        <a:p>
          <a:pPr eaLnBrk="1" latinLnBrk="0"/>
          <a:r>
            <a:rPr lang="it-IT" dirty="0">
              <a:latin typeface="Aharoni" panose="02010803020104030203" pitchFamily="2" charset="-79"/>
              <a:cs typeface="Aharoni" panose="02010803020104030203" pitchFamily="2" charset="-79"/>
            </a:rPr>
            <a:t>Capacità di aiutare i cittadini a sviluppare corretti Stili di vita e prevenire l’insorgere delle malattie </a:t>
          </a:r>
        </a:p>
      </dgm:t>
    </dgm:pt>
    <dgm:pt modelId="{CC84767A-E560-4A05-BAEE-45EFADF6FFFF}" type="parTrans" cxnId="{184CD77D-5D51-4339-94A8-7BA64F46D952}">
      <dgm:prSet/>
      <dgm:spPr/>
      <dgm:t>
        <a:bodyPr/>
        <a:lstStyle/>
        <a:p>
          <a:endParaRPr lang="it-IT"/>
        </a:p>
      </dgm:t>
    </dgm:pt>
    <dgm:pt modelId="{CEA4FBFB-A617-4C4C-9F15-7D04D2C31034}" type="sibTrans" cxnId="{184CD77D-5D51-4339-94A8-7BA64F46D952}">
      <dgm:prSet/>
      <dgm:spPr/>
      <dgm:t>
        <a:bodyPr/>
        <a:lstStyle/>
        <a:p>
          <a:endParaRPr lang="it-IT"/>
        </a:p>
      </dgm:t>
    </dgm:pt>
    <dgm:pt modelId="{6EA2340A-4D01-492E-8BB4-8A58E1EDBD57}">
      <dgm:prSet phldrT="[Testo]"/>
      <dgm:spPr/>
      <dgm:t>
        <a:bodyPr/>
        <a:lstStyle/>
        <a:p>
          <a:r>
            <a:rPr lang="it-IT" dirty="0">
              <a:latin typeface="Aharoni" panose="02010803020104030203" pitchFamily="2" charset="-79"/>
              <a:cs typeface="Aharoni" panose="02010803020104030203" pitchFamily="2" charset="-79"/>
            </a:rPr>
            <a:t>Capacità di accompagnare i cittadini nei loro percorsi di cura e di sviluppare iniziative di Self Care che mantengano attive le autonomie</a:t>
          </a:r>
        </a:p>
      </dgm:t>
    </dgm:pt>
    <dgm:pt modelId="{8D51C82A-EE07-454D-885D-E1590D0369FE}" type="parTrans" cxnId="{7CB2BDF9-C144-49BE-9A3E-E23A1CB61FC7}">
      <dgm:prSet/>
      <dgm:spPr/>
      <dgm:t>
        <a:bodyPr/>
        <a:lstStyle/>
        <a:p>
          <a:endParaRPr lang="it-IT"/>
        </a:p>
      </dgm:t>
    </dgm:pt>
    <dgm:pt modelId="{5E9348D9-962B-44B3-8013-8D9F49721EC2}" type="sibTrans" cxnId="{7CB2BDF9-C144-49BE-9A3E-E23A1CB61FC7}">
      <dgm:prSet/>
      <dgm:spPr/>
      <dgm:t>
        <a:bodyPr/>
        <a:lstStyle/>
        <a:p>
          <a:endParaRPr lang="it-IT"/>
        </a:p>
      </dgm:t>
    </dgm:pt>
    <dgm:pt modelId="{8A594F8B-B269-4012-952B-8960AC5CDC07}" type="pres">
      <dgm:prSet presAssocID="{11BB5929-8BD4-42C2-8936-3EA2E0BBDCFA}" presName="linear" presStyleCnt="0">
        <dgm:presLayoutVars>
          <dgm:dir/>
          <dgm:animLvl val="lvl"/>
          <dgm:resizeHandles val="exact"/>
        </dgm:presLayoutVars>
      </dgm:prSet>
      <dgm:spPr/>
    </dgm:pt>
    <dgm:pt modelId="{37B337C6-A9DD-4044-A742-302F4C916D1E}" type="pres">
      <dgm:prSet presAssocID="{12B968D3-0D82-46C3-A6C4-080CA317B866}" presName="parentLin" presStyleCnt="0"/>
      <dgm:spPr/>
    </dgm:pt>
    <dgm:pt modelId="{FF522D3A-D988-492A-A9D3-80D300BBD3F8}" type="pres">
      <dgm:prSet presAssocID="{12B968D3-0D82-46C3-A6C4-080CA317B866}" presName="parentLeftMargin" presStyleLbl="node1" presStyleIdx="0" presStyleCnt="1"/>
      <dgm:spPr/>
    </dgm:pt>
    <dgm:pt modelId="{7D39612B-DAD3-4481-AD47-3CA9E9915FC8}" type="pres">
      <dgm:prSet presAssocID="{12B968D3-0D82-46C3-A6C4-080CA317B866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4E52FED-E055-477D-BCAC-7F3FA202591D}" type="pres">
      <dgm:prSet presAssocID="{12B968D3-0D82-46C3-A6C4-080CA317B866}" presName="negativeSpace" presStyleCnt="0"/>
      <dgm:spPr/>
    </dgm:pt>
    <dgm:pt modelId="{4EFDCB9D-629E-4CC7-9239-CFE4C16ECCDB}" type="pres">
      <dgm:prSet presAssocID="{12B968D3-0D82-46C3-A6C4-080CA317B866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68912215-28D7-40F5-B121-999EAC71BD37}" type="presOf" srcId="{11BB5929-8BD4-42C2-8936-3EA2E0BBDCFA}" destId="{8A594F8B-B269-4012-952B-8960AC5CDC07}" srcOrd="0" destOrd="0" presId="urn:microsoft.com/office/officeart/2005/8/layout/list1"/>
    <dgm:cxn modelId="{96FCA31C-A039-4D63-87CF-C5F5631CA510}" srcId="{12B968D3-0D82-46C3-A6C4-080CA317B866}" destId="{1B5CA5BF-6C41-48AD-B42F-97CEDA5FA9ED}" srcOrd="0" destOrd="0" parTransId="{617ACC59-F1F8-415A-B724-338338AC31A8}" sibTransId="{0B867D52-DCCE-489C-9DF1-D3832D695B07}"/>
    <dgm:cxn modelId="{43CAFA36-6584-4F94-A0F9-C0E50EB5BD6C}" srcId="{12B968D3-0D82-46C3-A6C4-080CA317B866}" destId="{89B812B5-BB75-44DA-A705-7CB3CF6C63A8}" srcOrd="1" destOrd="0" parTransId="{3C2D5D69-1A67-4CF6-83A8-A98E73798DCB}" sibTransId="{A64B3E20-26F4-4CB8-BD83-76E3869A29D3}"/>
    <dgm:cxn modelId="{7FC5683D-E164-4F6F-9635-D44C364AF595}" type="presOf" srcId="{6EA2340A-4D01-492E-8BB4-8A58E1EDBD57}" destId="{4EFDCB9D-629E-4CC7-9239-CFE4C16ECCDB}" srcOrd="0" destOrd="2" presId="urn:microsoft.com/office/officeart/2005/8/layout/list1"/>
    <dgm:cxn modelId="{73833341-D4D7-438C-8A43-B1FB2B7D8B2B}" type="presOf" srcId="{12B968D3-0D82-46C3-A6C4-080CA317B866}" destId="{FF522D3A-D988-492A-A9D3-80D300BBD3F8}" srcOrd="0" destOrd="0" presId="urn:microsoft.com/office/officeart/2005/8/layout/list1"/>
    <dgm:cxn modelId="{184CD77D-5D51-4339-94A8-7BA64F46D952}" srcId="{12B968D3-0D82-46C3-A6C4-080CA317B866}" destId="{D8CE78A3-73FF-4705-B34D-FDDA01892EE2}" srcOrd="3" destOrd="0" parTransId="{CC84767A-E560-4A05-BAEE-45EFADF6FFFF}" sibTransId="{CEA4FBFB-A617-4C4C-9F15-7D04D2C31034}"/>
    <dgm:cxn modelId="{17BBD69A-D94B-43AC-9B84-D21C52428FD1}" type="presOf" srcId="{1B5CA5BF-6C41-48AD-B42F-97CEDA5FA9ED}" destId="{4EFDCB9D-629E-4CC7-9239-CFE4C16ECCDB}" srcOrd="0" destOrd="0" presId="urn:microsoft.com/office/officeart/2005/8/layout/list1"/>
    <dgm:cxn modelId="{1C4C27A0-1830-4308-9A31-AD7CCDC35CE6}" type="presOf" srcId="{D8CE78A3-73FF-4705-B34D-FDDA01892EE2}" destId="{4EFDCB9D-629E-4CC7-9239-CFE4C16ECCDB}" srcOrd="0" destOrd="3" presId="urn:microsoft.com/office/officeart/2005/8/layout/list1"/>
    <dgm:cxn modelId="{F43B79D2-29B1-4142-A84F-5BE6157BD41B}" srcId="{11BB5929-8BD4-42C2-8936-3EA2E0BBDCFA}" destId="{12B968D3-0D82-46C3-A6C4-080CA317B866}" srcOrd="0" destOrd="0" parTransId="{F5055647-AF29-4442-BE1A-0EBD94EBC425}" sibTransId="{3A299AE4-5342-4F60-8173-ACAB0182BD9E}"/>
    <dgm:cxn modelId="{E96096DB-1C78-4259-910E-D245CF87378E}" type="presOf" srcId="{89B812B5-BB75-44DA-A705-7CB3CF6C63A8}" destId="{4EFDCB9D-629E-4CC7-9239-CFE4C16ECCDB}" srcOrd="0" destOrd="1" presId="urn:microsoft.com/office/officeart/2005/8/layout/list1"/>
    <dgm:cxn modelId="{F327B0ED-A78E-4E1A-9A65-88E55F2FBCE4}" type="presOf" srcId="{12B968D3-0D82-46C3-A6C4-080CA317B866}" destId="{7D39612B-DAD3-4481-AD47-3CA9E9915FC8}" srcOrd="1" destOrd="0" presId="urn:microsoft.com/office/officeart/2005/8/layout/list1"/>
    <dgm:cxn modelId="{7CB2BDF9-C144-49BE-9A3E-E23A1CB61FC7}" srcId="{12B968D3-0D82-46C3-A6C4-080CA317B866}" destId="{6EA2340A-4D01-492E-8BB4-8A58E1EDBD57}" srcOrd="2" destOrd="0" parTransId="{8D51C82A-EE07-454D-885D-E1590D0369FE}" sibTransId="{5E9348D9-962B-44B3-8013-8D9F49721EC2}"/>
    <dgm:cxn modelId="{322E1B97-3424-4E4F-9802-AD16AEA48190}" type="presParOf" srcId="{8A594F8B-B269-4012-952B-8960AC5CDC07}" destId="{37B337C6-A9DD-4044-A742-302F4C916D1E}" srcOrd="0" destOrd="0" presId="urn:microsoft.com/office/officeart/2005/8/layout/list1"/>
    <dgm:cxn modelId="{40CD01EA-2EF1-463C-AA74-D0E127E45AF3}" type="presParOf" srcId="{37B337C6-A9DD-4044-A742-302F4C916D1E}" destId="{FF522D3A-D988-492A-A9D3-80D300BBD3F8}" srcOrd="0" destOrd="0" presId="urn:microsoft.com/office/officeart/2005/8/layout/list1"/>
    <dgm:cxn modelId="{20F3302F-4020-44E6-A6E8-7D2802CE9343}" type="presParOf" srcId="{37B337C6-A9DD-4044-A742-302F4C916D1E}" destId="{7D39612B-DAD3-4481-AD47-3CA9E9915FC8}" srcOrd="1" destOrd="0" presId="urn:microsoft.com/office/officeart/2005/8/layout/list1"/>
    <dgm:cxn modelId="{D04A2546-62D2-412B-BD59-FE872D769F82}" type="presParOf" srcId="{8A594F8B-B269-4012-952B-8960AC5CDC07}" destId="{E4E52FED-E055-477D-BCAC-7F3FA202591D}" srcOrd="1" destOrd="0" presId="urn:microsoft.com/office/officeart/2005/8/layout/list1"/>
    <dgm:cxn modelId="{9D8C0F1E-4180-4D5B-A8CC-C3E9BA825E13}" type="presParOf" srcId="{8A594F8B-B269-4012-952B-8960AC5CDC07}" destId="{4EFDCB9D-629E-4CC7-9239-CFE4C16EC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BB5929-8BD4-42C2-8936-3EA2E0BBDCFA}" type="doc">
      <dgm:prSet loTypeId="urn:microsoft.com/office/officeart/2005/8/layout/radial3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12B968D3-0D82-46C3-A6C4-080CA317B866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IFC raccordo ed attivatore di risorse</a:t>
          </a:r>
        </a:p>
      </dgm:t>
    </dgm:pt>
    <dgm:pt modelId="{F5055647-AF29-4442-BE1A-0EBD94EBC425}" type="parTrans" cxnId="{F43B79D2-29B1-4142-A84F-5BE6157BD41B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3A299AE4-5342-4F60-8173-ACAB0182BD9E}" type="sibTrans" cxnId="{F43B79D2-29B1-4142-A84F-5BE6157BD41B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9579A878-FF5C-45EC-A723-D120377C439D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Medico di Famiglia</a:t>
          </a:r>
        </a:p>
      </dgm:t>
    </dgm:pt>
    <dgm:pt modelId="{709E384E-939C-46F2-A7D5-6FF17AB61DD3}" type="parTrans" cxnId="{5ACD82E5-EB5C-4EA0-98B0-CEEB61AF7C51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ED5E8067-A39E-474D-BF23-82C246F99101}" type="sibTrans" cxnId="{5ACD82E5-EB5C-4EA0-98B0-CEEB61AF7C51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DE8BB5FB-C2A5-4717-98F9-24483FCD7340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Servizi Sociali</a:t>
          </a:r>
        </a:p>
      </dgm:t>
    </dgm:pt>
    <dgm:pt modelId="{78ABE48A-17F2-41D3-8678-07100177A02B}" type="parTrans" cxnId="{B6E7A3E2-A449-47CA-A0E9-115C6DB03083}">
      <dgm:prSet/>
      <dgm:spPr/>
      <dgm:t>
        <a:bodyPr/>
        <a:lstStyle/>
        <a:p>
          <a:endParaRPr lang="it-IT"/>
        </a:p>
      </dgm:t>
    </dgm:pt>
    <dgm:pt modelId="{02460166-98D0-41DB-8513-5C515A33F0E5}" type="sibTrans" cxnId="{B6E7A3E2-A449-47CA-A0E9-115C6DB03083}">
      <dgm:prSet/>
      <dgm:spPr/>
      <dgm:t>
        <a:bodyPr/>
        <a:lstStyle/>
        <a:p>
          <a:endParaRPr lang="it-IT"/>
        </a:p>
      </dgm:t>
    </dgm:pt>
    <dgm:pt modelId="{AA01CB8C-452A-4567-AA35-DD6A1B75AB2A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Volontariato e altre Risorse della Comunità</a:t>
          </a:r>
        </a:p>
      </dgm:t>
    </dgm:pt>
    <dgm:pt modelId="{5D927ABC-EB53-4269-8B83-84418FB82895}" type="parTrans" cxnId="{3AFF0431-53D4-4EB0-AD39-4B4CB127F523}">
      <dgm:prSet/>
      <dgm:spPr/>
      <dgm:t>
        <a:bodyPr/>
        <a:lstStyle/>
        <a:p>
          <a:endParaRPr lang="it-IT"/>
        </a:p>
      </dgm:t>
    </dgm:pt>
    <dgm:pt modelId="{1313590F-BEDD-487C-8BED-0330BAA88558}" type="sibTrans" cxnId="{3AFF0431-53D4-4EB0-AD39-4B4CB127F523}">
      <dgm:prSet/>
      <dgm:spPr/>
      <dgm:t>
        <a:bodyPr/>
        <a:lstStyle/>
        <a:p>
          <a:endParaRPr lang="it-IT"/>
        </a:p>
      </dgm:t>
    </dgm:pt>
    <dgm:pt modelId="{44695E2E-B889-4BBD-B052-4EDBCC79A346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Istituzioni Locali</a:t>
          </a:r>
        </a:p>
      </dgm:t>
    </dgm:pt>
    <dgm:pt modelId="{DC9A94A6-F580-4089-B88D-DA31FC66371A}" type="parTrans" cxnId="{13106371-A52A-4B1F-ABC2-8D016D547A19}">
      <dgm:prSet/>
      <dgm:spPr/>
      <dgm:t>
        <a:bodyPr/>
        <a:lstStyle/>
        <a:p>
          <a:endParaRPr lang="it-IT"/>
        </a:p>
      </dgm:t>
    </dgm:pt>
    <dgm:pt modelId="{D23211E6-D629-4C72-937B-1F6256343F25}" type="sibTrans" cxnId="{13106371-A52A-4B1F-ABC2-8D016D547A19}">
      <dgm:prSet/>
      <dgm:spPr/>
      <dgm:t>
        <a:bodyPr/>
        <a:lstStyle/>
        <a:p>
          <a:endParaRPr lang="it-IT"/>
        </a:p>
      </dgm:t>
    </dgm:pt>
    <dgm:pt modelId="{1A8E77F8-1D51-40A8-AAEA-C84909D7C042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Famiglia e Care </a:t>
          </a:r>
          <a:r>
            <a:rPr lang="it-IT" b="1" dirty="0" err="1">
              <a:latin typeface="Aharoni" panose="02010803020104030203" pitchFamily="2" charset="-79"/>
              <a:cs typeface="Aharoni" panose="02010803020104030203" pitchFamily="2" charset="-79"/>
            </a:rPr>
            <a:t>Giver</a:t>
          </a:r>
          <a:endParaRPr lang="it-IT" b="1" dirty="0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272CABF1-2056-4C91-B8D9-9E642B30CDF3}" type="parTrans" cxnId="{3F498CC8-DFB2-4876-9DA4-D089030380C0}">
      <dgm:prSet/>
      <dgm:spPr/>
      <dgm:t>
        <a:bodyPr/>
        <a:lstStyle/>
        <a:p>
          <a:endParaRPr lang="it-IT"/>
        </a:p>
      </dgm:t>
    </dgm:pt>
    <dgm:pt modelId="{C5C19F88-8655-4729-9E90-077424499C82}" type="sibTrans" cxnId="{3F498CC8-DFB2-4876-9DA4-D089030380C0}">
      <dgm:prSet/>
      <dgm:spPr/>
      <dgm:t>
        <a:bodyPr/>
        <a:lstStyle/>
        <a:p>
          <a:endParaRPr lang="it-IT"/>
        </a:p>
      </dgm:t>
    </dgm:pt>
    <dgm:pt modelId="{464DB716-80D3-4F84-824B-D84313BDD83A}" type="pres">
      <dgm:prSet presAssocID="{11BB5929-8BD4-42C2-8936-3EA2E0BBDCFA}" presName="composite" presStyleCnt="0">
        <dgm:presLayoutVars>
          <dgm:chMax val="1"/>
          <dgm:dir/>
          <dgm:resizeHandles val="exact"/>
        </dgm:presLayoutVars>
      </dgm:prSet>
      <dgm:spPr/>
    </dgm:pt>
    <dgm:pt modelId="{F741D56B-CE68-4B4C-88C6-1294BF2FCD5A}" type="pres">
      <dgm:prSet presAssocID="{11BB5929-8BD4-42C2-8936-3EA2E0BBDCFA}" presName="radial" presStyleCnt="0">
        <dgm:presLayoutVars>
          <dgm:animLvl val="ctr"/>
        </dgm:presLayoutVars>
      </dgm:prSet>
      <dgm:spPr/>
    </dgm:pt>
    <dgm:pt modelId="{D738AA28-0F18-48D7-A8DA-E392FAD444F4}" type="pres">
      <dgm:prSet presAssocID="{12B968D3-0D82-46C3-A6C4-080CA317B866}" presName="centerShape" presStyleLbl="vennNode1" presStyleIdx="0" presStyleCnt="6"/>
      <dgm:spPr/>
    </dgm:pt>
    <dgm:pt modelId="{941B1852-5888-4F32-A937-ED7A8BFA2738}" type="pres">
      <dgm:prSet presAssocID="{9579A878-FF5C-45EC-A723-D120377C439D}" presName="node" presStyleLbl="vennNode1" presStyleIdx="1" presStyleCnt="6">
        <dgm:presLayoutVars>
          <dgm:bulletEnabled val="1"/>
        </dgm:presLayoutVars>
      </dgm:prSet>
      <dgm:spPr/>
    </dgm:pt>
    <dgm:pt modelId="{D76CEF81-9CFE-4A34-A377-D285D67B838E}" type="pres">
      <dgm:prSet presAssocID="{1A8E77F8-1D51-40A8-AAEA-C84909D7C042}" presName="node" presStyleLbl="vennNode1" presStyleIdx="2" presStyleCnt="6">
        <dgm:presLayoutVars>
          <dgm:bulletEnabled val="1"/>
        </dgm:presLayoutVars>
      </dgm:prSet>
      <dgm:spPr/>
    </dgm:pt>
    <dgm:pt modelId="{4C8F05C7-5816-4636-AA18-193952A7EC9D}" type="pres">
      <dgm:prSet presAssocID="{DE8BB5FB-C2A5-4717-98F9-24483FCD7340}" presName="node" presStyleLbl="vennNode1" presStyleIdx="3" presStyleCnt="6">
        <dgm:presLayoutVars>
          <dgm:bulletEnabled val="1"/>
        </dgm:presLayoutVars>
      </dgm:prSet>
      <dgm:spPr/>
    </dgm:pt>
    <dgm:pt modelId="{445D9FD3-D1C7-4633-A0A9-0B8652E55A49}" type="pres">
      <dgm:prSet presAssocID="{44695E2E-B889-4BBD-B052-4EDBCC79A346}" presName="node" presStyleLbl="vennNode1" presStyleIdx="4" presStyleCnt="6">
        <dgm:presLayoutVars>
          <dgm:bulletEnabled val="1"/>
        </dgm:presLayoutVars>
      </dgm:prSet>
      <dgm:spPr/>
    </dgm:pt>
    <dgm:pt modelId="{57F25CDC-BA40-4528-8A13-EAE0ACAC41E5}" type="pres">
      <dgm:prSet presAssocID="{AA01CB8C-452A-4567-AA35-DD6A1B75AB2A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5D06E80D-A27A-4BED-B263-20FDBDEAB269}" type="presOf" srcId="{DE8BB5FB-C2A5-4717-98F9-24483FCD7340}" destId="{4C8F05C7-5816-4636-AA18-193952A7EC9D}" srcOrd="0" destOrd="0" presId="urn:microsoft.com/office/officeart/2005/8/layout/radial3"/>
    <dgm:cxn modelId="{3AFF0431-53D4-4EB0-AD39-4B4CB127F523}" srcId="{12B968D3-0D82-46C3-A6C4-080CA317B866}" destId="{AA01CB8C-452A-4567-AA35-DD6A1B75AB2A}" srcOrd="4" destOrd="0" parTransId="{5D927ABC-EB53-4269-8B83-84418FB82895}" sibTransId="{1313590F-BEDD-487C-8BED-0330BAA88558}"/>
    <dgm:cxn modelId="{13106371-A52A-4B1F-ABC2-8D016D547A19}" srcId="{12B968D3-0D82-46C3-A6C4-080CA317B866}" destId="{44695E2E-B889-4BBD-B052-4EDBCC79A346}" srcOrd="3" destOrd="0" parTransId="{DC9A94A6-F580-4089-B88D-DA31FC66371A}" sibTransId="{D23211E6-D629-4C72-937B-1F6256343F25}"/>
    <dgm:cxn modelId="{1204387B-D05E-45B6-AE72-8378D24FA7E5}" type="presOf" srcId="{1A8E77F8-1D51-40A8-AAEA-C84909D7C042}" destId="{D76CEF81-9CFE-4A34-A377-D285D67B838E}" srcOrd="0" destOrd="0" presId="urn:microsoft.com/office/officeart/2005/8/layout/radial3"/>
    <dgm:cxn modelId="{26F5298A-3C61-481D-B9AA-70AAAB00C78B}" type="presOf" srcId="{12B968D3-0D82-46C3-A6C4-080CA317B866}" destId="{D738AA28-0F18-48D7-A8DA-E392FAD444F4}" srcOrd="0" destOrd="0" presId="urn:microsoft.com/office/officeart/2005/8/layout/radial3"/>
    <dgm:cxn modelId="{8AE6858A-3303-4DC9-82D1-4B49E41678AA}" type="presOf" srcId="{9579A878-FF5C-45EC-A723-D120377C439D}" destId="{941B1852-5888-4F32-A937-ED7A8BFA2738}" srcOrd="0" destOrd="0" presId="urn:microsoft.com/office/officeart/2005/8/layout/radial3"/>
    <dgm:cxn modelId="{BBFB0CA6-FDB9-4173-8C2F-C563B06978BB}" type="presOf" srcId="{44695E2E-B889-4BBD-B052-4EDBCC79A346}" destId="{445D9FD3-D1C7-4633-A0A9-0B8652E55A49}" srcOrd="0" destOrd="0" presId="urn:microsoft.com/office/officeart/2005/8/layout/radial3"/>
    <dgm:cxn modelId="{3F498CC8-DFB2-4876-9DA4-D089030380C0}" srcId="{12B968D3-0D82-46C3-A6C4-080CA317B866}" destId="{1A8E77F8-1D51-40A8-AAEA-C84909D7C042}" srcOrd="1" destOrd="0" parTransId="{272CABF1-2056-4C91-B8D9-9E642B30CDF3}" sibTransId="{C5C19F88-8655-4729-9E90-077424499C82}"/>
    <dgm:cxn modelId="{F43B79D2-29B1-4142-A84F-5BE6157BD41B}" srcId="{11BB5929-8BD4-42C2-8936-3EA2E0BBDCFA}" destId="{12B968D3-0D82-46C3-A6C4-080CA317B866}" srcOrd="0" destOrd="0" parTransId="{F5055647-AF29-4442-BE1A-0EBD94EBC425}" sibTransId="{3A299AE4-5342-4F60-8173-ACAB0182BD9E}"/>
    <dgm:cxn modelId="{5E582EDF-9614-4136-8B21-CC33F9F66E26}" type="presOf" srcId="{11BB5929-8BD4-42C2-8936-3EA2E0BBDCFA}" destId="{464DB716-80D3-4F84-824B-D84313BDD83A}" srcOrd="0" destOrd="0" presId="urn:microsoft.com/office/officeart/2005/8/layout/radial3"/>
    <dgm:cxn modelId="{B6E7A3E2-A449-47CA-A0E9-115C6DB03083}" srcId="{12B968D3-0D82-46C3-A6C4-080CA317B866}" destId="{DE8BB5FB-C2A5-4717-98F9-24483FCD7340}" srcOrd="2" destOrd="0" parTransId="{78ABE48A-17F2-41D3-8678-07100177A02B}" sibTransId="{02460166-98D0-41DB-8513-5C515A33F0E5}"/>
    <dgm:cxn modelId="{5ACD82E5-EB5C-4EA0-98B0-CEEB61AF7C51}" srcId="{12B968D3-0D82-46C3-A6C4-080CA317B866}" destId="{9579A878-FF5C-45EC-A723-D120377C439D}" srcOrd="0" destOrd="0" parTransId="{709E384E-939C-46F2-A7D5-6FF17AB61DD3}" sibTransId="{ED5E8067-A39E-474D-BF23-82C246F99101}"/>
    <dgm:cxn modelId="{96D75EFA-737C-484F-8841-27231401DEAD}" type="presOf" srcId="{AA01CB8C-452A-4567-AA35-DD6A1B75AB2A}" destId="{57F25CDC-BA40-4528-8A13-EAE0ACAC41E5}" srcOrd="0" destOrd="0" presId="urn:microsoft.com/office/officeart/2005/8/layout/radial3"/>
    <dgm:cxn modelId="{B42FCB27-3D1C-42D6-B8C6-945C45AB49A2}" type="presParOf" srcId="{464DB716-80D3-4F84-824B-D84313BDD83A}" destId="{F741D56B-CE68-4B4C-88C6-1294BF2FCD5A}" srcOrd="0" destOrd="0" presId="urn:microsoft.com/office/officeart/2005/8/layout/radial3"/>
    <dgm:cxn modelId="{3015D2D0-FBF7-4189-9F26-E56E6BE9A6E9}" type="presParOf" srcId="{F741D56B-CE68-4B4C-88C6-1294BF2FCD5A}" destId="{D738AA28-0F18-48D7-A8DA-E392FAD444F4}" srcOrd="0" destOrd="0" presId="urn:microsoft.com/office/officeart/2005/8/layout/radial3"/>
    <dgm:cxn modelId="{0279EBA3-0C4B-4ACF-B316-2DBD890DA831}" type="presParOf" srcId="{F741D56B-CE68-4B4C-88C6-1294BF2FCD5A}" destId="{941B1852-5888-4F32-A937-ED7A8BFA2738}" srcOrd="1" destOrd="0" presId="urn:microsoft.com/office/officeart/2005/8/layout/radial3"/>
    <dgm:cxn modelId="{76E519D5-1F36-4E79-BA20-D2B52D9A3470}" type="presParOf" srcId="{F741D56B-CE68-4B4C-88C6-1294BF2FCD5A}" destId="{D76CEF81-9CFE-4A34-A377-D285D67B838E}" srcOrd="2" destOrd="0" presId="urn:microsoft.com/office/officeart/2005/8/layout/radial3"/>
    <dgm:cxn modelId="{3A820E7A-C94A-4D62-93C5-996DE5E0BB57}" type="presParOf" srcId="{F741D56B-CE68-4B4C-88C6-1294BF2FCD5A}" destId="{4C8F05C7-5816-4636-AA18-193952A7EC9D}" srcOrd="3" destOrd="0" presId="urn:microsoft.com/office/officeart/2005/8/layout/radial3"/>
    <dgm:cxn modelId="{B5357340-5AA9-4800-9116-128FBA0E78FA}" type="presParOf" srcId="{F741D56B-CE68-4B4C-88C6-1294BF2FCD5A}" destId="{445D9FD3-D1C7-4633-A0A9-0B8652E55A49}" srcOrd="4" destOrd="0" presId="urn:microsoft.com/office/officeart/2005/8/layout/radial3"/>
    <dgm:cxn modelId="{64DA1FFF-4E95-4977-969E-6AF886A931D1}" type="presParOf" srcId="{F741D56B-CE68-4B4C-88C6-1294BF2FCD5A}" destId="{57F25CDC-BA40-4528-8A13-EAE0ACAC41E5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FBAE4AE-D323-46EF-9F8B-62A7C350C91C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0BF84199-055C-49BE-B219-62C1F0E84416}">
      <dgm:prSet phldrT="[Testo]"/>
      <dgm:spPr/>
      <dgm:t>
        <a:bodyPr/>
        <a:lstStyle/>
        <a:p>
          <a:pPr algn="ctr"/>
          <a:r>
            <a:rPr lang="it-IT" dirty="0">
              <a:latin typeface="Aharoni" panose="02010803020104030203" pitchFamily="2" charset="-79"/>
              <a:cs typeface="Aharoni" panose="02010803020104030203" pitchFamily="2" charset="-79"/>
            </a:rPr>
            <a:t>Infermiere Famiglia come opportunità</a:t>
          </a:r>
        </a:p>
      </dgm:t>
    </dgm:pt>
    <dgm:pt modelId="{0DBDFA1B-63AE-4C29-8313-13A5A0C8E74F}" type="parTrans" cxnId="{17F03082-94A4-49AD-842C-FBBD7FB12892}">
      <dgm:prSet/>
      <dgm:spPr/>
      <dgm:t>
        <a:bodyPr/>
        <a:lstStyle/>
        <a:p>
          <a:pPr algn="ctr"/>
          <a:endParaRPr lang="it-IT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A0DB252A-65C9-4BC4-9D58-9D4A0A63AA56}" type="sibTrans" cxnId="{17F03082-94A4-49AD-842C-FBBD7FB12892}">
      <dgm:prSet/>
      <dgm:spPr/>
      <dgm:t>
        <a:bodyPr/>
        <a:lstStyle/>
        <a:p>
          <a:pPr algn="ctr"/>
          <a:endParaRPr lang="it-IT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934E74BC-D61D-448D-B59B-C13528A7F680}" type="pres">
      <dgm:prSet presAssocID="{EFBAE4AE-D323-46EF-9F8B-62A7C350C91C}" presName="linear" presStyleCnt="0">
        <dgm:presLayoutVars>
          <dgm:animLvl val="lvl"/>
          <dgm:resizeHandles val="exact"/>
        </dgm:presLayoutVars>
      </dgm:prSet>
      <dgm:spPr/>
    </dgm:pt>
    <dgm:pt modelId="{A03FD5ED-744F-43BE-9622-3B6FD2C6A680}" type="pres">
      <dgm:prSet presAssocID="{0BF84199-055C-49BE-B219-62C1F0E84416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B6C337E-16CF-4EE3-AEB2-9ED3050E0B40}" type="presOf" srcId="{EFBAE4AE-D323-46EF-9F8B-62A7C350C91C}" destId="{934E74BC-D61D-448D-B59B-C13528A7F680}" srcOrd="0" destOrd="0" presId="urn:microsoft.com/office/officeart/2005/8/layout/vList2"/>
    <dgm:cxn modelId="{17F03082-94A4-49AD-842C-FBBD7FB12892}" srcId="{EFBAE4AE-D323-46EF-9F8B-62A7C350C91C}" destId="{0BF84199-055C-49BE-B219-62C1F0E84416}" srcOrd="0" destOrd="0" parTransId="{0DBDFA1B-63AE-4C29-8313-13A5A0C8E74F}" sibTransId="{A0DB252A-65C9-4BC4-9D58-9D4A0A63AA56}"/>
    <dgm:cxn modelId="{90F995DD-C36A-4D1F-89BD-A50B4D56B73F}" type="presOf" srcId="{0BF84199-055C-49BE-B219-62C1F0E84416}" destId="{A03FD5ED-744F-43BE-9622-3B6FD2C6A680}" srcOrd="0" destOrd="0" presId="urn:microsoft.com/office/officeart/2005/8/layout/vList2"/>
    <dgm:cxn modelId="{43AFFDA0-810D-4B50-9AFF-CB165B2E322E}" type="presParOf" srcId="{934E74BC-D61D-448D-B59B-C13528A7F680}" destId="{A03FD5ED-744F-43BE-9622-3B6FD2C6A68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1BB5929-8BD4-42C2-8936-3EA2E0BBDCFA}" type="doc">
      <dgm:prSet loTypeId="urn:microsoft.com/office/officeart/2005/8/layout/radial3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12B968D3-0D82-46C3-A6C4-080CA317B866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IFC facilitatore x accesso dei cittadini alla Rete</a:t>
          </a:r>
        </a:p>
      </dgm:t>
    </dgm:pt>
    <dgm:pt modelId="{F5055647-AF29-4442-BE1A-0EBD94EBC425}" type="parTrans" cxnId="{F43B79D2-29B1-4142-A84F-5BE6157BD41B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3A299AE4-5342-4F60-8173-ACAB0182BD9E}" type="sibTrans" cxnId="{F43B79D2-29B1-4142-A84F-5BE6157BD41B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9579A878-FF5C-45EC-A723-D120377C439D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Assistenza Domiciliare</a:t>
          </a:r>
        </a:p>
      </dgm:t>
    </dgm:pt>
    <dgm:pt modelId="{709E384E-939C-46F2-A7D5-6FF17AB61DD3}" type="parTrans" cxnId="{5ACD82E5-EB5C-4EA0-98B0-CEEB61AF7C51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ED5E8067-A39E-474D-BF23-82C246F99101}" type="sibTrans" cxnId="{5ACD82E5-EB5C-4EA0-98B0-CEEB61AF7C51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B7DE25F9-C435-4880-83D8-72137D878FAC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Ambulatori Infermieristici nei NCP</a:t>
          </a:r>
        </a:p>
      </dgm:t>
    </dgm:pt>
    <dgm:pt modelId="{2F28390A-A5CB-4983-A3A7-547621CC034E}" type="parTrans" cxnId="{CFB92234-CCA3-4A69-ABF5-6D0D56FE49F2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CE76D31D-0215-4A9C-80FF-18A444FC5674}" type="sibTrans" cxnId="{CFB92234-CCA3-4A69-ABF5-6D0D56FE49F2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1C18AB48-CDAA-4440-8E41-81E1B28F04B2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Strutture Residenziali Sanitarie  (</a:t>
          </a:r>
          <a:r>
            <a:rPr lang="it-IT" b="1" dirty="0" err="1">
              <a:latin typeface="Aharoni" panose="02010803020104030203" pitchFamily="2" charset="-79"/>
              <a:cs typeface="Aharoni" panose="02010803020104030203" pitchFamily="2" charset="-79"/>
            </a:rPr>
            <a:t>OsCo</a:t>
          </a:r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, Hospice, Residenze DSM)</a:t>
          </a:r>
        </a:p>
      </dgm:t>
    </dgm:pt>
    <dgm:pt modelId="{4F390113-6BDE-440A-8F28-31E999E6CCEC}" type="parTrans" cxnId="{CA46595E-DAEB-4846-BCB3-54D6376E9B50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953F973A-E610-4EAB-A751-F5342FDF48C0}" type="sibTrans" cxnId="{CA46595E-DAEB-4846-BCB3-54D6376E9B50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E9E461E3-44EE-4F86-A31C-BCB035DABC10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Punto Unico Accesso</a:t>
          </a:r>
        </a:p>
      </dgm:t>
    </dgm:pt>
    <dgm:pt modelId="{97ADC6D5-1D03-446A-BF48-AA4404853B8F}" type="parTrans" cxnId="{A0E4AADD-1AAA-472D-8391-D376D033239C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67106BC9-441C-441F-909B-C47DC5CCA682}" type="sibTrans" cxnId="{A0E4AADD-1AAA-472D-8391-D376D033239C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481E80C2-CDBE-4421-B586-23C6E6895685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Care Manager di PDTA</a:t>
          </a:r>
        </a:p>
      </dgm:t>
    </dgm:pt>
    <dgm:pt modelId="{B5F82D50-EC3A-49DF-B5BB-C46740B1555E}" type="parTrans" cxnId="{96DA41C1-7BF2-43E5-9701-212155F74828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1CB3CC08-564E-4595-85EE-7CF0A3094010}" type="sibTrans" cxnId="{96DA41C1-7BF2-43E5-9701-212155F74828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4AECF782-CA77-4980-B9CD-DE127FF369A9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Strutture Residenziali e Semi-Res Socio- Sanitarie  </a:t>
          </a:r>
        </a:p>
      </dgm:t>
    </dgm:pt>
    <dgm:pt modelId="{FBAC68E2-1C98-47D4-9414-4015F3454B17}" type="parTrans" cxnId="{0CF01CD5-48F9-4CD0-B71B-7F70F5E6F84E}">
      <dgm:prSet/>
      <dgm:spPr/>
      <dgm:t>
        <a:bodyPr/>
        <a:lstStyle/>
        <a:p>
          <a:endParaRPr lang="it-IT"/>
        </a:p>
      </dgm:t>
    </dgm:pt>
    <dgm:pt modelId="{EF9B4283-ECDE-422B-9C1E-721707A360CD}" type="sibTrans" cxnId="{0CF01CD5-48F9-4CD0-B71B-7F70F5E6F84E}">
      <dgm:prSet/>
      <dgm:spPr/>
      <dgm:t>
        <a:bodyPr/>
        <a:lstStyle/>
        <a:p>
          <a:endParaRPr lang="it-IT"/>
        </a:p>
      </dgm:t>
    </dgm:pt>
    <dgm:pt modelId="{51C7F589-B0B6-44E3-BDF8-CD65A64CA57A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Rete Cure Palliative e suoi Nodi</a:t>
          </a:r>
        </a:p>
      </dgm:t>
    </dgm:pt>
    <dgm:pt modelId="{38662FD6-5C49-4FD9-83E0-C92C1F5A22D8}" type="parTrans" cxnId="{B533F3A6-BD7D-41FD-BB58-4BED8E4A58DF}">
      <dgm:prSet/>
      <dgm:spPr/>
      <dgm:t>
        <a:bodyPr/>
        <a:lstStyle/>
        <a:p>
          <a:endParaRPr lang="it-IT"/>
        </a:p>
      </dgm:t>
    </dgm:pt>
    <dgm:pt modelId="{98BFD03F-A129-4714-90C6-E59143ED9BC1}" type="sibTrans" cxnId="{B533F3A6-BD7D-41FD-BB58-4BED8E4A58DF}">
      <dgm:prSet/>
      <dgm:spPr/>
      <dgm:t>
        <a:bodyPr/>
        <a:lstStyle/>
        <a:p>
          <a:endParaRPr lang="it-IT"/>
        </a:p>
      </dgm:t>
    </dgm:pt>
    <dgm:pt modelId="{597B95C8-CCFF-4527-AAF7-D03FD4AD3F8D}" type="pres">
      <dgm:prSet presAssocID="{11BB5929-8BD4-42C2-8936-3EA2E0BBDCFA}" presName="composite" presStyleCnt="0">
        <dgm:presLayoutVars>
          <dgm:chMax val="1"/>
          <dgm:dir/>
          <dgm:resizeHandles val="exact"/>
        </dgm:presLayoutVars>
      </dgm:prSet>
      <dgm:spPr/>
    </dgm:pt>
    <dgm:pt modelId="{92C6260A-C2FA-40FF-888B-D525A94B5759}" type="pres">
      <dgm:prSet presAssocID="{11BB5929-8BD4-42C2-8936-3EA2E0BBDCFA}" presName="radial" presStyleCnt="0">
        <dgm:presLayoutVars>
          <dgm:animLvl val="ctr"/>
        </dgm:presLayoutVars>
      </dgm:prSet>
      <dgm:spPr/>
    </dgm:pt>
    <dgm:pt modelId="{25D48F86-6932-4F82-8C58-6E57D1739C6E}" type="pres">
      <dgm:prSet presAssocID="{12B968D3-0D82-46C3-A6C4-080CA317B866}" presName="centerShape" presStyleLbl="vennNode1" presStyleIdx="0" presStyleCnt="8"/>
      <dgm:spPr/>
    </dgm:pt>
    <dgm:pt modelId="{B3231897-DE9F-4D71-8B1D-40874EFA43F0}" type="pres">
      <dgm:prSet presAssocID="{9579A878-FF5C-45EC-A723-D120377C439D}" presName="node" presStyleLbl="vennNode1" presStyleIdx="1" presStyleCnt="8">
        <dgm:presLayoutVars>
          <dgm:bulletEnabled val="1"/>
        </dgm:presLayoutVars>
      </dgm:prSet>
      <dgm:spPr/>
    </dgm:pt>
    <dgm:pt modelId="{5ED98EC1-2618-444F-9820-B5970F75C32E}" type="pres">
      <dgm:prSet presAssocID="{51C7F589-B0B6-44E3-BDF8-CD65A64CA57A}" presName="node" presStyleLbl="vennNode1" presStyleIdx="2" presStyleCnt="8">
        <dgm:presLayoutVars>
          <dgm:bulletEnabled val="1"/>
        </dgm:presLayoutVars>
      </dgm:prSet>
      <dgm:spPr/>
    </dgm:pt>
    <dgm:pt modelId="{ED1AA2EC-5596-433C-9121-AD9BC2147F84}" type="pres">
      <dgm:prSet presAssocID="{B7DE25F9-C435-4880-83D8-72137D878FAC}" presName="node" presStyleLbl="vennNode1" presStyleIdx="3" presStyleCnt="8">
        <dgm:presLayoutVars>
          <dgm:bulletEnabled val="1"/>
        </dgm:presLayoutVars>
      </dgm:prSet>
      <dgm:spPr/>
    </dgm:pt>
    <dgm:pt modelId="{F533AEF5-F83C-49ED-9A91-9A5C7EAAFAD0}" type="pres">
      <dgm:prSet presAssocID="{481E80C2-CDBE-4421-B586-23C6E6895685}" presName="node" presStyleLbl="vennNode1" presStyleIdx="4" presStyleCnt="8">
        <dgm:presLayoutVars>
          <dgm:bulletEnabled val="1"/>
        </dgm:presLayoutVars>
      </dgm:prSet>
      <dgm:spPr/>
    </dgm:pt>
    <dgm:pt modelId="{67A76527-3D08-4BE8-A587-473B5868958D}" type="pres">
      <dgm:prSet presAssocID="{1C18AB48-CDAA-4440-8E41-81E1B28F04B2}" presName="node" presStyleLbl="vennNode1" presStyleIdx="5" presStyleCnt="8">
        <dgm:presLayoutVars>
          <dgm:bulletEnabled val="1"/>
        </dgm:presLayoutVars>
      </dgm:prSet>
      <dgm:spPr/>
    </dgm:pt>
    <dgm:pt modelId="{66CD1F39-FEEE-463D-BFAF-B0085EE684DF}" type="pres">
      <dgm:prSet presAssocID="{4AECF782-CA77-4980-B9CD-DE127FF369A9}" presName="node" presStyleLbl="vennNode1" presStyleIdx="6" presStyleCnt="8">
        <dgm:presLayoutVars>
          <dgm:bulletEnabled val="1"/>
        </dgm:presLayoutVars>
      </dgm:prSet>
      <dgm:spPr/>
    </dgm:pt>
    <dgm:pt modelId="{20ED980F-573B-4339-98EF-FF68B01C1162}" type="pres">
      <dgm:prSet presAssocID="{E9E461E3-44EE-4F86-A31C-BCB035DABC10}" presName="node" presStyleLbl="vennNode1" presStyleIdx="7" presStyleCnt="8">
        <dgm:presLayoutVars>
          <dgm:bulletEnabled val="1"/>
        </dgm:presLayoutVars>
      </dgm:prSet>
      <dgm:spPr/>
    </dgm:pt>
  </dgm:ptLst>
  <dgm:cxnLst>
    <dgm:cxn modelId="{6DDB9E02-3008-451D-9896-F6885100BC3B}" type="presOf" srcId="{E9E461E3-44EE-4F86-A31C-BCB035DABC10}" destId="{20ED980F-573B-4339-98EF-FF68B01C1162}" srcOrd="0" destOrd="0" presId="urn:microsoft.com/office/officeart/2005/8/layout/radial3"/>
    <dgm:cxn modelId="{A713570B-094F-45B3-8C8A-EE5BA98D884E}" type="presOf" srcId="{4AECF782-CA77-4980-B9CD-DE127FF369A9}" destId="{66CD1F39-FEEE-463D-BFAF-B0085EE684DF}" srcOrd="0" destOrd="0" presId="urn:microsoft.com/office/officeart/2005/8/layout/radial3"/>
    <dgm:cxn modelId="{271F5927-4964-4F97-880C-BC240EF3C2B0}" type="presOf" srcId="{1C18AB48-CDAA-4440-8E41-81E1B28F04B2}" destId="{67A76527-3D08-4BE8-A587-473B5868958D}" srcOrd="0" destOrd="0" presId="urn:microsoft.com/office/officeart/2005/8/layout/radial3"/>
    <dgm:cxn modelId="{A3DDEF32-795E-4935-9E3F-AE690B53C53D}" type="presOf" srcId="{B7DE25F9-C435-4880-83D8-72137D878FAC}" destId="{ED1AA2EC-5596-433C-9121-AD9BC2147F84}" srcOrd="0" destOrd="0" presId="urn:microsoft.com/office/officeart/2005/8/layout/radial3"/>
    <dgm:cxn modelId="{CFB92234-CCA3-4A69-ABF5-6D0D56FE49F2}" srcId="{12B968D3-0D82-46C3-A6C4-080CA317B866}" destId="{B7DE25F9-C435-4880-83D8-72137D878FAC}" srcOrd="2" destOrd="0" parTransId="{2F28390A-A5CB-4983-A3A7-547621CC034E}" sibTransId="{CE76D31D-0215-4A9C-80FF-18A444FC5674}"/>
    <dgm:cxn modelId="{CA46595E-DAEB-4846-BCB3-54D6376E9B50}" srcId="{12B968D3-0D82-46C3-A6C4-080CA317B866}" destId="{1C18AB48-CDAA-4440-8E41-81E1B28F04B2}" srcOrd="4" destOrd="0" parTransId="{4F390113-6BDE-440A-8F28-31E999E6CCEC}" sibTransId="{953F973A-E610-4EAB-A751-F5342FDF48C0}"/>
    <dgm:cxn modelId="{413F5273-CE80-48EF-98D2-84F0CFD73B9D}" type="presOf" srcId="{11BB5929-8BD4-42C2-8936-3EA2E0BBDCFA}" destId="{597B95C8-CCFF-4527-AAF7-D03FD4AD3F8D}" srcOrd="0" destOrd="0" presId="urn:microsoft.com/office/officeart/2005/8/layout/radial3"/>
    <dgm:cxn modelId="{C5D16A74-B5D9-4E72-B4A0-9273FE42BDAC}" type="presOf" srcId="{12B968D3-0D82-46C3-A6C4-080CA317B866}" destId="{25D48F86-6932-4F82-8C58-6E57D1739C6E}" srcOrd="0" destOrd="0" presId="urn:microsoft.com/office/officeart/2005/8/layout/radial3"/>
    <dgm:cxn modelId="{D37A8F7E-D7B8-49CD-96F3-82B38C7004A5}" type="presOf" srcId="{481E80C2-CDBE-4421-B586-23C6E6895685}" destId="{F533AEF5-F83C-49ED-9A91-9A5C7EAAFAD0}" srcOrd="0" destOrd="0" presId="urn:microsoft.com/office/officeart/2005/8/layout/radial3"/>
    <dgm:cxn modelId="{CC7A608B-CF07-48CC-9E36-44118BACDEFF}" type="presOf" srcId="{9579A878-FF5C-45EC-A723-D120377C439D}" destId="{B3231897-DE9F-4D71-8B1D-40874EFA43F0}" srcOrd="0" destOrd="0" presId="urn:microsoft.com/office/officeart/2005/8/layout/radial3"/>
    <dgm:cxn modelId="{B533F3A6-BD7D-41FD-BB58-4BED8E4A58DF}" srcId="{12B968D3-0D82-46C3-A6C4-080CA317B866}" destId="{51C7F589-B0B6-44E3-BDF8-CD65A64CA57A}" srcOrd="1" destOrd="0" parTransId="{38662FD6-5C49-4FD9-83E0-C92C1F5A22D8}" sibTransId="{98BFD03F-A129-4714-90C6-E59143ED9BC1}"/>
    <dgm:cxn modelId="{E58953B8-8F0D-4239-B054-616F45F2C81A}" type="presOf" srcId="{51C7F589-B0B6-44E3-BDF8-CD65A64CA57A}" destId="{5ED98EC1-2618-444F-9820-B5970F75C32E}" srcOrd="0" destOrd="0" presId="urn:microsoft.com/office/officeart/2005/8/layout/radial3"/>
    <dgm:cxn modelId="{96DA41C1-7BF2-43E5-9701-212155F74828}" srcId="{12B968D3-0D82-46C3-A6C4-080CA317B866}" destId="{481E80C2-CDBE-4421-B586-23C6E6895685}" srcOrd="3" destOrd="0" parTransId="{B5F82D50-EC3A-49DF-B5BB-C46740B1555E}" sibTransId="{1CB3CC08-564E-4595-85EE-7CF0A3094010}"/>
    <dgm:cxn modelId="{F43B79D2-29B1-4142-A84F-5BE6157BD41B}" srcId="{11BB5929-8BD4-42C2-8936-3EA2E0BBDCFA}" destId="{12B968D3-0D82-46C3-A6C4-080CA317B866}" srcOrd="0" destOrd="0" parTransId="{F5055647-AF29-4442-BE1A-0EBD94EBC425}" sibTransId="{3A299AE4-5342-4F60-8173-ACAB0182BD9E}"/>
    <dgm:cxn modelId="{0CF01CD5-48F9-4CD0-B71B-7F70F5E6F84E}" srcId="{12B968D3-0D82-46C3-A6C4-080CA317B866}" destId="{4AECF782-CA77-4980-B9CD-DE127FF369A9}" srcOrd="5" destOrd="0" parTransId="{FBAC68E2-1C98-47D4-9414-4015F3454B17}" sibTransId="{EF9B4283-ECDE-422B-9C1E-721707A360CD}"/>
    <dgm:cxn modelId="{A0E4AADD-1AAA-472D-8391-D376D033239C}" srcId="{12B968D3-0D82-46C3-A6C4-080CA317B866}" destId="{E9E461E3-44EE-4F86-A31C-BCB035DABC10}" srcOrd="6" destOrd="0" parTransId="{97ADC6D5-1D03-446A-BF48-AA4404853B8F}" sibTransId="{67106BC9-441C-441F-909B-C47DC5CCA682}"/>
    <dgm:cxn modelId="{5ACD82E5-EB5C-4EA0-98B0-CEEB61AF7C51}" srcId="{12B968D3-0D82-46C3-A6C4-080CA317B866}" destId="{9579A878-FF5C-45EC-A723-D120377C439D}" srcOrd="0" destOrd="0" parTransId="{709E384E-939C-46F2-A7D5-6FF17AB61DD3}" sibTransId="{ED5E8067-A39E-474D-BF23-82C246F99101}"/>
    <dgm:cxn modelId="{C29F2BEB-8929-449D-B32C-315FD1045F84}" type="presParOf" srcId="{597B95C8-CCFF-4527-AAF7-D03FD4AD3F8D}" destId="{92C6260A-C2FA-40FF-888B-D525A94B5759}" srcOrd="0" destOrd="0" presId="urn:microsoft.com/office/officeart/2005/8/layout/radial3"/>
    <dgm:cxn modelId="{36233D0C-E303-465F-B255-2599A07E5F88}" type="presParOf" srcId="{92C6260A-C2FA-40FF-888B-D525A94B5759}" destId="{25D48F86-6932-4F82-8C58-6E57D1739C6E}" srcOrd="0" destOrd="0" presId="urn:microsoft.com/office/officeart/2005/8/layout/radial3"/>
    <dgm:cxn modelId="{35E57AC2-7EC9-4FBD-BB5E-E5EBAE13EA5A}" type="presParOf" srcId="{92C6260A-C2FA-40FF-888B-D525A94B5759}" destId="{B3231897-DE9F-4D71-8B1D-40874EFA43F0}" srcOrd="1" destOrd="0" presId="urn:microsoft.com/office/officeart/2005/8/layout/radial3"/>
    <dgm:cxn modelId="{839C2C9F-54E4-449F-B701-FEFFE452040D}" type="presParOf" srcId="{92C6260A-C2FA-40FF-888B-D525A94B5759}" destId="{5ED98EC1-2618-444F-9820-B5970F75C32E}" srcOrd="2" destOrd="0" presId="urn:microsoft.com/office/officeart/2005/8/layout/radial3"/>
    <dgm:cxn modelId="{CA636895-DF5A-40AF-A832-DA0F4891E979}" type="presParOf" srcId="{92C6260A-C2FA-40FF-888B-D525A94B5759}" destId="{ED1AA2EC-5596-433C-9121-AD9BC2147F84}" srcOrd="3" destOrd="0" presId="urn:microsoft.com/office/officeart/2005/8/layout/radial3"/>
    <dgm:cxn modelId="{18741CBF-B0FA-4938-8A28-F6FA0CE525CC}" type="presParOf" srcId="{92C6260A-C2FA-40FF-888B-D525A94B5759}" destId="{F533AEF5-F83C-49ED-9A91-9A5C7EAAFAD0}" srcOrd="4" destOrd="0" presId="urn:microsoft.com/office/officeart/2005/8/layout/radial3"/>
    <dgm:cxn modelId="{D05C7272-65CF-4769-A09B-CD87BBEDFF2C}" type="presParOf" srcId="{92C6260A-C2FA-40FF-888B-D525A94B5759}" destId="{67A76527-3D08-4BE8-A587-473B5868958D}" srcOrd="5" destOrd="0" presId="urn:microsoft.com/office/officeart/2005/8/layout/radial3"/>
    <dgm:cxn modelId="{A332B51D-A149-4875-83EB-6D9529B91250}" type="presParOf" srcId="{92C6260A-C2FA-40FF-888B-D525A94B5759}" destId="{66CD1F39-FEEE-463D-BFAF-B0085EE684DF}" srcOrd="6" destOrd="0" presId="urn:microsoft.com/office/officeart/2005/8/layout/radial3"/>
    <dgm:cxn modelId="{88F15E72-25F9-47D9-B3D6-2E9C723324AD}" type="presParOf" srcId="{92C6260A-C2FA-40FF-888B-D525A94B5759}" destId="{20ED980F-573B-4339-98EF-FF68B01C1162}" srcOrd="7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FBAE4AE-D323-46EF-9F8B-62A7C350C91C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0BF84199-055C-49BE-B219-62C1F0E84416}">
      <dgm:prSet phldrT="[Testo]"/>
      <dgm:spPr/>
      <dgm:t>
        <a:bodyPr/>
        <a:lstStyle/>
        <a:p>
          <a:pPr algn="ctr"/>
          <a:r>
            <a:rPr lang="it-IT" dirty="0">
              <a:latin typeface="Aharoni" panose="02010803020104030203" pitchFamily="2" charset="-79"/>
              <a:cs typeface="Aharoni" panose="02010803020104030203" pitchFamily="2" charset="-79"/>
            </a:rPr>
            <a:t>Infermiere Famiglia come opportunità</a:t>
          </a:r>
        </a:p>
      </dgm:t>
    </dgm:pt>
    <dgm:pt modelId="{0DBDFA1B-63AE-4C29-8313-13A5A0C8E74F}" type="parTrans" cxnId="{17F03082-94A4-49AD-842C-FBBD7FB12892}">
      <dgm:prSet/>
      <dgm:spPr/>
      <dgm:t>
        <a:bodyPr/>
        <a:lstStyle/>
        <a:p>
          <a:pPr algn="ctr"/>
          <a:endParaRPr lang="it-IT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A0DB252A-65C9-4BC4-9D58-9D4A0A63AA56}" type="sibTrans" cxnId="{17F03082-94A4-49AD-842C-FBBD7FB12892}">
      <dgm:prSet/>
      <dgm:spPr/>
      <dgm:t>
        <a:bodyPr/>
        <a:lstStyle/>
        <a:p>
          <a:pPr algn="ctr"/>
          <a:endParaRPr lang="it-IT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934E74BC-D61D-448D-B59B-C13528A7F680}" type="pres">
      <dgm:prSet presAssocID="{EFBAE4AE-D323-46EF-9F8B-62A7C350C91C}" presName="linear" presStyleCnt="0">
        <dgm:presLayoutVars>
          <dgm:animLvl val="lvl"/>
          <dgm:resizeHandles val="exact"/>
        </dgm:presLayoutVars>
      </dgm:prSet>
      <dgm:spPr/>
    </dgm:pt>
    <dgm:pt modelId="{A03FD5ED-744F-43BE-9622-3B6FD2C6A680}" type="pres">
      <dgm:prSet presAssocID="{0BF84199-055C-49BE-B219-62C1F0E84416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B6C337E-16CF-4EE3-AEB2-9ED3050E0B40}" type="presOf" srcId="{EFBAE4AE-D323-46EF-9F8B-62A7C350C91C}" destId="{934E74BC-D61D-448D-B59B-C13528A7F680}" srcOrd="0" destOrd="0" presId="urn:microsoft.com/office/officeart/2005/8/layout/vList2"/>
    <dgm:cxn modelId="{17F03082-94A4-49AD-842C-FBBD7FB12892}" srcId="{EFBAE4AE-D323-46EF-9F8B-62A7C350C91C}" destId="{0BF84199-055C-49BE-B219-62C1F0E84416}" srcOrd="0" destOrd="0" parTransId="{0DBDFA1B-63AE-4C29-8313-13A5A0C8E74F}" sibTransId="{A0DB252A-65C9-4BC4-9D58-9D4A0A63AA56}"/>
    <dgm:cxn modelId="{90F995DD-C36A-4D1F-89BD-A50B4D56B73F}" type="presOf" srcId="{0BF84199-055C-49BE-B219-62C1F0E84416}" destId="{A03FD5ED-744F-43BE-9622-3B6FD2C6A680}" srcOrd="0" destOrd="0" presId="urn:microsoft.com/office/officeart/2005/8/layout/vList2"/>
    <dgm:cxn modelId="{43AFFDA0-810D-4B50-9AFF-CB165B2E322E}" type="presParOf" srcId="{934E74BC-D61D-448D-B59B-C13528A7F680}" destId="{A03FD5ED-744F-43BE-9622-3B6FD2C6A68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1BB5929-8BD4-42C2-8936-3EA2E0BBDCFA}" type="doc">
      <dgm:prSet loTypeId="urn:microsoft.com/office/officeart/2005/8/layout/radial3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12B968D3-0D82-46C3-A6C4-080CA317B866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IFC </a:t>
          </a:r>
          <a:r>
            <a:rPr lang="it-IT" b="1" dirty="0" err="1">
              <a:latin typeface="Aharoni" panose="02010803020104030203" pitchFamily="2" charset="-79"/>
              <a:cs typeface="Aharoni" panose="02010803020104030203" pitchFamily="2" charset="-79"/>
            </a:rPr>
            <a:t>predittore</a:t>
          </a:r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 di bisogni di Assistenza nella Comunità</a:t>
          </a:r>
        </a:p>
      </dgm:t>
    </dgm:pt>
    <dgm:pt modelId="{F5055647-AF29-4442-BE1A-0EBD94EBC425}" type="parTrans" cxnId="{F43B79D2-29B1-4142-A84F-5BE6157BD41B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3A299AE4-5342-4F60-8173-ACAB0182BD9E}" type="sibTrans" cxnId="{F43B79D2-29B1-4142-A84F-5BE6157BD41B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9579A878-FF5C-45EC-A723-D120377C439D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Assistenza Domiciliare</a:t>
          </a:r>
        </a:p>
      </dgm:t>
    </dgm:pt>
    <dgm:pt modelId="{709E384E-939C-46F2-A7D5-6FF17AB61DD3}" type="parTrans" cxnId="{5ACD82E5-EB5C-4EA0-98B0-CEEB61AF7C51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ED5E8067-A39E-474D-BF23-82C246F99101}" type="sibTrans" cxnId="{5ACD82E5-EB5C-4EA0-98B0-CEEB61AF7C51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B7DE25F9-C435-4880-83D8-72137D878FAC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Ambulatori Infermieristici nei NCP</a:t>
          </a:r>
        </a:p>
      </dgm:t>
    </dgm:pt>
    <dgm:pt modelId="{2F28390A-A5CB-4983-A3A7-547621CC034E}" type="parTrans" cxnId="{CFB92234-CCA3-4A69-ABF5-6D0D56FE49F2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CE76D31D-0215-4A9C-80FF-18A444FC5674}" type="sibTrans" cxnId="{CFB92234-CCA3-4A69-ABF5-6D0D56FE49F2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1C18AB48-CDAA-4440-8E41-81E1B28F04B2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Strutture Residenziali Sanitarie  (</a:t>
          </a:r>
          <a:r>
            <a:rPr lang="it-IT" b="1" dirty="0" err="1">
              <a:latin typeface="Aharoni" panose="02010803020104030203" pitchFamily="2" charset="-79"/>
              <a:cs typeface="Aharoni" panose="02010803020104030203" pitchFamily="2" charset="-79"/>
            </a:rPr>
            <a:t>OsCo</a:t>
          </a:r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, Hospice, Residenze DSM)</a:t>
          </a:r>
        </a:p>
      </dgm:t>
    </dgm:pt>
    <dgm:pt modelId="{4F390113-6BDE-440A-8F28-31E999E6CCEC}" type="parTrans" cxnId="{CA46595E-DAEB-4846-BCB3-54D6376E9B50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953F973A-E610-4EAB-A751-F5342FDF48C0}" type="sibTrans" cxnId="{CA46595E-DAEB-4846-BCB3-54D6376E9B50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E9E461E3-44EE-4F86-A31C-BCB035DABC10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Punto Unico Accesso</a:t>
          </a:r>
        </a:p>
      </dgm:t>
    </dgm:pt>
    <dgm:pt modelId="{97ADC6D5-1D03-446A-BF48-AA4404853B8F}" type="parTrans" cxnId="{A0E4AADD-1AAA-472D-8391-D376D033239C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67106BC9-441C-441F-909B-C47DC5CCA682}" type="sibTrans" cxnId="{A0E4AADD-1AAA-472D-8391-D376D033239C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481E80C2-CDBE-4421-B586-23C6E6895685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Care Manager di PDTA</a:t>
          </a:r>
        </a:p>
      </dgm:t>
    </dgm:pt>
    <dgm:pt modelId="{B5F82D50-EC3A-49DF-B5BB-C46740B1555E}" type="parTrans" cxnId="{96DA41C1-7BF2-43E5-9701-212155F74828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1CB3CC08-564E-4595-85EE-7CF0A3094010}" type="sibTrans" cxnId="{96DA41C1-7BF2-43E5-9701-212155F74828}">
      <dgm:prSet/>
      <dgm:spPr/>
      <dgm:t>
        <a:bodyPr/>
        <a:lstStyle/>
        <a:p>
          <a:endParaRPr lang="it-IT" b="1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4AECF782-CA77-4980-B9CD-DE127FF369A9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Strutture Residenziali e Semi-Res Socio- Sanitarie  </a:t>
          </a:r>
        </a:p>
      </dgm:t>
    </dgm:pt>
    <dgm:pt modelId="{FBAC68E2-1C98-47D4-9414-4015F3454B17}" type="parTrans" cxnId="{0CF01CD5-48F9-4CD0-B71B-7F70F5E6F84E}">
      <dgm:prSet/>
      <dgm:spPr/>
      <dgm:t>
        <a:bodyPr/>
        <a:lstStyle/>
        <a:p>
          <a:endParaRPr lang="it-IT"/>
        </a:p>
      </dgm:t>
    </dgm:pt>
    <dgm:pt modelId="{EF9B4283-ECDE-422B-9C1E-721707A360CD}" type="sibTrans" cxnId="{0CF01CD5-48F9-4CD0-B71B-7F70F5E6F84E}">
      <dgm:prSet/>
      <dgm:spPr/>
      <dgm:t>
        <a:bodyPr/>
        <a:lstStyle/>
        <a:p>
          <a:endParaRPr lang="it-IT"/>
        </a:p>
      </dgm:t>
    </dgm:pt>
    <dgm:pt modelId="{51C7F589-B0B6-44E3-BDF8-CD65A64CA57A}">
      <dgm:prSet phldrT="[Testo]"/>
      <dgm:spPr/>
      <dgm:t>
        <a:bodyPr/>
        <a:lstStyle/>
        <a:p>
          <a:r>
            <a:rPr lang="it-IT" b="1" dirty="0">
              <a:latin typeface="Aharoni" panose="02010803020104030203" pitchFamily="2" charset="-79"/>
              <a:cs typeface="Aharoni" panose="02010803020104030203" pitchFamily="2" charset="-79"/>
            </a:rPr>
            <a:t>Rete Cure Palliative e suoi Nodi</a:t>
          </a:r>
        </a:p>
      </dgm:t>
    </dgm:pt>
    <dgm:pt modelId="{38662FD6-5C49-4FD9-83E0-C92C1F5A22D8}" type="parTrans" cxnId="{B533F3A6-BD7D-41FD-BB58-4BED8E4A58DF}">
      <dgm:prSet/>
      <dgm:spPr/>
      <dgm:t>
        <a:bodyPr/>
        <a:lstStyle/>
        <a:p>
          <a:endParaRPr lang="it-IT"/>
        </a:p>
      </dgm:t>
    </dgm:pt>
    <dgm:pt modelId="{98BFD03F-A129-4714-90C6-E59143ED9BC1}" type="sibTrans" cxnId="{B533F3A6-BD7D-41FD-BB58-4BED8E4A58DF}">
      <dgm:prSet/>
      <dgm:spPr/>
      <dgm:t>
        <a:bodyPr/>
        <a:lstStyle/>
        <a:p>
          <a:endParaRPr lang="it-IT"/>
        </a:p>
      </dgm:t>
    </dgm:pt>
    <dgm:pt modelId="{597B95C8-CCFF-4527-AAF7-D03FD4AD3F8D}" type="pres">
      <dgm:prSet presAssocID="{11BB5929-8BD4-42C2-8936-3EA2E0BBDCFA}" presName="composite" presStyleCnt="0">
        <dgm:presLayoutVars>
          <dgm:chMax val="1"/>
          <dgm:dir/>
          <dgm:resizeHandles val="exact"/>
        </dgm:presLayoutVars>
      </dgm:prSet>
      <dgm:spPr/>
    </dgm:pt>
    <dgm:pt modelId="{92C6260A-C2FA-40FF-888B-D525A94B5759}" type="pres">
      <dgm:prSet presAssocID="{11BB5929-8BD4-42C2-8936-3EA2E0BBDCFA}" presName="radial" presStyleCnt="0">
        <dgm:presLayoutVars>
          <dgm:animLvl val="ctr"/>
        </dgm:presLayoutVars>
      </dgm:prSet>
      <dgm:spPr/>
    </dgm:pt>
    <dgm:pt modelId="{25D48F86-6932-4F82-8C58-6E57D1739C6E}" type="pres">
      <dgm:prSet presAssocID="{12B968D3-0D82-46C3-A6C4-080CA317B866}" presName="centerShape" presStyleLbl="vennNode1" presStyleIdx="0" presStyleCnt="8"/>
      <dgm:spPr/>
    </dgm:pt>
    <dgm:pt modelId="{B3231897-DE9F-4D71-8B1D-40874EFA43F0}" type="pres">
      <dgm:prSet presAssocID="{9579A878-FF5C-45EC-A723-D120377C439D}" presName="node" presStyleLbl="vennNode1" presStyleIdx="1" presStyleCnt="8">
        <dgm:presLayoutVars>
          <dgm:bulletEnabled val="1"/>
        </dgm:presLayoutVars>
      </dgm:prSet>
      <dgm:spPr/>
    </dgm:pt>
    <dgm:pt modelId="{5ED98EC1-2618-444F-9820-B5970F75C32E}" type="pres">
      <dgm:prSet presAssocID="{51C7F589-B0B6-44E3-BDF8-CD65A64CA57A}" presName="node" presStyleLbl="vennNode1" presStyleIdx="2" presStyleCnt="8">
        <dgm:presLayoutVars>
          <dgm:bulletEnabled val="1"/>
        </dgm:presLayoutVars>
      </dgm:prSet>
      <dgm:spPr/>
    </dgm:pt>
    <dgm:pt modelId="{ED1AA2EC-5596-433C-9121-AD9BC2147F84}" type="pres">
      <dgm:prSet presAssocID="{B7DE25F9-C435-4880-83D8-72137D878FAC}" presName="node" presStyleLbl="vennNode1" presStyleIdx="3" presStyleCnt="8">
        <dgm:presLayoutVars>
          <dgm:bulletEnabled val="1"/>
        </dgm:presLayoutVars>
      </dgm:prSet>
      <dgm:spPr/>
    </dgm:pt>
    <dgm:pt modelId="{F533AEF5-F83C-49ED-9A91-9A5C7EAAFAD0}" type="pres">
      <dgm:prSet presAssocID="{481E80C2-CDBE-4421-B586-23C6E6895685}" presName="node" presStyleLbl="vennNode1" presStyleIdx="4" presStyleCnt="8">
        <dgm:presLayoutVars>
          <dgm:bulletEnabled val="1"/>
        </dgm:presLayoutVars>
      </dgm:prSet>
      <dgm:spPr/>
    </dgm:pt>
    <dgm:pt modelId="{67A76527-3D08-4BE8-A587-473B5868958D}" type="pres">
      <dgm:prSet presAssocID="{1C18AB48-CDAA-4440-8E41-81E1B28F04B2}" presName="node" presStyleLbl="vennNode1" presStyleIdx="5" presStyleCnt="8">
        <dgm:presLayoutVars>
          <dgm:bulletEnabled val="1"/>
        </dgm:presLayoutVars>
      </dgm:prSet>
      <dgm:spPr/>
    </dgm:pt>
    <dgm:pt modelId="{66CD1F39-FEEE-463D-BFAF-B0085EE684DF}" type="pres">
      <dgm:prSet presAssocID="{4AECF782-CA77-4980-B9CD-DE127FF369A9}" presName="node" presStyleLbl="vennNode1" presStyleIdx="6" presStyleCnt="8">
        <dgm:presLayoutVars>
          <dgm:bulletEnabled val="1"/>
        </dgm:presLayoutVars>
      </dgm:prSet>
      <dgm:spPr/>
    </dgm:pt>
    <dgm:pt modelId="{20ED980F-573B-4339-98EF-FF68B01C1162}" type="pres">
      <dgm:prSet presAssocID="{E9E461E3-44EE-4F86-A31C-BCB035DABC10}" presName="node" presStyleLbl="vennNode1" presStyleIdx="7" presStyleCnt="8">
        <dgm:presLayoutVars>
          <dgm:bulletEnabled val="1"/>
        </dgm:presLayoutVars>
      </dgm:prSet>
      <dgm:spPr/>
    </dgm:pt>
  </dgm:ptLst>
  <dgm:cxnLst>
    <dgm:cxn modelId="{6DDB9E02-3008-451D-9896-F6885100BC3B}" type="presOf" srcId="{E9E461E3-44EE-4F86-A31C-BCB035DABC10}" destId="{20ED980F-573B-4339-98EF-FF68B01C1162}" srcOrd="0" destOrd="0" presId="urn:microsoft.com/office/officeart/2005/8/layout/radial3"/>
    <dgm:cxn modelId="{A713570B-094F-45B3-8C8A-EE5BA98D884E}" type="presOf" srcId="{4AECF782-CA77-4980-B9CD-DE127FF369A9}" destId="{66CD1F39-FEEE-463D-BFAF-B0085EE684DF}" srcOrd="0" destOrd="0" presId="urn:microsoft.com/office/officeart/2005/8/layout/radial3"/>
    <dgm:cxn modelId="{271F5927-4964-4F97-880C-BC240EF3C2B0}" type="presOf" srcId="{1C18AB48-CDAA-4440-8E41-81E1B28F04B2}" destId="{67A76527-3D08-4BE8-A587-473B5868958D}" srcOrd="0" destOrd="0" presId="urn:microsoft.com/office/officeart/2005/8/layout/radial3"/>
    <dgm:cxn modelId="{A3DDEF32-795E-4935-9E3F-AE690B53C53D}" type="presOf" srcId="{B7DE25F9-C435-4880-83D8-72137D878FAC}" destId="{ED1AA2EC-5596-433C-9121-AD9BC2147F84}" srcOrd="0" destOrd="0" presId="urn:microsoft.com/office/officeart/2005/8/layout/radial3"/>
    <dgm:cxn modelId="{CFB92234-CCA3-4A69-ABF5-6D0D56FE49F2}" srcId="{12B968D3-0D82-46C3-A6C4-080CA317B866}" destId="{B7DE25F9-C435-4880-83D8-72137D878FAC}" srcOrd="2" destOrd="0" parTransId="{2F28390A-A5CB-4983-A3A7-547621CC034E}" sibTransId="{CE76D31D-0215-4A9C-80FF-18A444FC5674}"/>
    <dgm:cxn modelId="{CA46595E-DAEB-4846-BCB3-54D6376E9B50}" srcId="{12B968D3-0D82-46C3-A6C4-080CA317B866}" destId="{1C18AB48-CDAA-4440-8E41-81E1B28F04B2}" srcOrd="4" destOrd="0" parTransId="{4F390113-6BDE-440A-8F28-31E999E6CCEC}" sibTransId="{953F973A-E610-4EAB-A751-F5342FDF48C0}"/>
    <dgm:cxn modelId="{413F5273-CE80-48EF-98D2-84F0CFD73B9D}" type="presOf" srcId="{11BB5929-8BD4-42C2-8936-3EA2E0BBDCFA}" destId="{597B95C8-CCFF-4527-AAF7-D03FD4AD3F8D}" srcOrd="0" destOrd="0" presId="urn:microsoft.com/office/officeart/2005/8/layout/radial3"/>
    <dgm:cxn modelId="{C5D16A74-B5D9-4E72-B4A0-9273FE42BDAC}" type="presOf" srcId="{12B968D3-0D82-46C3-A6C4-080CA317B866}" destId="{25D48F86-6932-4F82-8C58-6E57D1739C6E}" srcOrd="0" destOrd="0" presId="urn:microsoft.com/office/officeart/2005/8/layout/radial3"/>
    <dgm:cxn modelId="{D37A8F7E-D7B8-49CD-96F3-82B38C7004A5}" type="presOf" srcId="{481E80C2-CDBE-4421-B586-23C6E6895685}" destId="{F533AEF5-F83C-49ED-9A91-9A5C7EAAFAD0}" srcOrd="0" destOrd="0" presId="urn:microsoft.com/office/officeart/2005/8/layout/radial3"/>
    <dgm:cxn modelId="{CC7A608B-CF07-48CC-9E36-44118BACDEFF}" type="presOf" srcId="{9579A878-FF5C-45EC-A723-D120377C439D}" destId="{B3231897-DE9F-4D71-8B1D-40874EFA43F0}" srcOrd="0" destOrd="0" presId="urn:microsoft.com/office/officeart/2005/8/layout/radial3"/>
    <dgm:cxn modelId="{B533F3A6-BD7D-41FD-BB58-4BED8E4A58DF}" srcId="{12B968D3-0D82-46C3-A6C4-080CA317B866}" destId="{51C7F589-B0B6-44E3-BDF8-CD65A64CA57A}" srcOrd="1" destOrd="0" parTransId="{38662FD6-5C49-4FD9-83E0-C92C1F5A22D8}" sibTransId="{98BFD03F-A129-4714-90C6-E59143ED9BC1}"/>
    <dgm:cxn modelId="{E58953B8-8F0D-4239-B054-616F45F2C81A}" type="presOf" srcId="{51C7F589-B0B6-44E3-BDF8-CD65A64CA57A}" destId="{5ED98EC1-2618-444F-9820-B5970F75C32E}" srcOrd="0" destOrd="0" presId="urn:microsoft.com/office/officeart/2005/8/layout/radial3"/>
    <dgm:cxn modelId="{96DA41C1-7BF2-43E5-9701-212155F74828}" srcId="{12B968D3-0D82-46C3-A6C4-080CA317B866}" destId="{481E80C2-CDBE-4421-B586-23C6E6895685}" srcOrd="3" destOrd="0" parTransId="{B5F82D50-EC3A-49DF-B5BB-C46740B1555E}" sibTransId="{1CB3CC08-564E-4595-85EE-7CF0A3094010}"/>
    <dgm:cxn modelId="{F43B79D2-29B1-4142-A84F-5BE6157BD41B}" srcId="{11BB5929-8BD4-42C2-8936-3EA2E0BBDCFA}" destId="{12B968D3-0D82-46C3-A6C4-080CA317B866}" srcOrd="0" destOrd="0" parTransId="{F5055647-AF29-4442-BE1A-0EBD94EBC425}" sibTransId="{3A299AE4-5342-4F60-8173-ACAB0182BD9E}"/>
    <dgm:cxn modelId="{0CF01CD5-48F9-4CD0-B71B-7F70F5E6F84E}" srcId="{12B968D3-0D82-46C3-A6C4-080CA317B866}" destId="{4AECF782-CA77-4980-B9CD-DE127FF369A9}" srcOrd="5" destOrd="0" parTransId="{FBAC68E2-1C98-47D4-9414-4015F3454B17}" sibTransId="{EF9B4283-ECDE-422B-9C1E-721707A360CD}"/>
    <dgm:cxn modelId="{A0E4AADD-1AAA-472D-8391-D376D033239C}" srcId="{12B968D3-0D82-46C3-A6C4-080CA317B866}" destId="{E9E461E3-44EE-4F86-A31C-BCB035DABC10}" srcOrd="6" destOrd="0" parTransId="{97ADC6D5-1D03-446A-BF48-AA4404853B8F}" sibTransId="{67106BC9-441C-441F-909B-C47DC5CCA682}"/>
    <dgm:cxn modelId="{5ACD82E5-EB5C-4EA0-98B0-CEEB61AF7C51}" srcId="{12B968D3-0D82-46C3-A6C4-080CA317B866}" destId="{9579A878-FF5C-45EC-A723-D120377C439D}" srcOrd="0" destOrd="0" parTransId="{709E384E-939C-46F2-A7D5-6FF17AB61DD3}" sibTransId="{ED5E8067-A39E-474D-BF23-82C246F99101}"/>
    <dgm:cxn modelId="{C29F2BEB-8929-449D-B32C-315FD1045F84}" type="presParOf" srcId="{597B95C8-CCFF-4527-AAF7-D03FD4AD3F8D}" destId="{92C6260A-C2FA-40FF-888B-D525A94B5759}" srcOrd="0" destOrd="0" presId="urn:microsoft.com/office/officeart/2005/8/layout/radial3"/>
    <dgm:cxn modelId="{36233D0C-E303-465F-B255-2599A07E5F88}" type="presParOf" srcId="{92C6260A-C2FA-40FF-888B-D525A94B5759}" destId="{25D48F86-6932-4F82-8C58-6E57D1739C6E}" srcOrd="0" destOrd="0" presId="urn:microsoft.com/office/officeart/2005/8/layout/radial3"/>
    <dgm:cxn modelId="{35E57AC2-7EC9-4FBD-BB5E-E5EBAE13EA5A}" type="presParOf" srcId="{92C6260A-C2FA-40FF-888B-D525A94B5759}" destId="{B3231897-DE9F-4D71-8B1D-40874EFA43F0}" srcOrd="1" destOrd="0" presId="urn:microsoft.com/office/officeart/2005/8/layout/radial3"/>
    <dgm:cxn modelId="{839C2C9F-54E4-449F-B701-FEFFE452040D}" type="presParOf" srcId="{92C6260A-C2FA-40FF-888B-D525A94B5759}" destId="{5ED98EC1-2618-444F-9820-B5970F75C32E}" srcOrd="2" destOrd="0" presId="urn:microsoft.com/office/officeart/2005/8/layout/radial3"/>
    <dgm:cxn modelId="{CA636895-DF5A-40AF-A832-DA0F4891E979}" type="presParOf" srcId="{92C6260A-C2FA-40FF-888B-D525A94B5759}" destId="{ED1AA2EC-5596-433C-9121-AD9BC2147F84}" srcOrd="3" destOrd="0" presId="urn:microsoft.com/office/officeart/2005/8/layout/radial3"/>
    <dgm:cxn modelId="{18741CBF-B0FA-4938-8A28-F6FA0CE525CC}" type="presParOf" srcId="{92C6260A-C2FA-40FF-888B-D525A94B5759}" destId="{F533AEF5-F83C-49ED-9A91-9A5C7EAAFAD0}" srcOrd="4" destOrd="0" presId="urn:microsoft.com/office/officeart/2005/8/layout/radial3"/>
    <dgm:cxn modelId="{D05C7272-65CF-4769-A09B-CD87BBEDFF2C}" type="presParOf" srcId="{92C6260A-C2FA-40FF-888B-D525A94B5759}" destId="{67A76527-3D08-4BE8-A587-473B5868958D}" srcOrd="5" destOrd="0" presId="urn:microsoft.com/office/officeart/2005/8/layout/radial3"/>
    <dgm:cxn modelId="{A332B51D-A149-4875-83EB-6D9529B91250}" type="presParOf" srcId="{92C6260A-C2FA-40FF-888B-D525A94B5759}" destId="{66CD1F39-FEEE-463D-BFAF-B0085EE684DF}" srcOrd="6" destOrd="0" presId="urn:microsoft.com/office/officeart/2005/8/layout/radial3"/>
    <dgm:cxn modelId="{88F15E72-25F9-47D9-B3D6-2E9C723324AD}" type="presParOf" srcId="{92C6260A-C2FA-40FF-888B-D525A94B5759}" destId="{20ED980F-573B-4339-98EF-FF68B01C1162}" srcOrd="7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FBAE4AE-D323-46EF-9F8B-62A7C350C91C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0BF84199-055C-49BE-B219-62C1F0E84416}">
      <dgm:prSet phldrT="[Testo]"/>
      <dgm:spPr/>
      <dgm:t>
        <a:bodyPr/>
        <a:lstStyle/>
        <a:p>
          <a:pPr algn="ctr"/>
          <a:r>
            <a:rPr lang="it-IT" dirty="0">
              <a:latin typeface="Aharoni" panose="02010803020104030203" pitchFamily="2" charset="-79"/>
              <a:cs typeface="Aharoni" panose="02010803020104030203" pitchFamily="2" charset="-79"/>
            </a:rPr>
            <a:t>Infermiere Famiglia come opportunità</a:t>
          </a:r>
        </a:p>
      </dgm:t>
    </dgm:pt>
    <dgm:pt modelId="{0DBDFA1B-63AE-4C29-8313-13A5A0C8E74F}" type="parTrans" cxnId="{17F03082-94A4-49AD-842C-FBBD7FB12892}">
      <dgm:prSet/>
      <dgm:spPr/>
      <dgm:t>
        <a:bodyPr/>
        <a:lstStyle/>
        <a:p>
          <a:pPr algn="ctr"/>
          <a:endParaRPr lang="it-IT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A0DB252A-65C9-4BC4-9D58-9D4A0A63AA56}" type="sibTrans" cxnId="{17F03082-94A4-49AD-842C-FBBD7FB12892}">
      <dgm:prSet/>
      <dgm:spPr/>
      <dgm:t>
        <a:bodyPr/>
        <a:lstStyle/>
        <a:p>
          <a:pPr algn="ctr"/>
          <a:endParaRPr lang="it-IT"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934E74BC-D61D-448D-B59B-C13528A7F680}" type="pres">
      <dgm:prSet presAssocID="{EFBAE4AE-D323-46EF-9F8B-62A7C350C91C}" presName="linear" presStyleCnt="0">
        <dgm:presLayoutVars>
          <dgm:animLvl val="lvl"/>
          <dgm:resizeHandles val="exact"/>
        </dgm:presLayoutVars>
      </dgm:prSet>
      <dgm:spPr/>
    </dgm:pt>
    <dgm:pt modelId="{A03FD5ED-744F-43BE-9622-3B6FD2C6A680}" type="pres">
      <dgm:prSet presAssocID="{0BF84199-055C-49BE-B219-62C1F0E84416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B6C337E-16CF-4EE3-AEB2-9ED3050E0B40}" type="presOf" srcId="{EFBAE4AE-D323-46EF-9F8B-62A7C350C91C}" destId="{934E74BC-D61D-448D-B59B-C13528A7F680}" srcOrd="0" destOrd="0" presId="urn:microsoft.com/office/officeart/2005/8/layout/vList2"/>
    <dgm:cxn modelId="{17F03082-94A4-49AD-842C-FBBD7FB12892}" srcId="{EFBAE4AE-D323-46EF-9F8B-62A7C350C91C}" destId="{0BF84199-055C-49BE-B219-62C1F0E84416}" srcOrd="0" destOrd="0" parTransId="{0DBDFA1B-63AE-4C29-8313-13A5A0C8E74F}" sibTransId="{A0DB252A-65C9-4BC4-9D58-9D4A0A63AA56}"/>
    <dgm:cxn modelId="{90F995DD-C36A-4D1F-89BD-A50B4D56B73F}" type="presOf" srcId="{0BF84199-055C-49BE-B219-62C1F0E84416}" destId="{A03FD5ED-744F-43BE-9622-3B6FD2C6A680}" srcOrd="0" destOrd="0" presId="urn:microsoft.com/office/officeart/2005/8/layout/vList2"/>
    <dgm:cxn modelId="{43AFFDA0-810D-4B50-9AFF-CB165B2E322E}" type="presParOf" srcId="{934E74BC-D61D-448D-B59B-C13528A7F680}" destId="{A03FD5ED-744F-43BE-9622-3B6FD2C6A68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1BB5929-8BD4-42C2-8936-3EA2E0BBDCFA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12B968D3-0D82-46C3-A6C4-080CA317B866}">
      <dgm:prSet phldrT="[Testo]"/>
      <dgm:spPr/>
      <dgm:t>
        <a:bodyPr/>
        <a:lstStyle/>
        <a:p>
          <a:r>
            <a:rPr lang="it-IT" dirty="0">
              <a:latin typeface="Aharoni" panose="02010803020104030203" pitchFamily="2" charset="-79"/>
              <a:cs typeface="Aharoni" panose="02010803020104030203" pitchFamily="2" charset="-79"/>
            </a:rPr>
            <a:t>Azioni progettuali</a:t>
          </a:r>
        </a:p>
      </dgm:t>
    </dgm:pt>
    <dgm:pt modelId="{F5055647-AF29-4442-BE1A-0EBD94EBC425}" type="parTrans" cxnId="{F43B79D2-29B1-4142-A84F-5BE6157BD41B}">
      <dgm:prSet/>
      <dgm:spPr/>
      <dgm:t>
        <a:bodyPr/>
        <a:lstStyle/>
        <a:p>
          <a:endParaRPr lang="it-IT"/>
        </a:p>
      </dgm:t>
    </dgm:pt>
    <dgm:pt modelId="{3A299AE4-5342-4F60-8173-ACAB0182BD9E}" type="sibTrans" cxnId="{F43B79D2-29B1-4142-A84F-5BE6157BD41B}">
      <dgm:prSet/>
      <dgm:spPr/>
      <dgm:t>
        <a:bodyPr/>
        <a:lstStyle/>
        <a:p>
          <a:endParaRPr lang="it-IT"/>
        </a:p>
      </dgm:t>
    </dgm:pt>
    <dgm:pt modelId="{1B5CA5BF-6C41-48AD-B42F-97CEDA5FA9ED}">
      <dgm:prSet phldrT="[Testo]"/>
      <dgm:spPr/>
      <dgm:t>
        <a:bodyPr/>
        <a:lstStyle/>
        <a:p>
          <a:pPr>
            <a:lnSpc>
              <a:spcPct val="100000"/>
            </a:lnSpc>
            <a:buFont typeface="+mj-lt"/>
            <a:buAutoNum type="arabicPeriod"/>
          </a:pPr>
          <a:r>
            <a:rPr lang="it-IT" dirty="0">
              <a:latin typeface="Arial Rounded MT Bold" panose="020F0704030504030204" pitchFamily="34" charset="0"/>
              <a:cs typeface="Aharoni" panose="02010803020104030203" pitchFamily="2" charset="-79"/>
            </a:rPr>
            <a:t>Cambio di  paradigma assistenziale da parte degli infermieri impegnati oggi nell’assistenza territoriale</a:t>
          </a:r>
          <a:br>
            <a:rPr lang="it-IT" dirty="0">
              <a:latin typeface="Arial Rounded MT Bold" panose="020F0704030504030204" pitchFamily="34" charset="0"/>
              <a:cs typeface="Aharoni" panose="02010803020104030203" pitchFamily="2" charset="-79"/>
            </a:rPr>
          </a:br>
          <a:r>
            <a:rPr lang="it-IT" dirty="0">
              <a:latin typeface="Arial Rounded MT Bold" panose="020F0704030504030204" pitchFamily="34" charset="0"/>
              <a:cs typeface="Aharoni" panose="02010803020104030203" pitchFamily="2" charset="-79"/>
            </a:rPr>
            <a:t>(da semplici esecutori di prestazioni a gestori di percorsi e di prese in carico di pazienti)</a:t>
          </a:r>
        </a:p>
      </dgm:t>
    </dgm:pt>
    <dgm:pt modelId="{617ACC59-F1F8-415A-B724-338338AC31A8}" type="parTrans" cxnId="{96FCA31C-A039-4D63-87CF-C5F5631CA510}">
      <dgm:prSet/>
      <dgm:spPr/>
      <dgm:t>
        <a:bodyPr/>
        <a:lstStyle/>
        <a:p>
          <a:endParaRPr lang="it-IT"/>
        </a:p>
      </dgm:t>
    </dgm:pt>
    <dgm:pt modelId="{0B867D52-DCCE-489C-9DF1-D3832D695B07}" type="sibTrans" cxnId="{96FCA31C-A039-4D63-87CF-C5F5631CA510}">
      <dgm:prSet/>
      <dgm:spPr/>
      <dgm:t>
        <a:bodyPr/>
        <a:lstStyle/>
        <a:p>
          <a:endParaRPr lang="it-IT"/>
        </a:p>
      </dgm:t>
    </dgm:pt>
    <dgm:pt modelId="{C126182E-F724-4D9A-9967-2418D540A31D}">
      <dgm:prSet phldrT="[Testo]"/>
      <dgm:spPr/>
      <dgm:t>
        <a:bodyPr/>
        <a:lstStyle/>
        <a:p>
          <a:pPr>
            <a:lnSpc>
              <a:spcPct val="100000"/>
            </a:lnSpc>
            <a:buFont typeface="+mj-lt"/>
            <a:buAutoNum type="arabicPeriod"/>
          </a:pPr>
          <a:r>
            <a:rPr lang="it-IT" dirty="0">
              <a:latin typeface="Arial Rounded MT Bold" panose="020F0704030504030204" pitchFamily="34" charset="0"/>
              <a:cs typeface="Aharoni" panose="02010803020104030203" pitchFamily="2" charset="-79"/>
            </a:rPr>
            <a:t>Sviluppo di ulteriori sedi di erogazione come luoghi di prossimità collegati alle Case della Salute HUB dove il cittadino possa trovare l’IFC in grado di prendere in carico i suoi bisogni sanitari per quanto di  competenza</a:t>
          </a:r>
        </a:p>
      </dgm:t>
    </dgm:pt>
    <dgm:pt modelId="{D8F8A386-04A9-4DF4-993F-9B41E8F9E193}" type="parTrans" cxnId="{002E2FD0-2B32-4D92-88AF-5EE0877ED3BA}">
      <dgm:prSet/>
      <dgm:spPr/>
      <dgm:t>
        <a:bodyPr/>
        <a:lstStyle/>
        <a:p>
          <a:endParaRPr lang="it-IT"/>
        </a:p>
      </dgm:t>
    </dgm:pt>
    <dgm:pt modelId="{8D6377A5-EFCB-4797-BC66-9A7243C9E903}" type="sibTrans" cxnId="{002E2FD0-2B32-4D92-88AF-5EE0877ED3BA}">
      <dgm:prSet/>
      <dgm:spPr/>
      <dgm:t>
        <a:bodyPr/>
        <a:lstStyle/>
        <a:p>
          <a:endParaRPr lang="it-IT"/>
        </a:p>
      </dgm:t>
    </dgm:pt>
    <dgm:pt modelId="{8A594F8B-B269-4012-952B-8960AC5CDC07}" type="pres">
      <dgm:prSet presAssocID="{11BB5929-8BD4-42C2-8936-3EA2E0BBDCFA}" presName="linear" presStyleCnt="0">
        <dgm:presLayoutVars>
          <dgm:dir/>
          <dgm:animLvl val="lvl"/>
          <dgm:resizeHandles val="exact"/>
        </dgm:presLayoutVars>
      </dgm:prSet>
      <dgm:spPr/>
    </dgm:pt>
    <dgm:pt modelId="{37B337C6-A9DD-4044-A742-302F4C916D1E}" type="pres">
      <dgm:prSet presAssocID="{12B968D3-0D82-46C3-A6C4-080CA317B866}" presName="parentLin" presStyleCnt="0"/>
      <dgm:spPr/>
    </dgm:pt>
    <dgm:pt modelId="{FF522D3A-D988-492A-A9D3-80D300BBD3F8}" type="pres">
      <dgm:prSet presAssocID="{12B968D3-0D82-46C3-A6C4-080CA317B866}" presName="parentLeftMargin" presStyleLbl="node1" presStyleIdx="0" presStyleCnt="1"/>
      <dgm:spPr/>
    </dgm:pt>
    <dgm:pt modelId="{7D39612B-DAD3-4481-AD47-3CA9E9915FC8}" type="pres">
      <dgm:prSet presAssocID="{12B968D3-0D82-46C3-A6C4-080CA317B866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4E52FED-E055-477D-BCAC-7F3FA202591D}" type="pres">
      <dgm:prSet presAssocID="{12B968D3-0D82-46C3-A6C4-080CA317B866}" presName="negativeSpace" presStyleCnt="0"/>
      <dgm:spPr/>
    </dgm:pt>
    <dgm:pt modelId="{4EFDCB9D-629E-4CC7-9239-CFE4C16ECCDB}" type="pres">
      <dgm:prSet presAssocID="{12B968D3-0D82-46C3-A6C4-080CA317B866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68912215-28D7-40F5-B121-999EAC71BD37}" type="presOf" srcId="{11BB5929-8BD4-42C2-8936-3EA2E0BBDCFA}" destId="{8A594F8B-B269-4012-952B-8960AC5CDC07}" srcOrd="0" destOrd="0" presId="urn:microsoft.com/office/officeart/2005/8/layout/list1"/>
    <dgm:cxn modelId="{96FCA31C-A039-4D63-87CF-C5F5631CA510}" srcId="{12B968D3-0D82-46C3-A6C4-080CA317B866}" destId="{1B5CA5BF-6C41-48AD-B42F-97CEDA5FA9ED}" srcOrd="0" destOrd="0" parTransId="{617ACC59-F1F8-415A-B724-338338AC31A8}" sibTransId="{0B867D52-DCCE-489C-9DF1-D3832D695B07}"/>
    <dgm:cxn modelId="{73833341-D4D7-438C-8A43-B1FB2B7D8B2B}" type="presOf" srcId="{12B968D3-0D82-46C3-A6C4-080CA317B866}" destId="{FF522D3A-D988-492A-A9D3-80D300BBD3F8}" srcOrd="0" destOrd="0" presId="urn:microsoft.com/office/officeart/2005/8/layout/list1"/>
    <dgm:cxn modelId="{17BBD69A-D94B-43AC-9B84-D21C52428FD1}" type="presOf" srcId="{1B5CA5BF-6C41-48AD-B42F-97CEDA5FA9ED}" destId="{4EFDCB9D-629E-4CC7-9239-CFE4C16ECCDB}" srcOrd="0" destOrd="0" presId="urn:microsoft.com/office/officeart/2005/8/layout/list1"/>
    <dgm:cxn modelId="{002E2FD0-2B32-4D92-88AF-5EE0877ED3BA}" srcId="{12B968D3-0D82-46C3-A6C4-080CA317B866}" destId="{C126182E-F724-4D9A-9967-2418D540A31D}" srcOrd="1" destOrd="0" parTransId="{D8F8A386-04A9-4DF4-993F-9B41E8F9E193}" sibTransId="{8D6377A5-EFCB-4797-BC66-9A7243C9E903}"/>
    <dgm:cxn modelId="{F43B79D2-29B1-4142-A84F-5BE6157BD41B}" srcId="{11BB5929-8BD4-42C2-8936-3EA2E0BBDCFA}" destId="{12B968D3-0D82-46C3-A6C4-080CA317B866}" srcOrd="0" destOrd="0" parTransId="{F5055647-AF29-4442-BE1A-0EBD94EBC425}" sibTransId="{3A299AE4-5342-4F60-8173-ACAB0182BD9E}"/>
    <dgm:cxn modelId="{F327B0ED-A78E-4E1A-9A65-88E55F2FBCE4}" type="presOf" srcId="{12B968D3-0D82-46C3-A6C4-080CA317B866}" destId="{7D39612B-DAD3-4481-AD47-3CA9E9915FC8}" srcOrd="1" destOrd="0" presId="urn:microsoft.com/office/officeart/2005/8/layout/list1"/>
    <dgm:cxn modelId="{092524FA-7D32-4F4E-8709-4F5189BDD0AC}" type="presOf" srcId="{C126182E-F724-4D9A-9967-2418D540A31D}" destId="{4EFDCB9D-629E-4CC7-9239-CFE4C16ECCDB}" srcOrd="0" destOrd="1" presId="urn:microsoft.com/office/officeart/2005/8/layout/list1"/>
    <dgm:cxn modelId="{322E1B97-3424-4E4F-9802-AD16AEA48190}" type="presParOf" srcId="{8A594F8B-B269-4012-952B-8960AC5CDC07}" destId="{37B337C6-A9DD-4044-A742-302F4C916D1E}" srcOrd="0" destOrd="0" presId="urn:microsoft.com/office/officeart/2005/8/layout/list1"/>
    <dgm:cxn modelId="{40CD01EA-2EF1-463C-AA74-D0E127E45AF3}" type="presParOf" srcId="{37B337C6-A9DD-4044-A742-302F4C916D1E}" destId="{FF522D3A-D988-492A-A9D3-80D300BBD3F8}" srcOrd="0" destOrd="0" presId="urn:microsoft.com/office/officeart/2005/8/layout/list1"/>
    <dgm:cxn modelId="{20F3302F-4020-44E6-A6E8-7D2802CE9343}" type="presParOf" srcId="{37B337C6-A9DD-4044-A742-302F4C916D1E}" destId="{7D39612B-DAD3-4481-AD47-3CA9E9915FC8}" srcOrd="1" destOrd="0" presId="urn:microsoft.com/office/officeart/2005/8/layout/list1"/>
    <dgm:cxn modelId="{D04A2546-62D2-412B-BD59-FE872D769F82}" type="presParOf" srcId="{8A594F8B-B269-4012-952B-8960AC5CDC07}" destId="{E4E52FED-E055-477D-BCAC-7F3FA202591D}" srcOrd="1" destOrd="0" presId="urn:microsoft.com/office/officeart/2005/8/layout/list1"/>
    <dgm:cxn modelId="{9D8C0F1E-4180-4D5B-A8CC-C3E9BA825E13}" type="presParOf" srcId="{8A594F8B-B269-4012-952B-8960AC5CDC07}" destId="{4EFDCB9D-629E-4CC7-9239-CFE4C16EC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8A5DF5-E6D9-49F0-BA40-0ABDBCC36DAA}">
      <dsp:nvSpPr>
        <dsp:cNvPr id="0" name=""/>
        <dsp:cNvSpPr/>
      </dsp:nvSpPr>
      <dsp:spPr>
        <a:xfrm>
          <a:off x="0" y="3711"/>
          <a:ext cx="8649262" cy="139113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100" b="1" kern="1200" dirty="0">
              <a:latin typeface="Aharoni" panose="02010803020104030203" pitchFamily="2" charset="-79"/>
              <a:cs typeface="Aharoni" panose="02010803020104030203" pitchFamily="2" charset="-79"/>
            </a:rPr>
            <a:t>Assistenza Infermieristica Territoriale</a:t>
          </a:r>
        </a:p>
      </dsp:txBody>
      <dsp:txXfrm>
        <a:off x="67909" y="71620"/>
        <a:ext cx="8513444" cy="1255312"/>
      </dsp:txXfrm>
    </dsp:sp>
    <dsp:sp modelId="{2ABF6974-E5DE-47F7-AC90-02A33CCF0401}">
      <dsp:nvSpPr>
        <dsp:cNvPr id="0" name=""/>
        <dsp:cNvSpPr/>
      </dsp:nvSpPr>
      <dsp:spPr>
        <a:xfrm>
          <a:off x="0" y="1394841"/>
          <a:ext cx="8649262" cy="3904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614" tIns="52070" rIns="291592" bIns="5207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3200" b="1" kern="1200" dirty="0">
              <a:latin typeface="Aharoni" panose="02010803020104030203" pitchFamily="2" charset="-79"/>
              <a:cs typeface="Aharoni" panose="02010803020104030203" pitchFamily="2" charset="-79"/>
            </a:rPr>
            <a:t>Punto Unico Accesso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3200" b="1" kern="1200" dirty="0">
              <a:latin typeface="Aharoni" panose="02010803020104030203" pitchFamily="2" charset="-79"/>
              <a:cs typeface="Aharoni" panose="02010803020104030203" pitchFamily="2" charset="-79"/>
            </a:rPr>
            <a:t>Ambulatori Infermieristici nei NCP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3200" b="1" kern="1200" dirty="0">
              <a:latin typeface="Aharoni" panose="02010803020104030203" pitchFamily="2" charset="-79"/>
              <a:cs typeface="Aharoni" panose="02010803020104030203" pitchFamily="2" charset="-79"/>
            </a:rPr>
            <a:t>Assistenza Domiciliare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3200" b="1" kern="1200" dirty="0">
              <a:latin typeface="Aharoni" panose="02010803020104030203" pitchFamily="2" charset="-79"/>
              <a:cs typeface="Aharoni" panose="02010803020104030203" pitchFamily="2" charset="-79"/>
            </a:rPr>
            <a:t>Rete Cure Palliative e suoi Nodi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3200" b="1" kern="1200" dirty="0">
              <a:latin typeface="Aharoni" panose="02010803020104030203" pitchFamily="2" charset="-79"/>
              <a:cs typeface="Aharoni" panose="02010803020104030203" pitchFamily="2" charset="-79"/>
            </a:rPr>
            <a:t>Care Manager di PDTA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3200" b="1" kern="1200" dirty="0">
              <a:latin typeface="Aharoni" panose="02010803020104030203" pitchFamily="2" charset="-79"/>
              <a:cs typeface="Aharoni" panose="02010803020104030203" pitchFamily="2" charset="-79"/>
            </a:rPr>
            <a:t>Strutture Residenziali Sanitarie  (</a:t>
          </a:r>
          <a:r>
            <a:rPr lang="it-IT" sz="3200" b="1" kern="1200" dirty="0" err="1">
              <a:latin typeface="Aharoni" panose="02010803020104030203" pitchFamily="2" charset="-79"/>
              <a:cs typeface="Aharoni" panose="02010803020104030203" pitchFamily="2" charset="-79"/>
            </a:rPr>
            <a:t>OsCo</a:t>
          </a:r>
          <a:r>
            <a:rPr lang="it-IT" sz="3200" b="1" kern="1200" dirty="0">
              <a:latin typeface="Aharoni" panose="02010803020104030203" pitchFamily="2" charset="-79"/>
              <a:cs typeface="Aharoni" panose="02010803020104030203" pitchFamily="2" charset="-79"/>
            </a:rPr>
            <a:t>, Hospice, Residenze DSM)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3200" b="1" kern="1200" dirty="0">
              <a:latin typeface="Aharoni" panose="02010803020104030203" pitchFamily="2" charset="-79"/>
              <a:cs typeface="Aharoni" panose="02010803020104030203" pitchFamily="2" charset="-79"/>
            </a:rPr>
            <a:t>Strutture Residenziali e </a:t>
          </a:r>
          <a:r>
            <a:rPr lang="it-IT" sz="3200" b="1" kern="1200" dirty="0" err="1">
              <a:latin typeface="Aharoni" panose="02010803020104030203" pitchFamily="2" charset="-79"/>
              <a:cs typeface="Aharoni" panose="02010803020104030203" pitchFamily="2" charset="-79"/>
            </a:rPr>
            <a:t>SemiRes</a:t>
          </a:r>
          <a:r>
            <a:rPr lang="it-IT" sz="3200" b="1" kern="1200" dirty="0">
              <a:latin typeface="Aharoni" panose="02010803020104030203" pitchFamily="2" charset="-79"/>
              <a:cs typeface="Aharoni" panose="02010803020104030203" pitchFamily="2" charset="-79"/>
            </a:rPr>
            <a:t> Socio- Sanitarie  </a:t>
          </a:r>
        </a:p>
      </dsp:txBody>
      <dsp:txXfrm>
        <a:off x="0" y="1394841"/>
        <a:ext cx="8649262" cy="390402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FDCB9D-629E-4CC7-9239-CFE4C16ECCDB}">
      <dsp:nvSpPr>
        <dsp:cNvPr id="0" name=""/>
        <dsp:cNvSpPr/>
      </dsp:nvSpPr>
      <dsp:spPr>
        <a:xfrm>
          <a:off x="0" y="299214"/>
          <a:ext cx="8649262" cy="491257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71279" tIns="395732" rIns="671279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 startAt="3"/>
          </a:pPr>
          <a:r>
            <a:rPr lang="it-IT" sz="1800" kern="1200" dirty="0">
              <a:latin typeface="Arial Rounded MT Bold" panose="020F0704030504030204" pitchFamily="34" charset="0"/>
              <a:cs typeface="Aharoni" panose="02010803020104030203" pitchFamily="2" charset="-79"/>
            </a:rPr>
            <a:t>Acquisizione da parte degli IFC di competenze distintive su tematiche di:</a:t>
          </a:r>
          <a:br>
            <a:rPr lang="it-IT" sz="1800" kern="1200" dirty="0">
              <a:latin typeface="Arial Rounded MT Bold" panose="020F0704030504030204" pitchFamily="34" charset="0"/>
              <a:cs typeface="Aharoni" panose="02010803020104030203" pitchFamily="2" charset="-79"/>
            </a:rPr>
          </a:br>
          <a:r>
            <a:rPr lang="it-IT" sz="1800" kern="1200" dirty="0">
              <a:latin typeface="Arial Rounded MT Bold" panose="020F0704030504030204" pitchFamily="34" charset="0"/>
              <a:cs typeface="Aharoni" panose="02010803020104030203" pitchFamily="2" charset="-79"/>
            </a:rPr>
            <a:t>Assesment ed Epidemiologia di Comunità,</a:t>
          </a:r>
          <a:br>
            <a:rPr lang="it-IT" sz="1800" kern="1200" dirty="0">
              <a:latin typeface="Arial Rounded MT Bold" panose="020F0704030504030204" pitchFamily="34" charset="0"/>
              <a:cs typeface="Aharoni" panose="02010803020104030203" pitchFamily="2" charset="-79"/>
            </a:rPr>
          </a:br>
          <a:r>
            <a:rPr lang="it-IT" sz="1800" kern="1200" dirty="0">
              <a:latin typeface="Arial Rounded MT Bold" panose="020F0704030504030204" pitchFamily="34" charset="0"/>
              <a:cs typeface="Aharoni" panose="02010803020104030203" pitchFamily="2" charset="-79"/>
            </a:rPr>
            <a:t>Conoscenza ed attivazione delle Reti,</a:t>
          </a:r>
          <a:br>
            <a:rPr lang="it-IT" sz="1800" kern="1200" dirty="0">
              <a:latin typeface="Arial Rounded MT Bold" panose="020F0704030504030204" pitchFamily="34" charset="0"/>
              <a:cs typeface="Aharoni" panose="02010803020104030203" pitchFamily="2" charset="-79"/>
            </a:rPr>
          </a:br>
          <a:r>
            <a:rPr lang="it-IT" sz="1800" kern="1200" dirty="0">
              <a:latin typeface="Arial Rounded MT Bold" panose="020F0704030504030204" pitchFamily="34" charset="0"/>
              <a:cs typeface="Aharoni" panose="02010803020104030203" pitchFamily="2" charset="-79"/>
            </a:rPr>
            <a:t>Valutazione dei bisogni ed Approccio Multiprofessionale alla Presa in carico, Gestione delle diverse forme di integrazione, </a:t>
          </a:r>
          <a:br>
            <a:rPr lang="it-IT" sz="1800" kern="1200" dirty="0">
              <a:latin typeface="Arial Rounded MT Bold" panose="020F0704030504030204" pitchFamily="34" charset="0"/>
              <a:cs typeface="Aharoni" panose="02010803020104030203" pitchFamily="2" charset="-79"/>
            </a:rPr>
          </a:br>
          <a:r>
            <a:rPr lang="it-IT" sz="1800" kern="1200" dirty="0">
              <a:latin typeface="Arial Rounded MT Bold" panose="020F0704030504030204" pitchFamily="34" charset="0"/>
              <a:cs typeface="Aharoni" panose="02010803020104030203" pitchFamily="2" charset="-79"/>
            </a:rPr>
            <a:t>Gestione dei casi secondo i modelli riconosciuti di Dasaese Management (Care/Case Management)</a:t>
          </a: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 startAt="3"/>
          </a:pPr>
          <a:r>
            <a:rPr lang="it-IT" sz="1800" kern="1200" dirty="0">
              <a:latin typeface="Arial Rounded MT Bold" panose="020F0704030504030204" pitchFamily="34" charset="0"/>
              <a:cs typeface="Aharoni" panose="02010803020104030203" pitchFamily="2" charset="-79"/>
            </a:rPr>
            <a:t>Utilizzo di Strumenti innovativi che facilitano la comunicazione con il Cittadino e la Comunità (Telemedicina)</a:t>
          </a: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 startAt="3"/>
          </a:pPr>
          <a:r>
            <a:rPr lang="it-IT" sz="1800" kern="1200" dirty="0">
              <a:latin typeface="Arial Rounded MT Bold" panose="020F0704030504030204" pitchFamily="34" charset="0"/>
              <a:cs typeface="Aharoni" panose="02010803020104030203" pitchFamily="2" charset="-79"/>
            </a:rPr>
            <a:t>Recupero di risorse infermieristiche in Azienda da adibire a tale funzione mediante specifica procedura di mobilità interna e valutazione dello specifico apprendimento necessario prima della loro immissione nelle sedi individuate</a:t>
          </a:r>
        </a:p>
      </dsp:txBody>
      <dsp:txXfrm>
        <a:off x="0" y="299214"/>
        <a:ext cx="8649262" cy="4912574"/>
      </dsp:txXfrm>
    </dsp:sp>
    <dsp:sp modelId="{7D39612B-DAD3-4481-AD47-3CA9E9915FC8}">
      <dsp:nvSpPr>
        <dsp:cNvPr id="0" name=""/>
        <dsp:cNvSpPr/>
      </dsp:nvSpPr>
      <dsp:spPr>
        <a:xfrm>
          <a:off x="432463" y="18774"/>
          <a:ext cx="6054483" cy="5608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845" tIns="0" rIns="228845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kern="1200" dirty="0">
              <a:latin typeface="Aharoni" panose="02010803020104030203" pitchFamily="2" charset="-79"/>
              <a:cs typeface="Aharoni" panose="02010803020104030203" pitchFamily="2" charset="-79"/>
            </a:rPr>
            <a:t>Azioni progettuali</a:t>
          </a:r>
        </a:p>
      </dsp:txBody>
      <dsp:txXfrm>
        <a:off x="459843" y="46154"/>
        <a:ext cx="5999723" cy="5061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FDCB9D-629E-4CC7-9239-CFE4C16ECCDB}">
      <dsp:nvSpPr>
        <dsp:cNvPr id="0" name=""/>
        <dsp:cNvSpPr/>
      </dsp:nvSpPr>
      <dsp:spPr>
        <a:xfrm>
          <a:off x="0" y="523719"/>
          <a:ext cx="8649262" cy="4819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71279" tIns="624840" rIns="671279" bIns="2133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3000" kern="1200" dirty="0">
              <a:latin typeface="Aharoni" panose="02010803020104030203" pitchFamily="2" charset="-79"/>
              <a:cs typeface="Aharoni" panose="02010803020104030203" pitchFamily="2" charset="-79"/>
            </a:rPr>
            <a:t>Capacità di essere presenti al momento del bisogno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3000" kern="1200" dirty="0">
              <a:latin typeface="Aharoni" panose="02010803020104030203" pitchFamily="2" charset="-79"/>
              <a:cs typeface="Aharoni" panose="02010803020104030203" pitchFamily="2" charset="-79"/>
            </a:rPr>
            <a:t>Capacità di orientare i cittadini all’interno della Rete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3000" kern="1200" dirty="0">
              <a:latin typeface="Aharoni" panose="02010803020104030203" pitchFamily="2" charset="-79"/>
              <a:cs typeface="Aharoni" panose="02010803020104030203" pitchFamily="2" charset="-79"/>
            </a:rPr>
            <a:t>Capacità di accompagnare i cittadini nei loro percorsi di cura e di sviluppare iniziative di Self Care che mantengano attive le autonomie</a:t>
          </a:r>
        </a:p>
        <a:p>
          <a:pPr marL="285750" lvl="1" indent="-285750" algn="l" defTabSz="1333500" eaLnBrk="1" latinLnBrk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3000" kern="1200" dirty="0">
              <a:latin typeface="Aharoni" panose="02010803020104030203" pitchFamily="2" charset="-79"/>
              <a:cs typeface="Aharoni" panose="02010803020104030203" pitchFamily="2" charset="-79"/>
            </a:rPr>
            <a:t>Capacità di aiutare i cittadini a sviluppare corretti Stili di vita e prevenire l’insorgere delle malattie </a:t>
          </a:r>
        </a:p>
      </dsp:txBody>
      <dsp:txXfrm>
        <a:off x="0" y="523719"/>
        <a:ext cx="8649262" cy="4819500"/>
      </dsp:txXfrm>
    </dsp:sp>
    <dsp:sp modelId="{7D39612B-DAD3-4481-AD47-3CA9E9915FC8}">
      <dsp:nvSpPr>
        <dsp:cNvPr id="0" name=""/>
        <dsp:cNvSpPr/>
      </dsp:nvSpPr>
      <dsp:spPr>
        <a:xfrm>
          <a:off x="432463" y="80919"/>
          <a:ext cx="6054483" cy="88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845" tIns="0" rIns="228845" bIns="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000" kern="1200" dirty="0">
              <a:latin typeface="Aharoni" panose="02010803020104030203" pitchFamily="2" charset="-79"/>
              <a:cs typeface="Aharoni" panose="02010803020104030203" pitchFamily="2" charset="-79"/>
            </a:rPr>
            <a:t>Alcuni punti di debolezza del Sistema</a:t>
          </a:r>
        </a:p>
      </dsp:txBody>
      <dsp:txXfrm>
        <a:off x="475694" y="124150"/>
        <a:ext cx="5968021" cy="7991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38AA28-0F18-48D7-A8DA-E392FAD444F4}">
      <dsp:nvSpPr>
        <dsp:cNvPr id="0" name=""/>
        <dsp:cNvSpPr/>
      </dsp:nvSpPr>
      <dsp:spPr>
        <a:xfrm>
          <a:off x="3006717" y="1137072"/>
          <a:ext cx="2635827" cy="2635827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000" b="1" kern="1200" dirty="0">
              <a:latin typeface="Aharoni" panose="02010803020104030203" pitchFamily="2" charset="-79"/>
              <a:cs typeface="Aharoni" panose="02010803020104030203" pitchFamily="2" charset="-79"/>
            </a:rPr>
            <a:t>IFC raccordo ed attivatore di risorse</a:t>
          </a:r>
        </a:p>
      </dsp:txBody>
      <dsp:txXfrm>
        <a:off x="3392725" y="1523080"/>
        <a:ext cx="1863811" cy="1863811"/>
      </dsp:txXfrm>
    </dsp:sp>
    <dsp:sp modelId="{941B1852-5888-4F32-A937-ED7A8BFA2738}">
      <dsp:nvSpPr>
        <dsp:cNvPr id="0" name=""/>
        <dsp:cNvSpPr/>
      </dsp:nvSpPr>
      <dsp:spPr>
        <a:xfrm>
          <a:off x="3665674" y="81321"/>
          <a:ext cx="1317913" cy="1317913"/>
        </a:xfrm>
        <a:prstGeom prst="ellipse">
          <a:avLst/>
        </a:prstGeom>
        <a:solidFill>
          <a:schemeClr val="accent5">
            <a:alpha val="50000"/>
            <a:hueOff val="1028567"/>
            <a:satOff val="2350"/>
            <a:lumOff val="-651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 dirty="0">
              <a:latin typeface="Aharoni" panose="02010803020104030203" pitchFamily="2" charset="-79"/>
              <a:cs typeface="Aharoni" panose="02010803020104030203" pitchFamily="2" charset="-79"/>
            </a:rPr>
            <a:t>Medico di Famiglia</a:t>
          </a:r>
        </a:p>
      </dsp:txBody>
      <dsp:txXfrm>
        <a:off x="3858678" y="274325"/>
        <a:ext cx="931905" cy="931905"/>
      </dsp:txXfrm>
    </dsp:sp>
    <dsp:sp modelId="{D76CEF81-9CFE-4A34-A377-D285D67B838E}">
      <dsp:nvSpPr>
        <dsp:cNvPr id="0" name=""/>
        <dsp:cNvSpPr/>
      </dsp:nvSpPr>
      <dsp:spPr>
        <a:xfrm>
          <a:off x="5296457" y="1266155"/>
          <a:ext cx="1317913" cy="1317913"/>
        </a:xfrm>
        <a:prstGeom prst="ellipse">
          <a:avLst/>
        </a:prstGeom>
        <a:solidFill>
          <a:schemeClr val="accent5">
            <a:alpha val="50000"/>
            <a:hueOff val="2057134"/>
            <a:satOff val="4699"/>
            <a:lumOff val="-1302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 dirty="0">
              <a:latin typeface="Aharoni" panose="02010803020104030203" pitchFamily="2" charset="-79"/>
              <a:cs typeface="Aharoni" panose="02010803020104030203" pitchFamily="2" charset="-79"/>
            </a:rPr>
            <a:t>Famiglia e Care </a:t>
          </a:r>
          <a:r>
            <a:rPr lang="it-IT" sz="1100" b="1" kern="1200" dirty="0" err="1">
              <a:latin typeface="Aharoni" panose="02010803020104030203" pitchFamily="2" charset="-79"/>
              <a:cs typeface="Aharoni" panose="02010803020104030203" pitchFamily="2" charset="-79"/>
            </a:rPr>
            <a:t>Giver</a:t>
          </a:r>
          <a:endParaRPr lang="it-IT" sz="1100" b="1" kern="1200" dirty="0">
            <a:latin typeface="Aharoni" panose="02010803020104030203" pitchFamily="2" charset="-79"/>
            <a:cs typeface="Aharoni" panose="02010803020104030203" pitchFamily="2" charset="-79"/>
          </a:endParaRPr>
        </a:p>
      </dsp:txBody>
      <dsp:txXfrm>
        <a:off x="5489461" y="1459159"/>
        <a:ext cx="931905" cy="931905"/>
      </dsp:txXfrm>
    </dsp:sp>
    <dsp:sp modelId="{4C8F05C7-5816-4636-AA18-193952A7EC9D}">
      <dsp:nvSpPr>
        <dsp:cNvPr id="0" name=""/>
        <dsp:cNvSpPr/>
      </dsp:nvSpPr>
      <dsp:spPr>
        <a:xfrm>
          <a:off x="4673553" y="3183256"/>
          <a:ext cx="1317913" cy="1317913"/>
        </a:xfrm>
        <a:prstGeom prst="ellipse">
          <a:avLst/>
        </a:prstGeom>
        <a:solidFill>
          <a:schemeClr val="accent5">
            <a:alpha val="50000"/>
            <a:hueOff val="3085702"/>
            <a:satOff val="7049"/>
            <a:lumOff val="-19529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 dirty="0">
              <a:latin typeface="Aharoni" panose="02010803020104030203" pitchFamily="2" charset="-79"/>
              <a:cs typeface="Aharoni" panose="02010803020104030203" pitchFamily="2" charset="-79"/>
            </a:rPr>
            <a:t>Servizi Sociali</a:t>
          </a:r>
        </a:p>
      </dsp:txBody>
      <dsp:txXfrm>
        <a:off x="4866557" y="3376260"/>
        <a:ext cx="931905" cy="931905"/>
      </dsp:txXfrm>
    </dsp:sp>
    <dsp:sp modelId="{445D9FD3-D1C7-4633-A0A9-0B8652E55A49}">
      <dsp:nvSpPr>
        <dsp:cNvPr id="0" name=""/>
        <dsp:cNvSpPr/>
      </dsp:nvSpPr>
      <dsp:spPr>
        <a:xfrm>
          <a:off x="2657794" y="3183256"/>
          <a:ext cx="1317913" cy="1317913"/>
        </a:xfrm>
        <a:prstGeom prst="ellipse">
          <a:avLst/>
        </a:prstGeom>
        <a:solidFill>
          <a:schemeClr val="accent5">
            <a:alpha val="50000"/>
            <a:hueOff val="4114269"/>
            <a:satOff val="9398"/>
            <a:lumOff val="-26039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 dirty="0">
              <a:latin typeface="Aharoni" panose="02010803020104030203" pitchFamily="2" charset="-79"/>
              <a:cs typeface="Aharoni" panose="02010803020104030203" pitchFamily="2" charset="-79"/>
            </a:rPr>
            <a:t>Istituzioni Locali</a:t>
          </a:r>
        </a:p>
      </dsp:txBody>
      <dsp:txXfrm>
        <a:off x="2850798" y="3376260"/>
        <a:ext cx="931905" cy="931905"/>
      </dsp:txXfrm>
    </dsp:sp>
    <dsp:sp modelId="{57F25CDC-BA40-4528-8A13-EAE0ACAC41E5}">
      <dsp:nvSpPr>
        <dsp:cNvPr id="0" name=""/>
        <dsp:cNvSpPr/>
      </dsp:nvSpPr>
      <dsp:spPr>
        <a:xfrm>
          <a:off x="2034890" y="1266155"/>
          <a:ext cx="1317913" cy="1317913"/>
        </a:xfrm>
        <a:prstGeom prst="ellipse">
          <a:avLst/>
        </a:prstGeom>
        <a:solidFill>
          <a:schemeClr val="accent5">
            <a:alpha val="50000"/>
            <a:hueOff val="5142836"/>
            <a:satOff val="11748"/>
            <a:lumOff val="-32549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 dirty="0">
              <a:latin typeface="Aharoni" panose="02010803020104030203" pitchFamily="2" charset="-79"/>
              <a:cs typeface="Aharoni" panose="02010803020104030203" pitchFamily="2" charset="-79"/>
            </a:rPr>
            <a:t>Volontariato e altre Risorse della Comunità</a:t>
          </a:r>
        </a:p>
      </dsp:txBody>
      <dsp:txXfrm>
        <a:off x="2227894" y="1459159"/>
        <a:ext cx="931905" cy="93190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3FD5ED-744F-43BE-9622-3B6FD2C6A680}">
      <dsp:nvSpPr>
        <dsp:cNvPr id="0" name=""/>
        <dsp:cNvSpPr/>
      </dsp:nvSpPr>
      <dsp:spPr>
        <a:xfrm>
          <a:off x="0" y="43252"/>
          <a:ext cx="7269632" cy="6493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000" kern="1200" dirty="0">
              <a:latin typeface="Aharoni" panose="02010803020104030203" pitchFamily="2" charset="-79"/>
              <a:cs typeface="Aharoni" panose="02010803020104030203" pitchFamily="2" charset="-79"/>
            </a:rPr>
            <a:t>Infermiere Famiglia come opportunità</a:t>
          </a:r>
        </a:p>
      </dsp:txBody>
      <dsp:txXfrm>
        <a:off x="31699" y="74951"/>
        <a:ext cx="7206234" cy="58595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D48F86-6932-4F82-8C58-6E57D1739C6E}">
      <dsp:nvSpPr>
        <dsp:cNvPr id="0" name=""/>
        <dsp:cNvSpPr/>
      </dsp:nvSpPr>
      <dsp:spPr>
        <a:xfrm>
          <a:off x="3031330" y="1081399"/>
          <a:ext cx="2586601" cy="2586601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b="1" kern="1200" dirty="0">
              <a:latin typeface="Aharoni" panose="02010803020104030203" pitchFamily="2" charset="-79"/>
              <a:cs typeface="Aharoni" panose="02010803020104030203" pitchFamily="2" charset="-79"/>
            </a:rPr>
            <a:t>IFC facilitatore x accesso dei cittadini alla Rete</a:t>
          </a:r>
        </a:p>
      </dsp:txBody>
      <dsp:txXfrm>
        <a:off x="3410129" y="1460198"/>
        <a:ext cx="1829003" cy="1829003"/>
      </dsp:txXfrm>
    </dsp:sp>
    <dsp:sp modelId="{B3231897-DE9F-4D71-8B1D-40874EFA43F0}">
      <dsp:nvSpPr>
        <dsp:cNvPr id="0" name=""/>
        <dsp:cNvSpPr/>
      </dsp:nvSpPr>
      <dsp:spPr>
        <a:xfrm>
          <a:off x="3677980" y="42627"/>
          <a:ext cx="1293300" cy="1293300"/>
        </a:xfrm>
        <a:prstGeom prst="ellipse">
          <a:avLst/>
        </a:prstGeom>
        <a:solidFill>
          <a:schemeClr val="accent5">
            <a:alpha val="50000"/>
            <a:hueOff val="734691"/>
            <a:satOff val="1678"/>
            <a:lumOff val="-465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b="1" kern="1200" dirty="0">
              <a:latin typeface="Aharoni" panose="02010803020104030203" pitchFamily="2" charset="-79"/>
              <a:cs typeface="Aharoni" panose="02010803020104030203" pitchFamily="2" charset="-79"/>
            </a:rPr>
            <a:t>Assistenza Domiciliare</a:t>
          </a:r>
        </a:p>
      </dsp:txBody>
      <dsp:txXfrm>
        <a:off x="3867379" y="232026"/>
        <a:ext cx="914502" cy="914502"/>
      </dsp:txXfrm>
    </dsp:sp>
    <dsp:sp modelId="{5ED98EC1-2618-444F-9820-B5970F75C32E}">
      <dsp:nvSpPr>
        <dsp:cNvPr id="0" name=""/>
        <dsp:cNvSpPr/>
      </dsp:nvSpPr>
      <dsp:spPr>
        <a:xfrm>
          <a:off x="4995697" y="677206"/>
          <a:ext cx="1293300" cy="1293300"/>
        </a:xfrm>
        <a:prstGeom prst="ellipse">
          <a:avLst/>
        </a:prstGeom>
        <a:solidFill>
          <a:schemeClr val="accent5">
            <a:alpha val="50000"/>
            <a:hueOff val="1469382"/>
            <a:satOff val="3357"/>
            <a:lumOff val="-930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b="1" kern="1200" dirty="0">
              <a:latin typeface="Aharoni" panose="02010803020104030203" pitchFamily="2" charset="-79"/>
              <a:cs typeface="Aharoni" panose="02010803020104030203" pitchFamily="2" charset="-79"/>
            </a:rPr>
            <a:t>Rete Cure Palliative e suoi Nodi</a:t>
          </a:r>
        </a:p>
      </dsp:txBody>
      <dsp:txXfrm>
        <a:off x="5185096" y="866605"/>
        <a:ext cx="914502" cy="914502"/>
      </dsp:txXfrm>
    </dsp:sp>
    <dsp:sp modelId="{ED1AA2EC-5596-433C-9121-AD9BC2147F84}">
      <dsp:nvSpPr>
        <dsp:cNvPr id="0" name=""/>
        <dsp:cNvSpPr/>
      </dsp:nvSpPr>
      <dsp:spPr>
        <a:xfrm>
          <a:off x="5321146" y="2103092"/>
          <a:ext cx="1293300" cy="1293300"/>
        </a:xfrm>
        <a:prstGeom prst="ellipse">
          <a:avLst/>
        </a:prstGeom>
        <a:solidFill>
          <a:schemeClr val="accent5">
            <a:alpha val="50000"/>
            <a:hueOff val="2204073"/>
            <a:satOff val="5035"/>
            <a:lumOff val="-1395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b="1" kern="1200" dirty="0">
              <a:latin typeface="Aharoni" panose="02010803020104030203" pitchFamily="2" charset="-79"/>
              <a:cs typeface="Aharoni" panose="02010803020104030203" pitchFamily="2" charset="-79"/>
            </a:rPr>
            <a:t>Ambulatori Infermieristici nei NCP</a:t>
          </a:r>
        </a:p>
      </dsp:txBody>
      <dsp:txXfrm>
        <a:off x="5510545" y="2292491"/>
        <a:ext cx="914502" cy="914502"/>
      </dsp:txXfrm>
    </dsp:sp>
    <dsp:sp modelId="{F533AEF5-F83C-49ED-9A91-9A5C7EAAFAD0}">
      <dsp:nvSpPr>
        <dsp:cNvPr id="0" name=""/>
        <dsp:cNvSpPr/>
      </dsp:nvSpPr>
      <dsp:spPr>
        <a:xfrm>
          <a:off x="4409258" y="3246564"/>
          <a:ext cx="1293300" cy="1293300"/>
        </a:xfrm>
        <a:prstGeom prst="ellipse">
          <a:avLst/>
        </a:prstGeom>
        <a:solidFill>
          <a:schemeClr val="accent5">
            <a:alpha val="50000"/>
            <a:hueOff val="2938763"/>
            <a:satOff val="6713"/>
            <a:lumOff val="-18599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b="1" kern="1200" dirty="0">
              <a:latin typeface="Aharoni" panose="02010803020104030203" pitchFamily="2" charset="-79"/>
              <a:cs typeface="Aharoni" panose="02010803020104030203" pitchFamily="2" charset="-79"/>
            </a:rPr>
            <a:t>Care Manager di PDTA</a:t>
          </a:r>
        </a:p>
      </dsp:txBody>
      <dsp:txXfrm>
        <a:off x="4598657" y="3435963"/>
        <a:ext cx="914502" cy="914502"/>
      </dsp:txXfrm>
    </dsp:sp>
    <dsp:sp modelId="{67A76527-3D08-4BE8-A587-473B5868958D}">
      <dsp:nvSpPr>
        <dsp:cNvPr id="0" name=""/>
        <dsp:cNvSpPr/>
      </dsp:nvSpPr>
      <dsp:spPr>
        <a:xfrm>
          <a:off x="2946702" y="3246564"/>
          <a:ext cx="1293300" cy="1293300"/>
        </a:xfrm>
        <a:prstGeom prst="ellipse">
          <a:avLst/>
        </a:prstGeom>
        <a:solidFill>
          <a:schemeClr val="accent5">
            <a:alpha val="50000"/>
            <a:hueOff val="3673454"/>
            <a:satOff val="8391"/>
            <a:lumOff val="-23249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b="1" kern="1200" dirty="0">
              <a:latin typeface="Aharoni" panose="02010803020104030203" pitchFamily="2" charset="-79"/>
              <a:cs typeface="Aharoni" panose="02010803020104030203" pitchFamily="2" charset="-79"/>
            </a:rPr>
            <a:t>Strutture Residenziali Sanitarie  (</a:t>
          </a:r>
          <a:r>
            <a:rPr lang="it-IT" sz="1000" b="1" kern="1200" dirty="0" err="1">
              <a:latin typeface="Aharoni" panose="02010803020104030203" pitchFamily="2" charset="-79"/>
              <a:cs typeface="Aharoni" panose="02010803020104030203" pitchFamily="2" charset="-79"/>
            </a:rPr>
            <a:t>OsCo</a:t>
          </a:r>
          <a:r>
            <a:rPr lang="it-IT" sz="1000" b="1" kern="1200" dirty="0">
              <a:latin typeface="Aharoni" panose="02010803020104030203" pitchFamily="2" charset="-79"/>
              <a:cs typeface="Aharoni" panose="02010803020104030203" pitchFamily="2" charset="-79"/>
            </a:rPr>
            <a:t>, Hospice, Residenze DSM)</a:t>
          </a:r>
        </a:p>
      </dsp:txBody>
      <dsp:txXfrm>
        <a:off x="3136101" y="3435963"/>
        <a:ext cx="914502" cy="914502"/>
      </dsp:txXfrm>
    </dsp:sp>
    <dsp:sp modelId="{66CD1F39-FEEE-463D-BFAF-B0085EE684DF}">
      <dsp:nvSpPr>
        <dsp:cNvPr id="0" name=""/>
        <dsp:cNvSpPr/>
      </dsp:nvSpPr>
      <dsp:spPr>
        <a:xfrm>
          <a:off x="2034814" y="2103092"/>
          <a:ext cx="1293300" cy="1293300"/>
        </a:xfrm>
        <a:prstGeom prst="ellipse">
          <a:avLst/>
        </a:prstGeom>
        <a:solidFill>
          <a:schemeClr val="accent5">
            <a:alpha val="50000"/>
            <a:hueOff val="4408145"/>
            <a:satOff val="10070"/>
            <a:lumOff val="-27899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b="1" kern="1200" dirty="0">
              <a:latin typeface="Aharoni" panose="02010803020104030203" pitchFamily="2" charset="-79"/>
              <a:cs typeface="Aharoni" panose="02010803020104030203" pitchFamily="2" charset="-79"/>
            </a:rPr>
            <a:t>Strutture Residenziali e Semi-Res Socio- Sanitarie  </a:t>
          </a:r>
        </a:p>
      </dsp:txBody>
      <dsp:txXfrm>
        <a:off x="2224213" y="2292491"/>
        <a:ext cx="914502" cy="914502"/>
      </dsp:txXfrm>
    </dsp:sp>
    <dsp:sp modelId="{20ED980F-573B-4339-98EF-FF68B01C1162}">
      <dsp:nvSpPr>
        <dsp:cNvPr id="0" name=""/>
        <dsp:cNvSpPr/>
      </dsp:nvSpPr>
      <dsp:spPr>
        <a:xfrm>
          <a:off x="2360263" y="677206"/>
          <a:ext cx="1293300" cy="1293300"/>
        </a:xfrm>
        <a:prstGeom prst="ellipse">
          <a:avLst/>
        </a:prstGeom>
        <a:solidFill>
          <a:schemeClr val="accent5">
            <a:alpha val="50000"/>
            <a:hueOff val="5142836"/>
            <a:satOff val="11748"/>
            <a:lumOff val="-32549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b="1" kern="1200" dirty="0">
              <a:latin typeface="Aharoni" panose="02010803020104030203" pitchFamily="2" charset="-79"/>
              <a:cs typeface="Aharoni" panose="02010803020104030203" pitchFamily="2" charset="-79"/>
            </a:rPr>
            <a:t>Punto Unico Accesso</a:t>
          </a:r>
        </a:p>
      </dsp:txBody>
      <dsp:txXfrm>
        <a:off x="2549662" y="866605"/>
        <a:ext cx="914502" cy="9145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3FD5ED-744F-43BE-9622-3B6FD2C6A680}">
      <dsp:nvSpPr>
        <dsp:cNvPr id="0" name=""/>
        <dsp:cNvSpPr/>
      </dsp:nvSpPr>
      <dsp:spPr>
        <a:xfrm>
          <a:off x="0" y="43252"/>
          <a:ext cx="7269632" cy="6493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000" kern="1200" dirty="0">
              <a:latin typeface="Aharoni" panose="02010803020104030203" pitchFamily="2" charset="-79"/>
              <a:cs typeface="Aharoni" panose="02010803020104030203" pitchFamily="2" charset="-79"/>
            </a:rPr>
            <a:t>Infermiere Famiglia come opportunità</a:t>
          </a:r>
        </a:p>
      </dsp:txBody>
      <dsp:txXfrm>
        <a:off x="31699" y="74951"/>
        <a:ext cx="7206234" cy="58595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D48F86-6932-4F82-8C58-6E57D1739C6E}">
      <dsp:nvSpPr>
        <dsp:cNvPr id="0" name=""/>
        <dsp:cNvSpPr/>
      </dsp:nvSpPr>
      <dsp:spPr>
        <a:xfrm>
          <a:off x="3031330" y="1081399"/>
          <a:ext cx="2586601" cy="2586601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>
              <a:latin typeface="Aharoni" panose="02010803020104030203" pitchFamily="2" charset="-79"/>
              <a:cs typeface="Aharoni" panose="02010803020104030203" pitchFamily="2" charset="-79"/>
            </a:rPr>
            <a:t>IFC </a:t>
          </a:r>
          <a:r>
            <a:rPr lang="it-IT" sz="2400" b="1" kern="1200" dirty="0" err="1">
              <a:latin typeface="Aharoni" panose="02010803020104030203" pitchFamily="2" charset="-79"/>
              <a:cs typeface="Aharoni" panose="02010803020104030203" pitchFamily="2" charset="-79"/>
            </a:rPr>
            <a:t>predittore</a:t>
          </a:r>
          <a:r>
            <a:rPr lang="it-IT" sz="2400" b="1" kern="1200" dirty="0">
              <a:latin typeface="Aharoni" panose="02010803020104030203" pitchFamily="2" charset="-79"/>
              <a:cs typeface="Aharoni" panose="02010803020104030203" pitchFamily="2" charset="-79"/>
            </a:rPr>
            <a:t> di bisogni di Assistenza nella Comunità</a:t>
          </a:r>
        </a:p>
      </dsp:txBody>
      <dsp:txXfrm>
        <a:off x="3410129" y="1460198"/>
        <a:ext cx="1829003" cy="1829003"/>
      </dsp:txXfrm>
    </dsp:sp>
    <dsp:sp modelId="{B3231897-DE9F-4D71-8B1D-40874EFA43F0}">
      <dsp:nvSpPr>
        <dsp:cNvPr id="0" name=""/>
        <dsp:cNvSpPr/>
      </dsp:nvSpPr>
      <dsp:spPr>
        <a:xfrm>
          <a:off x="3677980" y="42627"/>
          <a:ext cx="1293300" cy="1293300"/>
        </a:xfrm>
        <a:prstGeom prst="ellipse">
          <a:avLst/>
        </a:prstGeom>
        <a:solidFill>
          <a:schemeClr val="accent5">
            <a:alpha val="50000"/>
            <a:hueOff val="734691"/>
            <a:satOff val="1678"/>
            <a:lumOff val="-465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b="1" kern="1200" dirty="0">
              <a:latin typeface="Aharoni" panose="02010803020104030203" pitchFamily="2" charset="-79"/>
              <a:cs typeface="Aharoni" panose="02010803020104030203" pitchFamily="2" charset="-79"/>
            </a:rPr>
            <a:t>Assistenza Domiciliare</a:t>
          </a:r>
        </a:p>
      </dsp:txBody>
      <dsp:txXfrm>
        <a:off x="3867379" y="232026"/>
        <a:ext cx="914502" cy="914502"/>
      </dsp:txXfrm>
    </dsp:sp>
    <dsp:sp modelId="{5ED98EC1-2618-444F-9820-B5970F75C32E}">
      <dsp:nvSpPr>
        <dsp:cNvPr id="0" name=""/>
        <dsp:cNvSpPr/>
      </dsp:nvSpPr>
      <dsp:spPr>
        <a:xfrm>
          <a:off x="4995697" y="677206"/>
          <a:ext cx="1293300" cy="1293300"/>
        </a:xfrm>
        <a:prstGeom prst="ellipse">
          <a:avLst/>
        </a:prstGeom>
        <a:solidFill>
          <a:schemeClr val="accent5">
            <a:alpha val="50000"/>
            <a:hueOff val="1469382"/>
            <a:satOff val="3357"/>
            <a:lumOff val="-930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b="1" kern="1200" dirty="0">
              <a:latin typeface="Aharoni" panose="02010803020104030203" pitchFamily="2" charset="-79"/>
              <a:cs typeface="Aharoni" panose="02010803020104030203" pitchFamily="2" charset="-79"/>
            </a:rPr>
            <a:t>Rete Cure Palliative e suoi Nodi</a:t>
          </a:r>
        </a:p>
      </dsp:txBody>
      <dsp:txXfrm>
        <a:off x="5185096" y="866605"/>
        <a:ext cx="914502" cy="914502"/>
      </dsp:txXfrm>
    </dsp:sp>
    <dsp:sp modelId="{ED1AA2EC-5596-433C-9121-AD9BC2147F84}">
      <dsp:nvSpPr>
        <dsp:cNvPr id="0" name=""/>
        <dsp:cNvSpPr/>
      </dsp:nvSpPr>
      <dsp:spPr>
        <a:xfrm>
          <a:off x="5321146" y="2103092"/>
          <a:ext cx="1293300" cy="1293300"/>
        </a:xfrm>
        <a:prstGeom prst="ellipse">
          <a:avLst/>
        </a:prstGeom>
        <a:solidFill>
          <a:schemeClr val="accent5">
            <a:alpha val="50000"/>
            <a:hueOff val="2204073"/>
            <a:satOff val="5035"/>
            <a:lumOff val="-1395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b="1" kern="1200" dirty="0">
              <a:latin typeface="Aharoni" panose="02010803020104030203" pitchFamily="2" charset="-79"/>
              <a:cs typeface="Aharoni" panose="02010803020104030203" pitchFamily="2" charset="-79"/>
            </a:rPr>
            <a:t>Ambulatori Infermieristici nei NCP</a:t>
          </a:r>
        </a:p>
      </dsp:txBody>
      <dsp:txXfrm>
        <a:off x="5510545" y="2292491"/>
        <a:ext cx="914502" cy="914502"/>
      </dsp:txXfrm>
    </dsp:sp>
    <dsp:sp modelId="{F533AEF5-F83C-49ED-9A91-9A5C7EAAFAD0}">
      <dsp:nvSpPr>
        <dsp:cNvPr id="0" name=""/>
        <dsp:cNvSpPr/>
      </dsp:nvSpPr>
      <dsp:spPr>
        <a:xfrm>
          <a:off x="4409258" y="3246564"/>
          <a:ext cx="1293300" cy="1293300"/>
        </a:xfrm>
        <a:prstGeom prst="ellipse">
          <a:avLst/>
        </a:prstGeom>
        <a:solidFill>
          <a:schemeClr val="accent5">
            <a:alpha val="50000"/>
            <a:hueOff val="2938763"/>
            <a:satOff val="6713"/>
            <a:lumOff val="-18599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b="1" kern="1200" dirty="0">
              <a:latin typeface="Aharoni" panose="02010803020104030203" pitchFamily="2" charset="-79"/>
              <a:cs typeface="Aharoni" panose="02010803020104030203" pitchFamily="2" charset="-79"/>
            </a:rPr>
            <a:t>Care Manager di PDTA</a:t>
          </a:r>
        </a:p>
      </dsp:txBody>
      <dsp:txXfrm>
        <a:off x="4598657" y="3435963"/>
        <a:ext cx="914502" cy="914502"/>
      </dsp:txXfrm>
    </dsp:sp>
    <dsp:sp modelId="{67A76527-3D08-4BE8-A587-473B5868958D}">
      <dsp:nvSpPr>
        <dsp:cNvPr id="0" name=""/>
        <dsp:cNvSpPr/>
      </dsp:nvSpPr>
      <dsp:spPr>
        <a:xfrm>
          <a:off x="2946702" y="3246564"/>
          <a:ext cx="1293300" cy="1293300"/>
        </a:xfrm>
        <a:prstGeom prst="ellipse">
          <a:avLst/>
        </a:prstGeom>
        <a:solidFill>
          <a:schemeClr val="accent5">
            <a:alpha val="50000"/>
            <a:hueOff val="3673454"/>
            <a:satOff val="8391"/>
            <a:lumOff val="-23249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b="1" kern="1200" dirty="0">
              <a:latin typeface="Aharoni" panose="02010803020104030203" pitchFamily="2" charset="-79"/>
              <a:cs typeface="Aharoni" panose="02010803020104030203" pitchFamily="2" charset="-79"/>
            </a:rPr>
            <a:t>Strutture Residenziali Sanitarie  (</a:t>
          </a:r>
          <a:r>
            <a:rPr lang="it-IT" sz="1000" b="1" kern="1200" dirty="0" err="1">
              <a:latin typeface="Aharoni" panose="02010803020104030203" pitchFamily="2" charset="-79"/>
              <a:cs typeface="Aharoni" panose="02010803020104030203" pitchFamily="2" charset="-79"/>
            </a:rPr>
            <a:t>OsCo</a:t>
          </a:r>
          <a:r>
            <a:rPr lang="it-IT" sz="1000" b="1" kern="1200" dirty="0">
              <a:latin typeface="Aharoni" panose="02010803020104030203" pitchFamily="2" charset="-79"/>
              <a:cs typeface="Aharoni" panose="02010803020104030203" pitchFamily="2" charset="-79"/>
            </a:rPr>
            <a:t>, Hospice, Residenze DSM)</a:t>
          </a:r>
        </a:p>
      </dsp:txBody>
      <dsp:txXfrm>
        <a:off x="3136101" y="3435963"/>
        <a:ext cx="914502" cy="914502"/>
      </dsp:txXfrm>
    </dsp:sp>
    <dsp:sp modelId="{66CD1F39-FEEE-463D-BFAF-B0085EE684DF}">
      <dsp:nvSpPr>
        <dsp:cNvPr id="0" name=""/>
        <dsp:cNvSpPr/>
      </dsp:nvSpPr>
      <dsp:spPr>
        <a:xfrm>
          <a:off x="2034814" y="2103092"/>
          <a:ext cx="1293300" cy="1293300"/>
        </a:xfrm>
        <a:prstGeom prst="ellipse">
          <a:avLst/>
        </a:prstGeom>
        <a:solidFill>
          <a:schemeClr val="accent5">
            <a:alpha val="50000"/>
            <a:hueOff val="4408145"/>
            <a:satOff val="10070"/>
            <a:lumOff val="-27899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b="1" kern="1200" dirty="0">
              <a:latin typeface="Aharoni" panose="02010803020104030203" pitchFamily="2" charset="-79"/>
              <a:cs typeface="Aharoni" panose="02010803020104030203" pitchFamily="2" charset="-79"/>
            </a:rPr>
            <a:t>Strutture Residenziali e Semi-Res Socio- Sanitarie  </a:t>
          </a:r>
        </a:p>
      </dsp:txBody>
      <dsp:txXfrm>
        <a:off x="2224213" y="2292491"/>
        <a:ext cx="914502" cy="914502"/>
      </dsp:txXfrm>
    </dsp:sp>
    <dsp:sp modelId="{20ED980F-573B-4339-98EF-FF68B01C1162}">
      <dsp:nvSpPr>
        <dsp:cNvPr id="0" name=""/>
        <dsp:cNvSpPr/>
      </dsp:nvSpPr>
      <dsp:spPr>
        <a:xfrm>
          <a:off x="2360263" y="677206"/>
          <a:ext cx="1293300" cy="1293300"/>
        </a:xfrm>
        <a:prstGeom prst="ellipse">
          <a:avLst/>
        </a:prstGeom>
        <a:solidFill>
          <a:schemeClr val="accent5">
            <a:alpha val="50000"/>
            <a:hueOff val="5142836"/>
            <a:satOff val="11748"/>
            <a:lumOff val="-32549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b="1" kern="1200" dirty="0">
              <a:latin typeface="Aharoni" panose="02010803020104030203" pitchFamily="2" charset="-79"/>
              <a:cs typeface="Aharoni" panose="02010803020104030203" pitchFamily="2" charset="-79"/>
            </a:rPr>
            <a:t>Punto Unico Accesso</a:t>
          </a:r>
        </a:p>
      </dsp:txBody>
      <dsp:txXfrm>
        <a:off x="2549662" y="866605"/>
        <a:ext cx="914502" cy="91450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3FD5ED-744F-43BE-9622-3B6FD2C6A680}">
      <dsp:nvSpPr>
        <dsp:cNvPr id="0" name=""/>
        <dsp:cNvSpPr/>
      </dsp:nvSpPr>
      <dsp:spPr>
        <a:xfrm>
          <a:off x="0" y="43252"/>
          <a:ext cx="7269632" cy="6493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000" kern="1200" dirty="0">
              <a:latin typeface="Aharoni" panose="02010803020104030203" pitchFamily="2" charset="-79"/>
              <a:cs typeface="Aharoni" panose="02010803020104030203" pitchFamily="2" charset="-79"/>
            </a:rPr>
            <a:t>Infermiere Famiglia come opportunità</a:t>
          </a:r>
        </a:p>
      </dsp:txBody>
      <dsp:txXfrm>
        <a:off x="31699" y="74951"/>
        <a:ext cx="7206234" cy="58595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FDCB9D-629E-4CC7-9239-CFE4C16ECCDB}">
      <dsp:nvSpPr>
        <dsp:cNvPr id="0" name=""/>
        <dsp:cNvSpPr/>
      </dsp:nvSpPr>
      <dsp:spPr>
        <a:xfrm>
          <a:off x="0" y="652194"/>
          <a:ext cx="8649262" cy="4488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71279" tIns="520700" rIns="671279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it-IT" sz="2500" kern="1200" dirty="0">
              <a:latin typeface="Arial Rounded MT Bold" panose="020F0704030504030204" pitchFamily="34" charset="0"/>
              <a:cs typeface="Aharoni" panose="02010803020104030203" pitchFamily="2" charset="-79"/>
            </a:rPr>
            <a:t>Cambio di  paradigma assistenziale da parte degli infermieri impegnati oggi nell’assistenza territoriale</a:t>
          </a:r>
          <a:br>
            <a:rPr lang="it-IT" sz="2500" kern="1200" dirty="0">
              <a:latin typeface="Arial Rounded MT Bold" panose="020F0704030504030204" pitchFamily="34" charset="0"/>
              <a:cs typeface="Aharoni" panose="02010803020104030203" pitchFamily="2" charset="-79"/>
            </a:rPr>
          </a:br>
          <a:r>
            <a:rPr lang="it-IT" sz="2500" kern="1200" dirty="0">
              <a:latin typeface="Arial Rounded MT Bold" panose="020F0704030504030204" pitchFamily="34" charset="0"/>
              <a:cs typeface="Aharoni" panose="02010803020104030203" pitchFamily="2" charset="-79"/>
            </a:rPr>
            <a:t>(da semplici esecutori di prestazioni a gestori di percorsi e di prese in carico di pazienti)</a:t>
          </a:r>
        </a:p>
        <a:p>
          <a:pPr marL="228600" lvl="1" indent="-228600" algn="l" defTabSz="111125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it-IT" sz="2500" kern="1200" dirty="0">
              <a:latin typeface="Arial Rounded MT Bold" panose="020F0704030504030204" pitchFamily="34" charset="0"/>
              <a:cs typeface="Aharoni" panose="02010803020104030203" pitchFamily="2" charset="-79"/>
            </a:rPr>
            <a:t>Sviluppo di ulteriori sedi di erogazione come luoghi di prossimità collegati alle Case della Salute HUB dove il cittadino possa trovare l’IFC in grado di prendere in carico i suoi bisogni sanitari per quanto di  competenza</a:t>
          </a:r>
        </a:p>
      </dsp:txBody>
      <dsp:txXfrm>
        <a:off x="0" y="652194"/>
        <a:ext cx="8649262" cy="4488750"/>
      </dsp:txXfrm>
    </dsp:sp>
    <dsp:sp modelId="{7D39612B-DAD3-4481-AD47-3CA9E9915FC8}">
      <dsp:nvSpPr>
        <dsp:cNvPr id="0" name=""/>
        <dsp:cNvSpPr/>
      </dsp:nvSpPr>
      <dsp:spPr>
        <a:xfrm>
          <a:off x="432463" y="283194"/>
          <a:ext cx="6054483" cy="738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845" tIns="0" rIns="228845" bIns="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 dirty="0">
              <a:latin typeface="Aharoni" panose="02010803020104030203" pitchFamily="2" charset="-79"/>
              <a:cs typeface="Aharoni" panose="02010803020104030203" pitchFamily="2" charset="-79"/>
            </a:rPr>
            <a:t>Azioni progettuali</a:t>
          </a:r>
        </a:p>
      </dsp:txBody>
      <dsp:txXfrm>
        <a:off x="468489" y="319220"/>
        <a:ext cx="5982431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C8847399-C117-4846-8634-DC6FEDF95E1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B01EE846-9AC7-4D48-9541-98E7AA712B0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936C146-721E-4ADC-8255-9A1107850563}" type="datetime1">
              <a:rPr lang="it-IT" altLang="it-IT"/>
              <a:pPr>
                <a:defRPr/>
              </a:pPr>
              <a:t>27/04/2022</a:t>
            </a:fld>
            <a:endParaRPr lang="it-IT" altLang="it-IT"/>
          </a:p>
        </p:txBody>
      </p:sp>
      <p:sp>
        <p:nvSpPr>
          <p:cNvPr id="67588" name="Rectangle 4">
            <a:extLst>
              <a:ext uri="{FF2B5EF4-FFF2-40B4-BE49-F238E27FC236}">
                <a16:creationId xmlns:a16="http://schemas.microsoft.com/office/drawing/2014/main" id="{3A27BF6C-0E58-4B65-B28F-35215F4B4C86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7589" name="Rectangle 5">
            <a:extLst>
              <a:ext uri="{FF2B5EF4-FFF2-40B4-BE49-F238E27FC236}">
                <a16:creationId xmlns:a16="http://schemas.microsoft.com/office/drawing/2014/main" id="{EB16F930-4B98-414A-ACCB-203B96C2AF6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3BD6C12-BD65-4746-8992-486233380962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84934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1B808F03-0E56-489E-8BC5-1A0B1FF21C76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altLang="it-IT" noProof="0"/>
          </a:p>
        </p:txBody>
      </p:sp>
    </p:spTree>
    <p:extLst>
      <p:ext uri="{BB962C8B-B14F-4D97-AF65-F5344CB8AC3E}">
        <p14:creationId xmlns:p14="http://schemas.microsoft.com/office/powerpoint/2010/main" val="25913880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249511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128129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765312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427423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796209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706547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699958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764335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793670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247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28982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45142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77891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3026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763142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421290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00873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1816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45AA200-EF6A-416A-AA08-22851ABE256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79F1F-0AD5-4FE5-A659-419B35C43F9B}" type="slidenum">
              <a:rPr lang="it-IT" altLang="it-IT"/>
              <a:pPr>
                <a:defRPr/>
              </a:pPr>
              <a:t>‹N›</a:t>
            </a:fld>
            <a:r>
              <a:rPr lang="it-IT" altLang="it-IT"/>
              <a:t> di 20</a:t>
            </a:r>
          </a:p>
        </p:txBody>
      </p:sp>
    </p:spTree>
    <p:extLst>
      <p:ext uri="{BB962C8B-B14F-4D97-AF65-F5344CB8AC3E}">
        <p14:creationId xmlns:p14="http://schemas.microsoft.com/office/powerpoint/2010/main" val="4217990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45AA200-EF6A-416A-AA08-22851ABE256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6DA73-802F-497F-BC4B-86DD2D15675F}" type="slidenum">
              <a:rPr lang="it-IT" altLang="it-IT"/>
              <a:pPr>
                <a:defRPr/>
              </a:pPr>
              <a:t>‹N›</a:t>
            </a:fld>
            <a:r>
              <a:rPr lang="it-IT" altLang="it-IT"/>
              <a:t> di 20</a:t>
            </a:r>
          </a:p>
        </p:txBody>
      </p:sp>
    </p:spTree>
    <p:extLst>
      <p:ext uri="{BB962C8B-B14F-4D97-AF65-F5344CB8AC3E}">
        <p14:creationId xmlns:p14="http://schemas.microsoft.com/office/powerpoint/2010/main" val="1173911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1513" cy="5484813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4813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45AA200-EF6A-416A-AA08-22851ABE256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2F6E0-5511-48E1-9150-F643EC39DBF1}" type="slidenum">
              <a:rPr lang="it-IT" altLang="it-IT"/>
              <a:pPr>
                <a:defRPr/>
              </a:pPr>
              <a:t>‹N›</a:t>
            </a:fld>
            <a:r>
              <a:rPr lang="it-IT" altLang="it-IT"/>
              <a:t> di 20</a:t>
            </a:r>
          </a:p>
        </p:txBody>
      </p:sp>
    </p:spTree>
    <p:extLst>
      <p:ext uri="{BB962C8B-B14F-4D97-AF65-F5344CB8AC3E}">
        <p14:creationId xmlns:p14="http://schemas.microsoft.com/office/powerpoint/2010/main" val="1457393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0" y="3268663"/>
            <a:ext cx="9144000" cy="146050"/>
            <a:chOff x="0" y="3268345"/>
            <a:chExt cx="9144000" cy="146304"/>
          </a:xfrm>
        </p:grpSpPr>
        <p:sp>
          <p:nvSpPr>
            <p:cNvPr id="5" name="Rectangle 12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13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14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15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924800" cy="14700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7BE79-3235-4FE4-902C-050ACB8D5FF4}" type="datetimeFigureOut">
              <a:rPr lang="it-IT"/>
              <a:pPr>
                <a:defRPr/>
              </a:pPr>
              <a:t>27/04/2022</a:t>
            </a:fld>
            <a:endParaRPr lang="it-IT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2E7A3-98F2-4D3F-8F2A-01A3BFDDED5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885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8" name="Rectangle 1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18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19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20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1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5384E-0079-4015-980F-B70578DA546F}" type="datetimeFigureOut">
              <a:rPr lang="it-IT"/>
              <a:pPr>
                <a:defRPr/>
              </a:pPr>
              <a:t>27/04/2022</a:t>
            </a:fld>
            <a:endParaRPr lang="it-IT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23DE4-041C-4F3A-82D4-9EAFBC150DC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06126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4" name="Rectangle 1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14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15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16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6E888-624E-4C05-9EBB-B9AFE1CF1A77}" type="datetimeFigureOut">
              <a:rPr lang="it-IT"/>
              <a:pPr>
                <a:defRPr/>
              </a:pPr>
              <a:t>27/04/2022</a:t>
            </a:fld>
            <a:endParaRPr lang="it-IT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D6622-4764-4C63-A0D6-568CE226BE5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8102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3"/>
          <p:cNvGrpSpPr>
            <a:grpSpLocks/>
          </p:cNvGrpSpPr>
          <p:nvPr/>
        </p:nvGrpSpPr>
        <p:grpSpPr bwMode="auto">
          <a:xfrm flipH="1">
            <a:off x="0" y="1143000"/>
            <a:ext cx="9144000" cy="73025"/>
            <a:chOff x="0" y="3268345"/>
            <a:chExt cx="9144000" cy="146304"/>
          </a:xfrm>
        </p:grpSpPr>
        <p:sp>
          <p:nvSpPr>
            <p:cNvPr id="6" name="Rectangle 1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1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16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1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  <a:prstGeom prst="rect">
            <a:avLst/>
          </a:prstGeo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5111750" cy="4754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3008313" cy="4754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1AEA1-70DC-4595-965A-F2F4D16C4786}" type="datetimeFigureOut">
              <a:rPr lang="it-IT"/>
              <a:pPr>
                <a:defRPr/>
              </a:pPr>
              <a:t>27/04/2022</a:t>
            </a:fld>
            <a:endParaRPr lang="it-IT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B5753-DC26-4F3D-9E38-230B0755682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1821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6" name="Rectangle 16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17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18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19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01368" y="685800"/>
            <a:ext cx="5495544" cy="3886200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contourW="12700" prstMaterial="softEdge">
            <a:bevelT prst="cross"/>
            <a:contourClr>
              <a:srgbClr val="FFFFFF"/>
            </a:contourClr>
          </a:sp3d>
        </p:spPr>
        <p:txBody>
          <a:bodyPr rtlCol="0">
            <a:normAutofit/>
          </a:bodyPr>
          <a:lstStyle/>
          <a:p>
            <a:pPr lvl="0"/>
            <a:r>
              <a:rPr lang="it-IT" noProof="0"/>
              <a:t>Fare clic sull'icona per inserire un'immagine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D2FF7-453E-464F-A183-A48E370D1763}" type="datetimeFigureOut">
              <a:rPr lang="it-IT"/>
              <a:pPr>
                <a:defRPr/>
              </a:pPr>
              <a:t>27/04/2022</a:t>
            </a:fld>
            <a:endParaRPr lang="it-IT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E5A8B-B2C0-47EE-AE94-819CFB0D4F5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17923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testo vertical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8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9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10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11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E7435-098E-403A-A497-5A894C940E0C}" type="datetimeFigureOut">
              <a:rPr lang="it-IT"/>
              <a:pPr>
                <a:defRPr/>
              </a:pPr>
              <a:t>27/04/2022</a:t>
            </a:fld>
            <a:endParaRPr lang="it-IT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87DF6-B2BC-4BB5-A3D7-AD04BED4899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26613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 rot="5400000" flipH="1">
            <a:off x="3332163" y="3384550"/>
            <a:ext cx="6867525" cy="73025"/>
            <a:chOff x="0" y="3268345"/>
            <a:chExt cx="9144000" cy="146304"/>
          </a:xfrm>
        </p:grpSpPr>
        <p:sp>
          <p:nvSpPr>
            <p:cNvPr id="5" name="Rectangle 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8"/>
            <p:cNvSpPr/>
            <p:nvPr userDrawn="1"/>
          </p:nvSpPr>
          <p:spPr>
            <a:xfrm>
              <a:off x="5180755" y="3268344"/>
              <a:ext cx="109914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 userDrawn="1"/>
          </p:nvSpPr>
          <p:spPr>
            <a:xfrm>
              <a:off x="6279894" y="3268345"/>
              <a:ext cx="1097027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10"/>
            <p:cNvSpPr/>
            <p:nvPr userDrawn="1"/>
          </p:nvSpPr>
          <p:spPr>
            <a:xfrm>
              <a:off x="7376922" y="3268344"/>
              <a:ext cx="1097026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722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838950" y="6356350"/>
            <a:ext cx="18684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1719A-A7E3-41FE-9FFB-C0F2CBEAAB2E}" type="datetimeFigureOut">
              <a:rPr lang="it-IT"/>
              <a:pPr>
                <a:defRPr/>
              </a:pPr>
              <a:t>27/04/2022</a:t>
            </a:fld>
            <a:endParaRPr lang="it-IT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0DFD2-A99D-4E8C-AAF2-D55F80CCAE4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05169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olo, contenuto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 cura di Dr Davide Carollo</a:t>
            </a: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BAB16-A48A-4FF9-94C1-D9860E4B49E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3091640"/>
      </p:ext>
    </p:extLst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45AA200-EF6A-416A-AA08-22851ABE256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406A0-2DA2-4F3A-8031-BCAE02B22C03}" type="slidenum">
              <a:rPr lang="it-IT" altLang="it-IT"/>
              <a:pPr>
                <a:defRPr/>
              </a:pPr>
              <a:t>‹N›</a:t>
            </a:fld>
            <a:r>
              <a:rPr lang="it-IT" altLang="it-IT"/>
              <a:t> di 20</a:t>
            </a:r>
          </a:p>
        </p:txBody>
      </p:sp>
    </p:spTree>
    <p:extLst>
      <p:ext uri="{BB962C8B-B14F-4D97-AF65-F5344CB8AC3E}">
        <p14:creationId xmlns:p14="http://schemas.microsoft.com/office/powerpoint/2010/main" val="3801072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45AA200-EF6A-416A-AA08-22851ABE256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13F7D-1496-4EBF-BFD0-517ACE0EA9E5}" type="slidenum">
              <a:rPr lang="it-IT" altLang="it-IT"/>
              <a:pPr>
                <a:defRPr/>
              </a:pPr>
              <a:t>‹N›</a:t>
            </a:fld>
            <a:r>
              <a:rPr lang="it-IT" altLang="it-IT"/>
              <a:t> di 20</a:t>
            </a:r>
          </a:p>
        </p:txBody>
      </p:sp>
    </p:spTree>
    <p:extLst>
      <p:ext uri="{BB962C8B-B14F-4D97-AF65-F5344CB8AC3E}">
        <p14:creationId xmlns:p14="http://schemas.microsoft.com/office/powerpoint/2010/main" val="1317566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45AA200-EF6A-416A-AA08-22851ABE256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A4007-C390-4E5B-913D-7E90492EDAB5}" type="slidenum">
              <a:rPr lang="it-IT" altLang="it-IT"/>
              <a:pPr>
                <a:defRPr/>
              </a:pPr>
              <a:t>‹N›</a:t>
            </a:fld>
            <a:r>
              <a:rPr lang="it-IT" altLang="it-IT"/>
              <a:t> di 20</a:t>
            </a:r>
          </a:p>
        </p:txBody>
      </p:sp>
    </p:spTree>
    <p:extLst>
      <p:ext uri="{BB962C8B-B14F-4D97-AF65-F5344CB8AC3E}">
        <p14:creationId xmlns:p14="http://schemas.microsoft.com/office/powerpoint/2010/main" val="3750115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45AA200-EF6A-416A-AA08-22851ABE256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F3C4F-C476-46C0-8D70-2E0631D0A82D}" type="slidenum">
              <a:rPr lang="it-IT" altLang="it-IT"/>
              <a:pPr>
                <a:defRPr/>
              </a:pPr>
              <a:t>‹N›</a:t>
            </a:fld>
            <a:r>
              <a:rPr lang="it-IT" altLang="it-IT"/>
              <a:t> di 20</a:t>
            </a:r>
          </a:p>
        </p:txBody>
      </p:sp>
    </p:spTree>
    <p:extLst>
      <p:ext uri="{BB962C8B-B14F-4D97-AF65-F5344CB8AC3E}">
        <p14:creationId xmlns:p14="http://schemas.microsoft.com/office/powerpoint/2010/main" val="2125552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45AA200-EF6A-416A-AA08-22851ABE256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472B9-23A6-4B9B-9A5F-257F70B98785}" type="slidenum">
              <a:rPr lang="it-IT" altLang="it-IT"/>
              <a:pPr>
                <a:defRPr/>
              </a:pPr>
              <a:t>‹N›</a:t>
            </a:fld>
            <a:r>
              <a:rPr lang="it-IT" altLang="it-IT"/>
              <a:t> di 20</a:t>
            </a:r>
          </a:p>
        </p:txBody>
      </p:sp>
    </p:spTree>
    <p:extLst>
      <p:ext uri="{BB962C8B-B14F-4D97-AF65-F5344CB8AC3E}">
        <p14:creationId xmlns:p14="http://schemas.microsoft.com/office/powerpoint/2010/main" val="625372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E45AA200-EF6A-416A-AA08-22851ABE256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C9D69-F13F-4E50-8B55-5A51EEE7294D}" type="slidenum">
              <a:rPr lang="it-IT" altLang="it-IT"/>
              <a:pPr>
                <a:defRPr/>
              </a:pPr>
              <a:t>‹N›</a:t>
            </a:fld>
            <a:r>
              <a:rPr lang="it-IT" altLang="it-IT"/>
              <a:t> di 20</a:t>
            </a:r>
          </a:p>
        </p:txBody>
      </p:sp>
    </p:spTree>
    <p:extLst>
      <p:ext uri="{BB962C8B-B14F-4D97-AF65-F5344CB8AC3E}">
        <p14:creationId xmlns:p14="http://schemas.microsoft.com/office/powerpoint/2010/main" val="202018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45AA200-EF6A-416A-AA08-22851ABE256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5428C-EE46-422E-8AD6-0BD96A9AA114}" type="slidenum">
              <a:rPr lang="it-IT" altLang="it-IT"/>
              <a:pPr>
                <a:defRPr/>
              </a:pPr>
              <a:t>‹N›</a:t>
            </a:fld>
            <a:r>
              <a:rPr lang="it-IT" altLang="it-IT"/>
              <a:t> di 20</a:t>
            </a:r>
          </a:p>
        </p:txBody>
      </p:sp>
    </p:spTree>
    <p:extLst>
      <p:ext uri="{BB962C8B-B14F-4D97-AF65-F5344CB8AC3E}">
        <p14:creationId xmlns:p14="http://schemas.microsoft.com/office/powerpoint/2010/main" val="138044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45AA200-EF6A-416A-AA08-22851ABE256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393FF-94D0-41F9-8CD3-14D2FD43A271}" type="slidenum">
              <a:rPr lang="it-IT" altLang="it-IT"/>
              <a:pPr>
                <a:defRPr/>
              </a:pPr>
              <a:t>‹N›</a:t>
            </a:fld>
            <a:r>
              <a:rPr lang="it-IT" altLang="it-IT"/>
              <a:t> di 20</a:t>
            </a:r>
          </a:p>
        </p:txBody>
      </p:sp>
    </p:spTree>
    <p:extLst>
      <p:ext uri="{BB962C8B-B14F-4D97-AF65-F5344CB8AC3E}">
        <p14:creationId xmlns:p14="http://schemas.microsoft.com/office/powerpoint/2010/main" val="1063144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0813" cy="114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Fai clic per modificare il formato del testo del titolo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Fai clic per modificare il formato del testo della struttura</a:t>
            </a:r>
          </a:p>
          <a:p>
            <a:pPr lvl="1"/>
            <a:r>
              <a:rPr lang="en-GB" altLang="it-IT"/>
              <a:t>Secondo livello struttura</a:t>
            </a:r>
          </a:p>
          <a:p>
            <a:pPr lvl="2"/>
            <a:r>
              <a:rPr lang="en-GB" altLang="it-IT"/>
              <a:t>Terzo livello struttura</a:t>
            </a:r>
          </a:p>
          <a:p>
            <a:pPr lvl="3"/>
            <a:r>
              <a:rPr lang="en-GB" altLang="it-IT"/>
              <a:t>Quarto livello struttura</a:t>
            </a:r>
          </a:p>
          <a:p>
            <a:pPr lvl="4"/>
            <a:r>
              <a:rPr lang="en-GB" altLang="it-IT"/>
              <a:t>Quinto livello struttura</a:t>
            </a:r>
          </a:p>
          <a:p>
            <a:pPr lvl="4"/>
            <a:r>
              <a:rPr lang="en-GB" altLang="it-IT"/>
              <a:t>Sesto livello struttura</a:t>
            </a:r>
          </a:p>
          <a:p>
            <a:pPr lvl="4"/>
            <a:r>
              <a:rPr lang="en-GB" altLang="it-IT"/>
              <a:t>Settimo livello struttura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latin typeface="Times New Roman" panose="02020603050405020304" pitchFamily="18" charset="0"/>
            </a:endParaRP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latin typeface="Times New Roman" panose="02020603050405020304" pitchFamily="18" charset="0"/>
            </a:endParaRPr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E45AA200-EF6A-416A-AA08-22851ABE256D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179388" y="6237288"/>
            <a:ext cx="647700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b="1" i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5550ECCC-6422-4E8D-BA94-E6024AC482C5}" type="slidenum">
              <a:rPr lang="it-IT" altLang="it-IT"/>
              <a:pPr>
                <a:defRPr/>
              </a:pPr>
              <a:t>‹N›</a:t>
            </a:fld>
            <a:r>
              <a:rPr lang="it-IT" altLang="it-IT"/>
              <a:t> di 20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Arial Narrow" panose="020B0606020202030204" pitchFamily="34" charset="0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 Narrow" panose="020B0606020202030204" pitchFamily="34" charset="0"/>
          <a:ea typeface="Microsoft YaHei" panose="020B0503020204020204" pitchFamily="34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 Narrow" panose="020B0606020202030204" pitchFamily="34" charset="0"/>
          <a:ea typeface="Microsoft YaHei" panose="020B0503020204020204" pitchFamily="34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 Narrow" panose="020B0606020202030204" pitchFamily="34" charset="0"/>
          <a:ea typeface="Microsoft YaHei" panose="020B0503020204020204" pitchFamily="34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 Narrow" panose="020B0606020202030204" pitchFamily="34" charset="0"/>
          <a:ea typeface="Microsoft YaHei" panose="020B0503020204020204" pitchFamily="34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Microsoft YaHei" panose="020B0503020204020204" pitchFamily="34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Microsoft YaHei" panose="020B0503020204020204" pitchFamily="34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Microsoft YaHei" panose="020B0503020204020204" pitchFamily="34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Arial Narrow" panose="020B0606020202030204" pitchFamily="34" charset="0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Arial Narrow" panose="020B0606020202030204" pitchFamily="34" charset="0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Arial Narrow" panose="020B0606020202030204" pitchFamily="34" charset="0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Arial Narrow" panose="020B0606020202030204" pitchFamily="34" charset="0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Arial Narrow" panose="020B06060202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3838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ysClr val="windowText" lastClr="000000"/>
                </a:solidFill>
                <a:latin typeface="+mn-lt"/>
              </a:defRPr>
            </a:lvl1pPr>
          </a:lstStyle>
          <a:p>
            <a:pPr>
              <a:defRPr/>
            </a:pPr>
            <a:fld id="{A98F6437-05DC-4B91-B492-3385FA8631FF}" type="datetimeFigureOut">
              <a:rPr lang="it-IT"/>
              <a:pPr>
                <a:defRPr/>
              </a:pPr>
              <a:t>27/04/2022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ysClr val="windowText" lastClr="000000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037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ysClr val="windowText" lastClr="000000"/>
                </a:solidFill>
                <a:latin typeface="+mn-lt"/>
              </a:defRPr>
            </a:lvl1pPr>
          </a:lstStyle>
          <a:p>
            <a:pPr>
              <a:defRPr/>
            </a:pPr>
            <a:fld id="{B7A85867-7461-4880-BB16-ED5F57E58A6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37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effectLst>
            <a:glow rad="101600">
              <a:schemeClr val="tx2"/>
            </a:glo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ill Sans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ill Sans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ill Sans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ill Sans MT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108BB4"/>
        </a:buClr>
        <a:buSzPct val="60000"/>
        <a:buFont typeface="Wingdings 2" pitchFamily="18" charset="2"/>
        <a:buChar char="¥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DA7328"/>
        </a:buClr>
        <a:buSzPct val="57000"/>
        <a:buFont typeface="Wingdings 2" pitchFamily="18" charset="2"/>
        <a:buChar char="¥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AE589F"/>
        </a:buClr>
        <a:buSzPct val="55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6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diagramColors" Target="../diagrams/colors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diagramQuickStyle" Target="../diagrams/quickStyle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Layout" Target="../diagrams/layout4.xml"/><Relationship Id="rId5" Type="http://schemas.openxmlformats.org/officeDocument/2006/relationships/diagramQuickStyle" Target="../diagrams/quickStyle3.xml"/><Relationship Id="rId10" Type="http://schemas.openxmlformats.org/officeDocument/2006/relationships/diagramData" Target="../diagrams/data4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3.png"/><Relationship Id="rId14" Type="http://schemas.microsoft.com/office/2007/relationships/diagramDrawing" Target="../diagrams/drawing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diagramColors" Target="../diagrams/colors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diagramQuickStyle" Target="../diagrams/quickStyle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Layout" Target="../diagrams/layout6.xml"/><Relationship Id="rId5" Type="http://schemas.openxmlformats.org/officeDocument/2006/relationships/diagramQuickStyle" Target="../diagrams/quickStyle5.xml"/><Relationship Id="rId10" Type="http://schemas.openxmlformats.org/officeDocument/2006/relationships/diagramData" Target="../diagrams/data6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3.png"/><Relationship Id="rId14" Type="http://schemas.microsoft.com/office/2007/relationships/diagramDrawing" Target="../diagrams/drawing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diagramColors" Target="../diagrams/colors8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openxmlformats.org/officeDocument/2006/relationships/diagramQuickStyle" Target="../diagrams/quickStyle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diagramLayout" Target="../diagrams/layout8.xml"/><Relationship Id="rId5" Type="http://schemas.openxmlformats.org/officeDocument/2006/relationships/diagramQuickStyle" Target="../diagrams/quickStyle7.xml"/><Relationship Id="rId10" Type="http://schemas.openxmlformats.org/officeDocument/2006/relationships/diagramData" Target="../diagrams/data8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3.png"/><Relationship Id="rId14" Type="http://schemas.microsoft.com/office/2007/relationships/diagramDrawing" Target="../diagrams/drawing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Relationship Id="rId9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5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>
            <a:extLst>
              <a:ext uri="{FF2B5EF4-FFF2-40B4-BE49-F238E27FC236}">
                <a16:creationId xmlns:a16="http://schemas.microsoft.com/office/drawing/2014/main" id="{BD8B70BA-FAC9-44CB-9A30-C518DD6E628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210C97-AE18-46D0-BCD6-F3560E323A6A}" type="slidenum">
              <a:rPr lang="it-IT" altLang="it-IT" smtClean="0"/>
              <a:pPr>
                <a:defRPr/>
              </a:pPr>
              <a:t>1</a:t>
            </a:fld>
            <a:endParaRPr lang="it-IT" altLang="it-IT" dirty="0"/>
          </a:p>
        </p:txBody>
      </p:sp>
      <p:sp>
        <p:nvSpPr>
          <p:cNvPr id="4099" name="Rectangle 1"/>
          <p:cNvSpPr>
            <a:spLocks noChangeArrowheads="1"/>
          </p:cNvSpPr>
          <p:nvPr/>
        </p:nvSpPr>
        <p:spPr bwMode="auto">
          <a:xfrm>
            <a:off x="1295400" y="-27384"/>
            <a:ext cx="7848600" cy="6858000"/>
          </a:xfrm>
          <a:prstGeom prst="rect">
            <a:avLst/>
          </a:prstGeom>
          <a:solidFill>
            <a:srgbClr val="0099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latin typeface="Times New Roman" panose="02020603050405020304" pitchFamily="18" charset="0"/>
            </a:endParaRPr>
          </a:p>
        </p:txBody>
      </p:sp>
      <p:sp>
        <p:nvSpPr>
          <p:cNvPr id="4100" name="Line 2"/>
          <p:cNvSpPr>
            <a:spLocks noChangeShapeType="1"/>
          </p:cNvSpPr>
          <p:nvPr/>
        </p:nvSpPr>
        <p:spPr bwMode="auto">
          <a:xfrm>
            <a:off x="1295400" y="0"/>
            <a:ext cx="1588" cy="6858000"/>
          </a:xfrm>
          <a:prstGeom prst="line">
            <a:avLst/>
          </a:prstGeom>
          <a:noFill/>
          <a:ln w="9360" cap="sq">
            <a:solidFill>
              <a:srgbClr val="00995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60425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35052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651125"/>
            <a:ext cx="4267200" cy="420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4" name="Text Box 6"/>
          <p:cNvSpPr txBox="1">
            <a:spLocks noChangeArrowheads="1"/>
          </p:cNvSpPr>
          <p:nvPr/>
        </p:nvSpPr>
        <p:spPr bwMode="auto">
          <a:xfrm>
            <a:off x="1828800" y="1600200"/>
            <a:ext cx="358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latin typeface="Times New Roman" panose="02020603050405020304" pitchFamily="18" charset="0"/>
            </a:endParaRPr>
          </a:p>
        </p:txBody>
      </p:sp>
      <p:sp>
        <p:nvSpPr>
          <p:cNvPr id="2" name="Text Box 7">
            <a:extLst>
              <a:ext uri="{FF2B5EF4-FFF2-40B4-BE49-F238E27FC236}">
                <a16:creationId xmlns:a16="http://schemas.microsoft.com/office/drawing/2014/main" id="{DEB63063-5DEA-4A6A-A3E5-31761490A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588" y="1196752"/>
            <a:ext cx="7200900" cy="2420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2250"/>
              </a:spcBef>
              <a:buSzPct val="100000"/>
              <a:defRPr/>
            </a:pPr>
            <a:r>
              <a:rPr lang="it-IT" altLang="it-IT" sz="4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</a:rPr>
              <a:t>INFERMIERE DI FAMIGLIA</a:t>
            </a:r>
          </a:p>
          <a:p>
            <a:pPr algn="ctr" eaLnBrk="1" hangingPunct="1">
              <a:spcBef>
                <a:spcPts val="2250"/>
              </a:spcBef>
              <a:buSzPct val="100000"/>
              <a:defRPr/>
            </a:pPr>
            <a:r>
              <a:rPr lang="it-IT" altLang="it-IT" sz="4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</a:rPr>
              <a:t>Progetto di sviluppo della Funzione nell’AUSL di Imola </a:t>
            </a:r>
          </a:p>
        </p:txBody>
      </p:sp>
      <p:sp>
        <p:nvSpPr>
          <p:cNvPr id="4106" name="Text Box 9"/>
          <p:cNvSpPr txBox="1">
            <a:spLocks noChangeArrowheads="1"/>
          </p:cNvSpPr>
          <p:nvPr/>
        </p:nvSpPr>
        <p:spPr bwMode="auto">
          <a:xfrm>
            <a:off x="1828800" y="5983288"/>
            <a:ext cx="4975225" cy="556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1875"/>
              </a:spcBef>
              <a:buClrTx/>
              <a:buFontTx/>
              <a:buNone/>
            </a:pPr>
            <a:r>
              <a:rPr lang="it-IT" altLang="it-IT" sz="3000" b="1" dirty="0">
                <a:solidFill>
                  <a:srgbClr val="FFFFFF"/>
                </a:solidFill>
              </a:rPr>
              <a:t>Imola, 29 Aprile 2022</a:t>
            </a:r>
          </a:p>
        </p:txBody>
      </p:sp>
      <p:pic>
        <p:nvPicPr>
          <p:cNvPr id="4107" name="Picture 1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789363"/>
            <a:ext cx="2087563" cy="196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57559336-D218-4F37-8D9B-5CCAFB5EEE9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1544C0-A97F-4263-B87F-883FA7EDB637}" type="slidenum">
              <a:rPr lang="it-IT" altLang="it-IT" smtClean="0"/>
              <a:pPr>
                <a:defRPr/>
              </a:pPr>
              <a:t>10</a:t>
            </a:fld>
            <a:endParaRPr lang="it-IT" altLang="it-IT" dirty="0"/>
          </a:p>
        </p:txBody>
      </p:sp>
      <p:sp>
        <p:nvSpPr>
          <p:cNvPr id="22531" name="Rectangle 1"/>
          <p:cNvSpPr>
            <a:spLocks noChangeArrowheads="1"/>
          </p:cNvSpPr>
          <p:nvPr/>
        </p:nvSpPr>
        <p:spPr bwMode="auto">
          <a:xfrm>
            <a:off x="1295400" y="0"/>
            <a:ext cx="7848600" cy="1219200"/>
          </a:xfrm>
          <a:prstGeom prst="rect">
            <a:avLst/>
          </a:prstGeom>
          <a:solidFill>
            <a:srgbClr val="0099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60425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3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35052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1110340"/>
              </p:ext>
            </p:extLst>
          </p:nvPr>
        </p:nvGraphicFramePr>
        <p:xfrm>
          <a:off x="304800" y="1319213"/>
          <a:ext cx="8736013" cy="5278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3237905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5">
            <a:extLst>
              <a:ext uri="{FF2B5EF4-FFF2-40B4-BE49-F238E27FC236}">
                <a16:creationId xmlns:a16="http://schemas.microsoft.com/office/drawing/2014/main" id="{E85769D4-4EF4-4CA8-9981-E669C4D1A271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E9ED75-53DB-4EA2-90D8-D2E5A533B93C}" type="slidenum">
              <a:rPr lang="it-IT" altLang="it-IT" smtClean="0"/>
              <a:pPr>
                <a:defRPr/>
              </a:pPr>
              <a:t>11</a:t>
            </a:fld>
            <a:endParaRPr lang="it-IT" altLang="it-IT" dirty="0"/>
          </a:p>
        </p:txBody>
      </p:sp>
      <p:sp>
        <p:nvSpPr>
          <p:cNvPr id="20483" name="Rectangle 1"/>
          <p:cNvSpPr>
            <a:spLocks noChangeArrowheads="1"/>
          </p:cNvSpPr>
          <p:nvPr/>
        </p:nvSpPr>
        <p:spPr bwMode="auto">
          <a:xfrm>
            <a:off x="1295400" y="0"/>
            <a:ext cx="7848600" cy="1219200"/>
          </a:xfrm>
          <a:prstGeom prst="rect">
            <a:avLst/>
          </a:prstGeom>
          <a:solidFill>
            <a:srgbClr val="0099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latin typeface="Times New Roman" panose="02020603050405020304" pitchFamily="18" charset="0"/>
            </a:endParaRPr>
          </a:p>
        </p:txBody>
      </p:sp>
      <p:pic>
        <p:nvPicPr>
          <p:cNvPr id="2048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60425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35052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7" name="Line 6"/>
          <p:cNvSpPr>
            <a:spLocks noChangeShapeType="1"/>
          </p:cNvSpPr>
          <p:nvPr/>
        </p:nvSpPr>
        <p:spPr bwMode="auto">
          <a:xfrm>
            <a:off x="5588000" y="-9826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488" name="Line 7"/>
          <p:cNvSpPr>
            <a:spLocks noChangeShapeType="1"/>
          </p:cNvSpPr>
          <p:nvPr/>
        </p:nvSpPr>
        <p:spPr bwMode="auto">
          <a:xfrm>
            <a:off x="5588000" y="-9826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489" name="Line 8"/>
          <p:cNvSpPr>
            <a:spLocks noChangeShapeType="1"/>
          </p:cNvSpPr>
          <p:nvPr/>
        </p:nvSpPr>
        <p:spPr bwMode="auto">
          <a:xfrm>
            <a:off x="5588000" y="-7381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490" name="Line 9"/>
          <p:cNvSpPr>
            <a:spLocks noChangeShapeType="1"/>
          </p:cNvSpPr>
          <p:nvPr/>
        </p:nvSpPr>
        <p:spPr bwMode="auto">
          <a:xfrm>
            <a:off x="5588000" y="-7381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491" name="Line 10"/>
          <p:cNvSpPr>
            <a:spLocks noChangeShapeType="1"/>
          </p:cNvSpPr>
          <p:nvPr/>
        </p:nvSpPr>
        <p:spPr bwMode="auto">
          <a:xfrm>
            <a:off x="5588000" y="-4937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492" name="Line 11"/>
          <p:cNvSpPr>
            <a:spLocks noChangeShapeType="1"/>
          </p:cNvSpPr>
          <p:nvPr/>
        </p:nvSpPr>
        <p:spPr bwMode="auto">
          <a:xfrm>
            <a:off x="5588000" y="-4937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493" name="Line 12"/>
          <p:cNvSpPr>
            <a:spLocks noChangeShapeType="1"/>
          </p:cNvSpPr>
          <p:nvPr/>
        </p:nvSpPr>
        <p:spPr bwMode="auto">
          <a:xfrm>
            <a:off x="5588000" y="-2492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494" name="Line 13"/>
          <p:cNvSpPr>
            <a:spLocks noChangeShapeType="1"/>
          </p:cNvSpPr>
          <p:nvPr/>
        </p:nvSpPr>
        <p:spPr bwMode="auto">
          <a:xfrm>
            <a:off x="5588000" y="-2492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495" name="Line 14"/>
          <p:cNvSpPr>
            <a:spLocks noChangeShapeType="1"/>
          </p:cNvSpPr>
          <p:nvPr/>
        </p:nvSpPr>
        <p:spPr bwMode="auto">
          <a:xfrm>
            <a:off x="5588000" y="-47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496" name="Line 15"/>
          <p:cNvSpPr>
            <a:spLocks noChangeShapeType="1"/>
          </p:cNvSpPr>
          <p:nvPr/>
        </p:nvSpPr>
        <p:spPr bwMode="auto">
          <a:xfrm>
            <a:off x="5588000" y="-47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497" name="Line 16"/>
          <p:cNvSpPr>
            <a:spLocks noChangeShapeType="1"/>
          </p:cNvSpPr>
          <p:nvPr/>
        </p:nvSpPr>
        <p:spPr bwMode="auto">
          <a:xfrm>
            <a:off x="5588000" y="2397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498" name="Line 17"/>
          <p:cNvSpPr>
            <a:spLocks noChangeShapeType="1"/>
          </p:cNvSpPr>
          <p:nvPr/>
        </p:nvSpPr>
        <p:spPr bwMode="auto">
          <a:xfrm>
            <a:off x="5588000" y="2397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499" name="Line 18"/>
          <p:cNvSpPr>
            <a:spLocks noChangeShapeType="1"/>
          </p:cNvSpPr>
          <p:nvPr/>
        </p:nvSpPr>
        <p:spPr bwMode="auto">
          <a:xfrm>
            <a:off x="5588000" y="4841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00" name="Line 19"/>
          <p:cNvSpPr>
            <a:spLocks noChangeShapeType="1"/>
          </p:cNvSpPr>
          <p:nvPr/>
        </p:nvSpPr>
        <p:spPr bwMode="auto">
          <a:xfrm>
            <a:off x="5588000" y="4841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01" name="Line 20"/>
          <p:cNvSpPr>
            <a:spLocks noChangeShapeType="1"/>
          </p:cNvSpPr>
          <p:nvPr/>
        </p:nvSpPr>
        <p:spPr bwMode="auto">
          <a:xfrm>
            <a:off x="5588000" y="7286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02" name="Line 21"/>
          <p:cNvSpPr>
            <a:spLocks noChangeShapeType="1"/>
          </p:cNvSpPr>
          <p:nvPr/>
        </p:nvSpPr>
        <p:spPr bwMode="auto">
          <a:xfrm>
            <a:off x="5588000" y="7286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03" name="Line 22"/>
          <p:cNvSpPr>
            <a:spLocks noChangeShapeType="1"/>
          </p:cNvSpPr>
          <p:nvPr/>
        </p:nvSpPr>
        <p:spPr bwMode="auto">
          <a:xfrm>
            <a:off x="5588000" y="9731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04" name="Line 23"/>
          <p:cNvSpPr>
            <a:spLocks noChangeShapeType="1"/>
          </p:cNvSpPr>
          <p:nvPr/>
        </p:nvSpPr>
        <p:spPr bwMode="auto">
          <a:xfrm>
            <a:off x="5588000" y="9731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05" name="Line 24"/>
          <p:cNvSpPr>
            <a:spLocks noChangeShapeType="1"/>
          </p:cNvSpPr>
          <p:nvPr/>
        </p:nvSpPr>
        <p:spPr bwMode="auto">
          <a:xfrm>
            <a:off x="5588000" y="12176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06" name="Line 25"/>
          <p:cNvSpPr>
            <a:spLocks noChangeShapeType="1"/>
          </p:cNvSpPr>
          <p:nvPr/>
        </p:nvSpPr>
        <p:spPr bwMode="auto">
          <a:xfrm>
            <a:off x="5588000" y="12176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07" name="Line 26"/>
          <p:cNvSpPr>
            <a:spLocks noChangeShapeType="1"/>
          </p:cNvSpPr>
          <p:nvPr/>
        </p:nvSpPr>
        <p:spPr bwMode="auto">
          <a:xfrm>
            <a:off x="5588000" y="14620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08" name="Line 27"/>
          <p:cNvSpPr>
            <a:spLocks noChangeShapeType="1"/>
          </p:cNvSpPr>
          <p:nvPr/>
        </p:nvSpPr>
        <p:spPr bwMode="auto">
          <a:xfrm>
            <a:off x="5588000" y="14620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09" name="Line 28"/>
          <p:cNvSpPr>
            <a:spLocks noChangeShapeType="1"/>
          </p:cNvSpPr>
          <p:nvPr/>
        </p:nvSpPr>
        <p:spPr bwMode="auto">
          <a:xfrm>
            <a:off x="5588000" y="17065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10" name="Line 29"/>
          <p:cNvSpPr>
            <a:spLocks noChangeShapeType="1"/>
          </p:cNvSpPr>
          <p:nvPr/>
        </p:nvSpPr>
        <p:spPr bwMode="auto">
          <a:xfrm>
            <a:off x="5588000" y="17065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11" name="Line 30"/>
          <p:cNvSpPr>
            <a:spLocks noChangeShapeType="1"/>
          </p:cNvSpPr>
          <p:nvPr/>
        </p:nvSpPr>
        <p:spPr bwMode="auto">
          <a:xfrm>
            <a:off x="5588000" y="19510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12" name="Line 31"/>
          <p:cNvSpPr>
            <a:spLocks noChangeShapeType="1"/>
          </p:cNvSpPr>
          <p:nvPr/>
        </p:nvSpPr>
        <p:spPr bwMode="auto">
          <a:xfrm>
            <a:off x="5588000" y="19510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13" name="Line 32"/>
          <p:cNvSpPr>
            <a:spLocks noChangeShapeType="1"/>
          </p:cNvSpPr>
          <p:nvPr/>
        </p:nvSpPr>
        <p:spPr bwMode="auto">
          <a:xfrm>
            <a:off x="5588000" y="21955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14" name="Line 33"/>
          <p:cNvSpPr>
            <a:spLocks noChangeShapeType="1"/>
          </p:cNvSpPr>
          <p:nvPr/>
        </p:nvSpPr>
        <p:spPr bwMode="auto">
          <a:xfrm>
            <a:off x="5588000" y="21955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15" name="Line 34"/>
          <p:cNvSpPr>
            <a:spLocks noChangeShapeType="1"/>
          </p:cNvSpPr>
          <p:nvPr/>
        </p:nvSpPr>
        <p:spPr bwMode="auto">
          <a:xfrm>
            <a:off x="5588000" y="24399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16" name="Line 35"/>
          <p:cNvSpPr>
            <a:spLocks noChangeShapeType="1"/>
          </p:cNvSpPr>
          <p:nvPr/>
        </p:nvSpPr>
        <p:spPr bwMode="auto">
          <a:xfrm>
            <a:off x="5588000" y="24399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17" name="Line 36"/>
          <p:cNvSpPr>
            <a:spLocks noChangeShapeType="1"/>
          </p:cNvSpPr>
          <p:nvPr/>
        </p:nvSpPr>
        <p:spPr bwMode="auto">
          <a:xfrm>
            <a:off x="5588000" y="26844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18" name="Line 37"/>
          <p:cNvSpPr>
            <a:spLocks noChangeShapeType="1"/>
          </p:cNvSpPr>
          <p:nvPr/>
        </p:nvSpPr>
        <p:spPr bwMode="auto">
          <a:xfrm>
            <a:off x="5588000" y="26844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19" name="Line 38"/>
          <p:cNvSpPr>
            <a:spLocks noChangeShapeType="1"/>
          </p:cNvSpPr>
          <p:nvPr/>
        </p:nvSpPr>
        <p:spPr bwMode="auto">
          <a:xfrm>
            <a:off x="5588000" y="29289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20" name="Line 39"/>
          <p:cNvSpPr>
            <a:spLocks noChangeShapeType="1"/>
          </p:cNvSpPr>
          <p:nvPr/>
        </p:nvSpPr>
        <p:spPr bwMode="auto">
          <a:xfrm>
            <a:off x="5588000" y="29289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21" name="Line 40"/>
          <p:cNvSpPr>
            <a:spLocks noChangeShapeType="1"/>
          </p:cNvSpPr>
          <p:nvPr/>
        </p:nvSpPr>
        <p:spPr bwMode="auto">
          <a:xfrm>
            <a:off x="5588000" y="31734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22" name="Line 41"/>
          <p:cNvSpPr>
            <a:spLocks noChangeShapeType="1"/>
          </p:cNvSpPr>
          <p:nvPr/>
        </p:nvSpPr>
        <p:spPr bwMode="auto">
          <a:xfrm>
            <a:off x="5588000" y="31734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23" name="Line 42"/>
          <p:cNvSpPr>
            <a:spLocks noChangeShapeType="1"/>
          </p:cNvSpPr>
          <p:nvPr/>
        </p:nvSpPr>
        <p:spPr bwMode="auto">
          <a:xfrm>
            <a:off x="5588000" y="34178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24" name="Line 43"/>
          <p:cNvSpPr>
            <a:spLocks noChangeShapeType="1"/>
          </p:cNvSpPr>
          <p:nvPr/>
        </p:nvSpPr>
        <p:spPr bwMode="auto">
          <a:xfrm>
            <a:off x="5588000" y="34178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graphicFrame>
        <p:nvGraphicFramePr>
          <p:cNvPr id="2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5095467"/>
              </p:ext>
            </p:extLst>
          </p:nvPr>
        </p:nvGraphicFramePr>
        <p:xfrm>
          <a:off x="304800" y="1344670"/>
          <a:ext cx="8659687" cy="52526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>
            <a:extLst>
              <a:ext uri="{FF2B5EF4-FFF2-40B4-BE49-F238E27FC236}">
                <a16:creationId xmlns:a16="http://schemas.microsoft.com/office/drawing/2014/main" id="{C536F42B-60D7-4ADE-9EAA-5E0EF4CA9A0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145BC9-BF2B-4884-BF24-69B12ECF5273}" type="slidenum">
              <a:rPr lang="it-IT" altLang="it-IT" smtClean="0"/>
              <a:pPr>
                <a:defRPr/>
              </a:pPr>
              <a:t>12</a:t>
            </a:fld>
            <a:endParaRPr lang="it-IT" altLang="it-IT" dirty="0"/>
          </a:p>
        </p:txBody>
      </p:sp>
      <p:sp>
        <p:nvSpPr>
          <p:cNvPr id="18435" name="Rectangle 1"/>
          <p:cNvSpPr>
            <a:spLocks noChangeArrowheads="1"/>
          </p:cNvSpPr>
          <p:nvPr/>
        </p:nvSpPr>
        <p:spPr bwMode="auto">
          <a:xfrm>
            <a:off x="1295400" y="0"/>
            <a:ext cx="7848600" cy="6858000"/>
          </a:xfrm>
          <a:prstGeom prst="rect">
            <a:avLst/>
          </a:prstGeom>
          <a:solidFill>
            <a:srgbClr val="0099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latin typeface="Times New Roman" panose="02020603050405020304" pitchFamily="18" charset="0"/>
            </a:endParaRPr>
          </a:p>
        </p:txBody>
      </p:sp>
      <p:sp>
        <p:nvSpPr>
          <p:cNvPr id="18436" name="Line 2"/>
          <p:cNvSpPr>
            <a:spLocks noChangeShapeType="1"/>
          </p:cNvSpPr>
          <p:nvPr/>
        </p:nvSpPr>
        <p:spPr bwMode="auto">
          <a:xfrm>
            <a:off x="1295400" y="0"/>
            <a:ext cx="1588" cy="6858000"/>
          </a:xfrm>
          <a:prstGeom prst="line">
            <a:avLst/>
          </a:prstGeom>
          <a:noFill/>
          <a:ln w="9360" cap="sq">
            <a:solidFill>
              <a:srgbClr val="00995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pic>
        <p:nvPicPr>
          <p:cNvPr id="1843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60425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35052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3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651125"/>
            <a:ext cx="4267200" cy="420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40" name="Text Box 6"/>
          <p:cNvSpPr txBox="1">
            <a:spLocks noChangeArrowheads="1"/>
          </p:cNvSpPr>
          <p:nvPr/>
        </p:nvSpPr>
        <p:spPr bwMode="auto">
          <a:xfrm>
            <a:off x="1828800" y="1600200"/>
            <a:ext cx="358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latin typeface="Times New Roman" panose="02020603050405020304" pitchFamily="18" charset="0"/>
            </a:endParaRPr>
          </a:p>
        </p:txBody>
      </p:sp>
      <p:sp>
        <p:nvSpPr>
          <p:cNvPr id="2" name="Text Box 7">
            <a:extLst>
              <a:ext uri="{FF2B5EF4-FFF2-40B4-BE49-F238E27FC236}">
                <a16:creationId xmlns:a16="http://schemas.microsoft.com/office/drawing/2014/main" id="{DCE89CC3-953C-42CD-9B1E-BC8FC7FC3B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7772" y="1268760"/>
            <a:ext cx="6923856" cy="5129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2250"/>
              </a:spcBef>
              <a:buSzPct val="100000"/>
              <a:defRPr/>
            </a:pPr>
            <a:r>
              <a:rPr lang="it-IT" altLang="it-IT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Che cosa manca?</a:t>
            </a:r>
          </a:p>
          <a:p>
            <a:pPr algn="ctr" eaLnBrk="1" hangingPunct="1">
              <a:spcBef>
                <a:spcPts val="2250"/>
              </a:spcBef>
              <a:buSzPct val="100000"/>
              <a:defRPr/>
            </a:pPr>
            <a:r>
              <a:rPr lang="it-IT" altLang="it-IT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Di che cosa il cittadino e la gente dice di avere bisogno e si lamenta all’interno della Rete così complessa di Servizi? </a:t>
            </a:r>
            <a:br>
              <a:rPr lang="it-IT" altLang="it-IT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</a:br>
            <a:endParaRPr lang="it-IT" altLang="it-IT" sz="44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895025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egnaposto contenuto 1">
            <a:extLst>
              <a:ext uri="{FF2B5EF4-FFF2-40B4-BE49-F238E27FC236}">
                <a16:creationId xmlns:a16="http://schemas.microsoft.com/office/drawing/2014/main" id="{00DCA273-87AD-4BBD-80BE-EA2A1DD64A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802689"/>
              </p:ext>
            </p:extLst>
          </p:nvPr>
        </p:nvGraphicFramePr>
        <p:xfrm>
          <a:off x="313762" y="1219200"/>
          <a:ext cx="8649262" cy="5424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5">
            <a:extLst>
              <a:ext uri="{FF2B5EF4-FFF2-40B4-BE49-F238E27FC236}">
                <a16:creationId xmlns:a16="http://schemas.microsoft.com/office/drawing/2014/main" id="{834D5984-23D2-492D-A278-93D54B482A0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B88220-4925-4D1F-8F48-6ED5DE49318F}" type="slidenum">
              <a:rPr lang="it-IT" altLang="it-IT" smtClean="0"/>
              <a:pPr>
                <a:defRPr/>
              </a:pPr>
              <a:t>13</a:t>
            </a:fld>
            <a:endParaRPr lang="it-IT" altLang="it-IT" dirty="0"/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1295400" y="0"/>
            <a:ext cx="7848600" cy="1219200"/>
          </a:xfrm>
          <a:prstGeom prst="rect">
            <a:avLst/>
          </a:prstGeom>
          <a:solidFill>
            <a:srgbClr val="0099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latin typeface="Times New Roman" panose="02020603050405020304" pitchFamily="18" charset="0"/>
            </a:endParaRPr>
          </a:p>
        </p:txBody>
      </p:sp>
      <p:pic>
        <p:nvPicPr>
          <p:cNvPr id="614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60425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35052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94590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>
            <a:extLst>
              <a:ext uri="{FF2B5EF4-FFF2-40B4-BE49-F238E27FC236}">
                <a16:creationId xmlns:a16="http://schemas.microsoft.com/office/drawing/2014/main" id="{C536F42B-60D7-4ADE-9EAA-5E0EF4CA9A0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145BC9-BF2B-4884-BF24-69B12ECF5273}" type="slidenum">
              <a:rPr lang="it-IT" altLang="it-IT" smtClean="0"/>
              <a:pPr>
                <a:defRPr/>
              </a:pPr>
              <a:t>14</a:t>
            </a:fld>
            <a:endParaRPr lang="it-IT" altLang="it-IT" dirty="0"/>
          </a:p>
        </p:txBody>
      </p:sp>
      <p:sp>
        <p:nvSpPr>
          <p:cNvPr id="18435" name="Rectangle 1"/>
          <p:cNvSpPr>
            <a:spLocks noChangeArrowheads="1"/>
          </p:cNvSpPr>
          <p:nvPr/>
        </p:nvSpPr>
        <p:spPr bwMode="auto">
          <a:xfrm>
            <a:off x="1295400" y="0"/>
            <a:ext cx="7848600" cy="6858000"/>
          </a:xfrm>
          <a:prstGeom prst="rect">
            <a:avLst/>
          </a:prstGeom>
          <a:solidFill>
            <a:srgbClr val="0099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latin typeface="Times New Roman" panose="02020603050405020304" pitchFamily="18" charset="0"/>
            </a:endParaRPr>
          </a:p>
        </p:txBody>
      </p:sp>
      <p:sp>
        <p:nvSpPr>
          <p:cNvPr id="18436" name="Line 2"/>
          <p:cNvSpPr>
            <a:spLocks noChangeShapeType="1"/>
          </p:cNvSpPr>
          <p:nvPr/>
        </p:nvSpPr>
        <p:spPr bwMode="auto">
          <a:xfrm>
            <a:off x="1295400" y="0"/>
            <a:ext cx="1588" cy="6858000"/>
          </a:xfrm>
          <a:prstGeom prst="line">
            <a:avLst/>
          </a:prstGeom>
          <a:noFill/>
          <a:ln w="9360" cap="sq">
            <a:solidFill>
              <a:srgbClr val="00995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pic>
        <p:nvPicPr>
          <p:cNvPr id="1843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60425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35052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3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651125"/>
            <a:ext cx="4267200" cy="420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40" name="Text Box 6"/>
          <p:cNvSpPr txBox="1">
            <a:spLocks noChangeArrowheads="1"/>
          </p:cNvSpPr>
          <p:nvPr/>
        </p:nvSpPr>
        <p:spPr bwMode="auto">
          <a:xfrm>
            <a:off x="1828800" y="1600200"/>
            <a:ext cx="358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latin typeface="Times New Roman" panose="02020603050405020304" pitchFamily="18" charset="0"/>
            </a:endParaRPr>
          </a:p>
        </p:txBody>
      </p:sp>
      <p:sp>
        <p:nvSpPr>
          <p:cNvPr id="2" name="Text Box 7">
            <a:extLst>
              <a:ext uri="{FF2B5EF4-FFF2-40B4-BE49-F238E27FC236}">
                <a16:creationId xmlns:a16="http://schemas.microsoft.com/office/drawing/2014/main" id="{DCE89CC3-953C-42CD-9B1E-BC8FC7FC3B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2276872"/>
            <a:ext cx="6923856" cy="341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2250"/>
              </a:spcBef>
              <a:buSzPct val="100000"/>
              <a:defRPr/>
            </a:pPr>
            <a:r>
              <a:rPr lang="it-IT" altLang="it-IT" sz="36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Le direttrici sui cui si  muoverà  il progetto di implementazione della funzione del IFC nell’AUSL di Imola come valore aggiunto da apportare alla Rete</a:t>
            </a:r>
          </a:p>
        </p:txBody>
      </p:sp>
    </p:spTree>
    <p:extLst>
      <p:ext uri="{BB962C8B-B14F-4D97-AF65-F5344CB8AC3E}">
        <p14:creationId xmlns:p14="http://schemas.microsoft.com/office/powerpoint/2010/main" val="4753499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egnaposto contenuto 1">
            <a:extLst>
              <a:ext uri="{FF2B5EF4-FFF2-40B4-BE49-F238E27FC236}">
                <a16:creationId xmlns:a16="http://schemas.microsoft.com/office/drawing/2014/main" id="{00DCA273-87AD-4BBD-80BE-EA2A1DD64A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8454845"/>
              </p:ext>
            </p:extLst>
          </p:nvPr>
        </p:nvGraphicFramePr>
        <p:xfrm>
          <a:off x="313762" y="2060848"/>
          <a:ext cx="8649262" cy="4582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5">
            <a:extLst>
              <a:ext uri="{FF2B5EF4-FFF2-40B4-BE49-F238E27FC236}">
                <a16:creationId xmlns:a16="http://schemas.microsoft.com/office/drawing/2014/main" id="{834D5984-23D2-492D-A278-93D54B482A0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B88220-4925-4D1F-8F48-6ED5DE49318F}" type="slidenum">
              <a:rPr lang="it-IT" altLang="it-IT" smtClean="0"/>
              <a:pPr>
                <a:defRPr/>
              </a:pPr>
              <a:t>15</a:t>
            </a:fld>
            <a:endParaRPr lang="it-IT" altLang="it-IT" dirty="0"/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1295400" y="0"/>
            <a:ext cx="7848600" cy="1219200"/>
          </a:xfrm>
          <a:prstGeom prst="rect">
            <a:avLst/>
          </a:prstGeom>
          <a:solidFill>
            <a:srgbClr val="0099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latin typeface="Times New Roman" panose="02020603050405020304" pitchFamily="18" charset="0"/>
            </a:endParaRPr>
          </a:p>
        </p:txBody>
      </p:sp>
      <p:sp>
        <p:nvSpPr>
          <p:cNvPr id="6148" name="Line 2"/>
          <p:cNvSpPr>
            <a:spLocks noChangeShapeType="1"/>
          </p:cNvSpPr>
          <p:nvPr/>
        </p:nvSpPr>
        <p:spPr bwMode="auto">
          <a:xfrm>
            <a:off x="1295400" y="0"/>
            <a:ext cx="1588" cy="6858000"/>
          </a:xfrm>
          <a:prstGeom prst="line">
            <a:avLst/>
          </a:prstGeom>
          <a:noFill/>
          <a:ln w="9360" cap="sq">
            <a:solidFill>
              <a:srgbClr val="00995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pic>
        <p:nvPicPr>
          <p:cNvPr id="614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60425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35052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D20494FD-CC03-4367-B66F-C8B4ED8E9923}"/>
              </a:ext>
            </a:extLst>
          </p:cNvPr>
          <p:cNvGraphicFramePr/>
          <p:nvPr/>
        </p:nvGraphicFramePr>
        <p:xfrm>
          <a:off x="1547664" y="1196752"/>
          <a:ext cx="7269632" cy="735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6352795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egnaposto contenuto 1">
            <a:extLst>
              <a:ext uri="{FF2B5EF4-FFF2-40B4-BE49-F238E27FC236}">
                <a16:creationId xmlns:a16="http://schemas.microsoft.com/office/drawing/2014/main" id="{00DCA273-87AD-4BBD-80BE-EA2A1DD64A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0572194"/>
              </p:ext>
            </p:extLst>
          </p:nvPr>
        </p:nvGraphicFramePr>
        <p:xfrm>
          <a:off x="313762" y="2060848"/>
          <a:ext cx="8649262" cy="4582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5">
            <a:extLst>
              <a:ext uri="{FF2B5EF4-FFF2-40B4-BE49-F238E27FC236}">
                <a16:creationId xmlns:a16="http://schemas.microsoft.com/office/drawing/2014/main" id="{834D5984-23D2-492D-A278-93D54B482A0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B88220-4925-4D1F-8F48-6ED5DE49318F}" type="slidenum">
              <a:rPr lang="it-IT" altLang="it-IT" smtClean="0"/>
              <a:pPr>
                <a:defRPr/>
              </a:pPr>
              <a:t>16</a:t>
            </a:fld>
            <a:endParaRPr lang="it-IT" altLang="it-IT" dirty="0"/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1295400" y="0"/>
            <a:ext cx="7848600" cy="1219200"/>
          </a:xfrm>
          <a:prstGeom prst="rect">
            <a:avLst/>
          </a:prstGeom>
          <a:solidFill>
            <a:srgbClr val="0099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latin typeface="Times New Roman" panose="02020603050405020304" pitchFamily="18" charset="0"/>
            </a:endParaRPr>
          </a:p>
        </p:txBody>
      </p:sp>
      <p:sp>
        <p:nvSpPr>
          <p:cNvPr id="6148" name="Line 2"/>
          <p:cNvSpPr>
            <a:spLocks noChangeShapeType="1"/>
          </p:cNvSpPr>
          <p:nvPr/>
        </p:nvSpPr>
        <p:spPr bwMode="auto">
          <a:xfrm>
            <a:off x="1295400" y="0"/>
            <a:ext cx="1588" cy="6858000"/>
          </a:xfrm>
          <a:prstGeom prst="line">
            <a:avLst/>
          </a:prstGeom>
          <a:noFill/>
          <a:ln w="9360" cap="sq">
            <a:solidFill>
              <a:srgbClr val="00995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pic>
        <p:nvPicPr>
          <p:cNvPr id="614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60425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35052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D20494FD-CC03-4367-B66F-C8B4ED8E99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95043475"/>
              </p:ext>
            </p:extLst>
          </p:nvPr>
        </p:nvGraphicFramePr>
        <p:xfrm>
          <a:off x="1547664" y="1196752"/>
          <a:ext cx="7269632" cy="735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10128478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egnaposto contenuto 1">
            <a:extLst>
              <a:ext uri="{FF2B5EF4-FFF2-40B4-BE49-F238E27FC236}">
                <a16:creationId xmlns:a16="http://schemas.microsoft.com/office/drawing/2014/main" id="{00DCA273-87AD-4BBD-80BE-EA2A1DD64A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5456967"/>
              </p:ext>
            </p:extLst>
          </p:nvPr>
        </p:nvGraphicFramePr>
        <p:xfrm>
          <a:off x="313762" y="2060848"/>
          <a:ext cx="8649262" cy="4582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5">
            <a:extLst>
              <a:ext uri="{FF2B5EF4-FFF2-40B4-BE49-F238E27FC236}">
                <a16:creationId xmlns:a16="http://schemas.microsoft.com/office/drawing/2014/main" id="{834D5984-23D2-492D-A278-93D54B482A0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B88220-4925-4D1F-8F48-6ED5DE49318F}" type="slidenum">
              <a:rPr lang="it-IT" altLang="it-IT" smtClean="0"/>
              <a:pPr>
                <a:defRPr/>
              </a:pPr>
              <a:t>17</a:t>
            </a:fld>
            <a:endParaRPr lang="it-IT" altLang="it-IT" dirty="0"/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1295400" y="0"/>
            <a:ext cx="7848600" cy="1219200"/>
          </a:xfrm>
          <a:prstGeom prst="rect">
            <a:avLst/>
          </a:prstGeom>
          <a:solidFill>
            <a:srgbClr val="0099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latin typeface="Times New Roman" panose="02020603050405020304" pitchFamily="18" charset="0"/>
            </a:endParaRPr>
          </a:p>
        </p:txBody>
      </p:sp>
      <p:sp>
        <p:nvSpPr>
          <p:cNvPr id="6148" name="Line 2"/>
          <p:cNvSpPr>
            <a:spLocks noChangeShapeType="1"/>
          </p:cNvSpPr>
          <p:nvPr/>
        </p:nvSpPr>
        <p:spPr bwMode="auto">
          <a:xfrm>
            <a:off x="1295400" y="0"/>
            <a:ext cx="1588" cy="6858000"/>
          </a:xfrm>
          <a:prstGeom prst="line">
            <a:avLst/>
          </a:prstGeom>
          <a:noFill/>
          <a:ln w="9360" cap="sq">
            <a:solidFill>
              <a:srgbClr val="00995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pic>
        <p:nvPicPr>
          <p:cNvPr id="614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60425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35052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D20494FD-CC03-4367-B66F-C8B4ED8E9923}"/>
              </a:ext>
            </a:extLst>
          </p:cNvPr>
          <p:cNvGraphicFramePr/>
          <p:nvPr/>
        </p:nvGraphicFramePr>
        <p:xfrm>
          <a:off x="1547664" y="1196752"/>
          <a:ext cx="7269632" cy="735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20540546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egnaposto contenuto 1">
            <a:extLst>
              <a:ext uri="{FF2B5EF4-FFF2-40B4-BE49-F238E27FC236}">
                <a16:creationId xmlns:a16="http://schemas.microsoft.com/office/drawing/2014/main" id="{00DCA273-87AD-4BBD-80BE-EA2A1DD64A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0433698"/>
              </p:ext>
            </p:extLst>
          </p:nvPr>
        </p:nvGraphicFramePr>
        <p:xfrm>
          <a:off x="313762" y="1219200"/>
          <a:ext cx="8649262" cy="5424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5">
            <a:extLst>
              <a:ext uri="{FF2B5EF4-FFF2-40B4-BE49-F238E27FC236}">
                <a16:creationId xmlns:a16="http://schemas.microsoft.com/office/drawing/2014/main" id="{834D5984-23D2-492D-A278-93D54B482A0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B88220-4925-4D1F-8F48-6ED5DE49318F}" type="slidenum">
              <a:rPr lang="it-IT" altLang="it-IT" smtClean="0"/>
              <a:pPr>
                <a:defRPr/>
              </a:pPr>
              <a:t>18</a:t>
            </a:fld>
            <a:endParaRPr lang="it-IT" altLang="it-IT" dirty="0"/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1295400" y="0"/>
            <a:ext cx="7848600" cy="1219200"/>
          </a:xfrm>
          <a:prstGeom prst="rect">
            <a:avLst/>
          </a:prstGeom>
          <a:solidFill>
            <a:srgbClr val="0099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latin typeface="Times New Roman" panose="02020603050405020304" pitchFamily="18" charset="0"/>
            </a:endParaRPr>
          </a:p>
        </p:txBody>
      </p:sp>
      <p:pic>
        <p:nvPicPr>
          <p:cNvPr id="614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60425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35052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53971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egnaposto contenuto 1">
            <a:extLst>
              <a:ext uri="{FF2B5EF4-FFF2-40B4-BE49-F238E27FC236}">
                <a16:creationId xmlns:a16="http://schemas.microsoft.com/office/drawing/2014/main" id="{00DCA273-87AD-4BBD-80BE-EA2A1DD64A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6371078"/>
              </p:ext>
            </p:extLst>
          </p:nvPr>
        </p:nvGraphicFramePr>
        <p:xfrm>
          <a:off x="313762" y="1412776"/>
          <a:ext cx="8649262" cy="5230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5">
            <a:extLst>
              <a:ext uri="{FF2B5EF4-FFF2-40B4-BE49-F238E27FC236}">
                <a16:creationId xmlns:a16="http://schemas.microsoft.com/office/drawing/2014/main" id="{834D5984-23D2-492D-A278-93D54B482A0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B88220-4925-4D1F-8F48-6ED5DE49318F}" type="slidenum">
              <a:rPr lang="it-IT" altLang="it-IT" smtClean="0"/>
              <a:pPr>
                <a:defRPr/>
              </a:pPr>
              <a:t>19</a:t>
            </a:fld>
            <a:endParaRPr lang="it-IT" altLang="it-IT" dirty="0"/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1295400" y="0"/>
            <a:ext cx="7848600" cy="1219200"/>
          </a:xfrm>
          <a:prstGeom prst="rect">
            <a:avLst/>
          </a:prstGeom>
          <a:solidFill>
            <a:srgbClr val="0099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latin typeface="Times New Roman" panose="02020603050405020304" pitchFamily="18" charset="0"/>
            </a:endParaRPr>
          </a:p>
        </p:txBody>
      </p:sp>
      <p:pic>
        <p:nvPicPr>
          <p:cNvPr id="614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60425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35052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86870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>
            <a:extLst>
              <a:ext uri="{FF2B5EF4-FFF2-40B4-BE49-F238E27FC236}">
                <a16:creationId xmlns:a16="http://schemas.microsoft.com/office/drawing/2014/main" id="{C536F42B-60D7-4ADE-9EAA-5E0EF4CA9A0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145BC9-BF2B-4884-BF24-69B12ECF5273}" type="slidenum">
              <a:rPr lang="it-IT" altLang="it-IT" smtClean="0"/>
              <a:pPr>
                <a:defRPr/>
              </a:pPr>
              <a:t>2</a:t>
            </a:fld>
            <a:endParaRPr lang="it-IT" altLang="it-IT" dirty="0"/>
          </a:p>
        </p:txBody>
      </p:sp>
      <p:sp>
        <p:nvSpPr>
          <p:cNvPr id="18435" name="Rectangle 1"/>
          <p:cNvSpPr>
            <a:spLocks noChangeArrowheads="1"/>
          </p:cNvSpPr>
          <p:nvPr/>
        </p:nvSpPr>
        <p:spPr bwMode="auto">
          <a:xfrm>
            <a:off x="1295400" y="0"/>
            <a:ext cx="7848600" cy="6858000"/>
          </a:xfrm>
          <a:prstGeom prst="rect">
            <a:avLst/>
          </a:prstGeom>
          <a:solidFill>
            <a:srgbClr val="0099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latin typeface="Times New Roman" panose="02020603050405020304" pitchFamily="18" charset="0"/>
            </a:endParaRPr>
          </a:p>
        </p:txBody>
      </p:sp>
      <p:sp>
        <p:nvSpPr>
          <p:cNvPr id="18436" name="Line 2"/>
          <p:cNvSpPr>
            <a:spLocks noChangeShapeType="1"/>
          </p:cNvSpPr>
          <p:nvPr/>
        </p:nvSpPr>
        <p:spPr bwMode="auto">
          <a:xfrm>
            <a:off x="1295400" y="0"/>
            <a:ext cx="1588" cy="6858000"/>
          </a:xfrm>
          <a:prstGeom prst="line">
            <a:avLst/>
          </a:prstGeom>
          <a:noFill/>
          <a:ln w="9360" cap="sq">
            <a:solidFill>
              <a:srgbClr val="00995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pic>
        <p:nvPicPr>
          <p:cNvPr id="1843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60425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35052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3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651125"/>
            <a:ext cx="4267200" cy="420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40" name="Text Box 6"/>
          <p:cNvSpPr txBox="1">
            <a:spLocks noChangeArrowheads="1"/>
          </p:cNvSpPr>
          <p:nvPr/>
        </p:nvSpPr>
        <p:spPr bwMode="auto">
          <a:xfrm>
            <a:off x="1828800" y="1600200"/>
            <a:ext cx="358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latin typeface="Times New Roman" panose="02020603050405020304" pitchFamily="18" charset="0"/>
            </a:endParaRPr>
          </a:p>
        </p:txBody>
      </p:sp>
      <p:sp>
        <p:nvSpPr>
          <p:cNvPr id="2" name="Text Box 7">
            <a:extLst>
              <a:ext uri="{FF2B5EF4-FFF2-40B4-BE49-F238E27FC236}">
                <a16:creationId xmlns:a16="http://schemas.microsoft.com/office/drawing/2014/main" id="{DCE89CC3-953C-42CD-9B1E-BC8FC7FC3B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2276872"/>
            <a:ext cx="6923856" cy="4157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2250"/>
              </a:spcBef>
              <a:buSzPct val="100000"/>
              <a:defRPr/>
            </a:pPr>
            <a:r>
              <a:rPr lang="it-IT" altLang="it-IT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Da dove partiamo:</a:t>
            </a:r>
            <a:br>
              <a:rPr lang="it-IT" altLang="it-IT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it-IT" altLang="it-IT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Le Linee di produzione dell’Assistenza Infermieristica Territoriale nel</a:t>
            </a:r>
            <a:br>
              <a:rPr lang="it-IT" altLang="it-IT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it-IT" altLang="it-IT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Distretto di Imola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I:\territorio imolese.ti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0"/>
            <a:ext cx="6018734" cy="6858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635066"/>
              </p:ext>
            </p:extLst>
          </p:nvPr>
        </p:nvGraphicFramePr>
        <p:xfrm>
          <a:off x="6084888" y="981075"/>
          <a:ext cx="2952328" cy="4326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01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21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3610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AUSL IMOLA </a:t>
                      </a:r>
                      <a:br>
                        <a:rPr lang="it-IT" sz="16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it-IT" sz="16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Strutture Produttive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2022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6859">
                <a:tc>
                  <a:txBody>
                    <a:bodyPr/>
                    <a:lstStyle/>
                    <a:p>
                      <a:r>
                        <a:rPr lang="it-IT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Dipartimenti  Territoriali </a:t>
                      </a:r>
                      <a:r>
                        <a:rPr lang="it-IT" sz="1400" b="1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it-IT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it-IT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6859">
                <a:tc>
                  <a:txBody>
                    <a:bodyPr/>
                    <a:lstStyle/>
                    <a:p>
                      <a:r>
                        <a:rPr lang="it-IT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Dipartimenti  Ospedalieri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it-IT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6859">
                <a:tc>
                  <a:txBody>
                    <a:bodyPr/>
                    <a:lstStyle/>
                    <a:p>
                      <a:r>
                        <a:rPr lang="it-IT" sz="1400" b="1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Distretto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6859">
                <a:tc>
                  <a:txBody>
                    <a:bodyPr/>
                    <a:lstStyle/>
                    <a:p>
                      <a:r>
                        <a:rPr lang="it-IT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Case della Salute </a:t>
                      </a:r>
                    </a:p>
                    <a:p>
                      <a:r>
                        <a:rPr lang="it-IT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attive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r>
                        <a:rPr lang="en-US" b="1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it-IT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002">
                <a:tc>
                  <a:txBody>
                    <a:bodyPr/>
                    <a:lstStyle/>
                    <a:p>
                      <a:r>
                        <a:rPr lang="en-US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Nuclei</a:t>
                      </a:r>
                      <a:r>
                        <a:rPr lang="en-US" sz="1400" b="1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Cure </a:t>
                      </a:r>
                      <a:r>
                        <a:rPr lang="en-US" sz="1400" b="1" baseline="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primarie</a:t>
                      </a:r>
                      <a:endParaRPr lang="it-IT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it-IT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egnaposto contenuto 1">
            <a:extLst>
              <a:ext uri="{FF2B5EF4-FFF2-40B4-BE49-F238E27FC236}">
                <a16:creationId xmlns:a16="http://schemas.microsoft.com/office/drawing/2014/main" id="{00DCA273-87AD-4BBD-80BE-EA2A1DD64A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8711205"/>
              </p:ext>
            </p:extLst>
          </p:nvPr>
        </p:nvGraphicFramePr>
        <p:xfrm>
          <a:off x="313762" y="1340768"/>
          <a:ext cx="8649262" cy="53025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5">
            <a:extLst>
              <a:ext uri="{FF2B5EF4-FFF2-40B4-BE49-F238E27FC236}">
                <a16:creationId xmlns:a16="http://schemas.microsoft.com/office/drawing/2014/main" id="{834D5984-23D2-492D-A278-93D54B482A0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B88220-4925-4D1F-8F48-6ED5DE49318F}" type="slidenum">
              <a:rPr lang="it-IT" altLang="it-IT" smtClean="0"/>
              <a:pPr>
                <a:defRPr/>
              </a:pPr>
              <a:t>4</a:t>
            </a:fld>
            <a:endParaRPr lang="it-IT" altLang="it-IT" dirty="0"/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1295400" y="0"/>
            <a:ext cx="7848600" cy="1219200"/>
          </a:xfrm>
          <a:prstGeom prst="rect">
            <a:avLst/>
          </a:prstGeom>
          <a:solidFill>
            <a:srgbClr val="0099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latin typeface="Times New Roman" panose="02020603050405020304" pitchFamily="18" charset="0"/>
            </a:endParaRPr>
          </a:p>
        </p:txBody>
      </p:sp>
      <p:pic>
        <p:nvPicPr>
          <p:cNvPr id="614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60425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35052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834D5984-23D2-492D-A278-93D54B482A0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B88220-4925-4D1F-8F48-6ED5DE49318F}" type="slidenum">
              <a:rPr lang="it-IT" altLang="it-IT" smtClean="0"/>
              <a:pPr>
                <a:defRPr/>
              </a:pPr>
              <a:t>5</a:t>
            </a:fld>
            <a:endParaRPr lang="it-IT" altLang="it-IT" dirty="0"/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1295400" y="0"/>
            <a:ext cx="7848600" cy="1219200"/>
          </a:xfrm>
          <a:prstGeom prst="rect">
            <a:avLst/>
          </a:prstGeom>
          <a:solidFill>
            <a:srgbClr val="0099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latin typeface="Times New Roman" panose="02020603050405020304" pitchFamily="18" charset="0"/>
            </a:endParaRPr>
          </a:p>
        </p:txBody>
      </p:sp>
      <p:pic>
        <p:nvPicPr>
          <p:cNvPr id="614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60425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35052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5117021"/>
              </p:ext>
            </p:extLst>
          </p:nvPr>
        </p:nvGraphicFramePr>
        <p:xfrm>
          <a:off x="179388" y="1270000"/>
          <a:ext cx="8913812" cy="5422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2345975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5">
            <a:extLst>
              <a:ext uri="{FF2B5EF4-FFF2-40B4-BE49-F238E27FC236}">
                <a16:creationId xmlns:a16="http://schemas.microsoft.com/office/drawing/2014/main" id="{50A701A1-A6CF-4B88-B619-A2E15147B04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B184F7-DA00-46B3-8B3B-940579AD6728}" type="slidenum">
              <a:rPr lang="it-IT" altLang="it-IT" smtClean="0"/>
              <a:pPr>
                <a:defRPr/>
              </a:pPr>
              <a:t>6</a:t>
            </a:fld>
            <a:endParaRPr lang="it-IT" altLang="it-IT" dirty="0"/>
          </a:p>
        </p:txBody>
      </p:sp>
      <p:sp>
        <p:nvSpPr>
          <p:cNvPr id="10243" name="Rectangle 1"/>
          <p:cNvSpPr>
            <a:spLocks noChangeArrowheads="1"/>
          </p:cNvSpPr>
          <p:nvPr/>
        </p:nvSpPr>
        <p:spPr bwMode="auto">
          <a:xfrm>
            <a:off x="1295400" y="0"/>
            <a:ext cx="7848600" cy="1219200"/>
          </a:xfrm>
          <a:prstGeom prst="rect">
            <a:avLst/>
          </a:prstGeom>
          <a:solidFill>
            <a:srgbClr val="0099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latin typeface="Times New Roman" panose="02020603050405020304" pitchFamily="18" charset="0"/>
            </a:endParaRPr>
          </a:p>
        </p:txBody>
      </p:sp>
      <p:pic>
        <p:nvPicPr>
          <p:cNvPr id="1024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60425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35052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7" name="Line 223"/>
          <p:cNvSpPr>
            <a:spLocks noChangeShapeType="1"/>
          </p:cNvSpPr>
          <p:nvPr/>
        </p:nvSpPr>
        <p:spPr bwMode="auto">
          <a:xfrm>
            <a:off x="5588000" y="-9826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48" name="Line 226"/>
          <p:cNvSpPr>
            <a:spLocks noChangeShapeType="1"/>
          </p:cNvSpPr>
          <p:nvPr/>
        </p:nvSpPr>
        <p:spPr bwMode="auto">
          <a:xfrm>
            <a:off x="5588000" y="-9826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49" name="Line 240"/>
          <p:cNvSpPr>
            <a:spLocks noChangeShapeType="1"/>
          </p:cNvSpPr>
          <p:nvPr/>
        </p:nvSpPr>
        <p:spPr bwMode="auto">
          <a:xfrm>
            <a:off x="5588000" y="-7381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50" name="Line 243"/>
          <p:cNvSpPr>
            <a:spLocks noChangeShapeType="1"/>
          </p:cNvSpPr>
          <p:nvPr/>
        </p:nvSpPr>
        <p:spPr bwMode="auto">
          <a:xfrm>
            <a:off x="5588000" y="-7381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51" name="Line 257"/>
          <p:cNvSpPr>
            <a:spLocks noChangeShapeType="1"/>
          </p:cNvSpPr>
          <p:nvPr/>
        </p:nvSpPr>
        <p:spPr bwMode="auto">
          <a:xfrm>
            <a:off x="5588000" y="-4937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52" name="Line 260"/>
          <p:cNvSpPr>
            <a:spLocks noChangeShapeType="1"/>
          </p:cNvSpPr>
          <p:nvPr/>
        </p:nvSpPr>
        <p:spPr bwMode="auto">
          <a:xfrm>
            <a:off x="5588000" y="-4937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53" name="Line 274"/>
          <p:cNvSpPr>
            <a:spLocks noChangeShapeType="1"/>
          </p:cNvSpPr>
          <p:nvPr/>
        </p:nvSpPr>
        <p:spPr bwMode="auto">
          <a:xfrm>
            <a:off x="5588000" y="-2492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54" name="Line 277"/>
          <p:cNvSpPr>
            <a:spLocks noChangeShapeType="1"/>
          </p:cNvSpPr>
          <p:nvPr/>
        </p:nvSpPr>
        <p:spPr bwMode="auto">
          <a:xfrm>
            <a:off x="5588000" y="-2492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55" name="Line 291"/>
          <p:cNvSpPr>
            <a:spLocks noChangeShapeType="1"/>
          </p:cNvSpPr>
          <p:nvPr/>
        </p:nvSpPr>
        <p:spPr bwMode="auto">
          <a:xfrm>
            <a:off x="5588000" y="-47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56" name="Line 294"/>
          <p:cNvSpPr>
            <a:spLocks noChangeShapeType="1"/>
          </p:cNvSpPr>
          <p:nvPr/>
        </p:nvSpPr>
        <p:spPr bwMode="auto">
          <a:xfrm>
            <a:off x="5588000" y="-47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57" name="Line 308"/>
          <p:cNvSpPr>
            <a:spLocks noChangeShapeType="1"/>
          </p:cNvSpPr>
          <p:nvPr/>
        </p:nvSpPr>
        <p:spPr bwMode="auto">
          <a:xfrm>
            <a:off x="5588000" y="2397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58" name="Line 311"/>
          <p:cNvSpPr>
            <a:spLocks noChangeShapeType="1"/>
          </p:cNvSpPr>
          <p:nvPr/>
        </p:nvSpPr>
        <p:spPr bwMode="auto">
          <a:xfrm>
            <a:off x="5588000" y="2397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59" name="Line 325"/>
          <p:cNvSpPr>
            <a:spLocks noChangeShapeType="1"/>
          </p:cNvSpPr>
          <p:nvPr/>
        </p:nvSpPr>
        <p:spPr bwMode="auto">
          <a:xfrm>
            <a:off x="5588000" y="4841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60" name="Line 328"/>
          <p:cNvSpPr>
            <a:spLocks noChangeShapeType="1"/>
          </p:cNvSpPr>
          <p:nvPr/>
        </p:nvSpPr>
        <p:spPr bwMode="auto">
          <a:xfrm>
            <a:off x="5588000" y="4841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61" name="Line 342"/>
          <p:cNvSpPr>
            <a:spLocks noChangeShapeType="1"/>
          </p:cNvSpPr>
          <p:nvPr/>
        </p:nvSpPr>
        <p:spPr bwMode="auto">
          <a:xfrm>
            <a:off x="5588000" y="7286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62" name="Line 345"/>
          <p:cNvSpPr>
            <a:spLocks noChangeShapeType="1"/>
          </p:cNvSpPr>
          <p:nvPr/>
        </p:nvSpPr>
        <p:spPr bwMode="auto">
          <a:xfrm>
            <a:off x="5588000" y="7286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63" name="Line 359"/>
          <p:cNvSpPr>
            <a:spLocks noChangeShapeType="1"/>
          </p:cNvSpPr>
          <p:nvPr/>
        </p:nvSpPr>
        <p:spPr bwMode="auto">
          <a:xfrm>
            <a:off x="5588000" y="9731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64" name="Line 362"/>
          <p:cNvSpPr>
            <a:spLocks noChangeShapeType="1"/>
          </p:cNvSpPr>
          <p:nvPr/>
        </p:nvSpPr>
        <p:spPr bwMode="auto">
          <a:xfrm>
            <a:off x="5588000" y="9731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65" name="Line 376"/>
          <p:cNvSpPr>
            <a:spLocks noChangeShapeType="1"/>
          </p:cNvSpPr>
          <p:nvPr/>
        </p:nvSpPr>
        <p:spPr bwMode="auto">
          <a:xfrm>
            <a:off x="5588000" y="12176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66" name="Line 379"/>
          <p:cNvSpPr>
            <a:spLocks noChangeShapeType="1"/>
          </p:cNvSpPr>
          <p:nvPr/>
        </p:nvSpPr>
        <p:spPr bwMode="auto">
          <a:xfrm>
            <a:off x="5588000" y="12176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67" name="Line 393"/>
          <p:cNvSpPr>
            <a:spLocks noChangeShapeType="1"/>
          </p:cNvSpPr>
          <p:nvPr/>
        </p:nvSpPr>
        <p:spPr bwMode="auto">
          <a:xfrm>
            <a:off x="5588000" y="14620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68" name="Line 396"/>
          <p:cNvSpPr>
            <a:spLocks noChangeShapeType="1"/>
          </p:cNvSpPr>
          <p:nvPr/>
        </p:nvSpPr>
        <p:spPr bwMode="auto">
          <a:xfrm>
            <a:off x="5588000" y="14620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69" name="Line 410"/>
          <p:cNvSpPr>
            <a:spLocks noChangeShapeType="1"/>
          </p:cNvSpPr>
          <p:nvPr/>
        </p:nvSpPr>
        <p:spPr bwMode="auto">
          <a:xfrm>
            <a:off x="5588000" y="17065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70" name="Line 413"/>
          <p:cNvSpPr>
            <a:spLocks noChangeShapeType="1"/>
          </p:cNvSpPr>
          <p:nvPr/>
        </p:nvSpPr>
        <p:spPr bwMode="auto">
          <a:xfrm>
            <a:off x="5588000" y="17065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71" name="Line 427"/>
          <p:cNvSpPr>
            <a:spLocks noChangeShapeType="1"/>
          </p:cNvSpPr>
          <p:nvPr/>
        </p:nvSpPr>
        <p:spPr bwMode="auto">
          <a:xfrm>
            <a:off x="5588000" y="19510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72" name="Line 430"/>
          <p:cNvSpPr>
            <a:spLocks noChangeShapeType="1"/>
          </p:cNvSpPr>
          <p:nvPr/>
        </p:nvSpPr>
        <p:spPr bwMode="auto">
          <a:xfrm>
            <a:off x="5588000" y="19510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73" name="Line 444"/>
          <p:cNvSpPr>
            <a:spLocks noChangeShapeType="1"/>
          </p:cNvSpPr>
          <p:nvPr/>
        </p:nvSpPr>
        <p:spPr bwMode="auto">
          <a:xfrm>
            <a:off x="5588000" y="21955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74" name="Line 447"/>
          <p:cNvSpPr>
            <a:spLocks noChangeShapeType="1"/>
          </p:cNvSpPr>
          <p:nvPr/>
        </p:nvSpPr>
        <p:spPr bwMode="auto">
          <a:xfrm>
            <a:off x="5588000" y="21955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75" name="Line 461"/>
          <p:cNvSpPr>
            <a:spLocks noChangeShapeType="1"/>
          </p:cNvSpPr>
          <p:nvPr/>
        </p:nvSpPr>
        <p:spPr bwMode="auto">
          <a:xfrm>
            <a:off x="5588000" y="24399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76" name="Line 464"/>
          <p:cNvSpPr>
            <a:spLocks noChangeShapeType="1"/>
          </p:cNvSpPr>
          <p:nvPr/>
        </p:nvSpPr>
        <p:spPr bwMode="auto">
          <a:xfrm>
            <a:off x="5588000" y="24399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77" name="Line 478"/>
          <p:cNvSpPr>
            <a:spLocks noChangeShapeType="1"/>
          </p:cNvSpPr>
          <p:nvPr/>
        </p:nvSpPr>
        <p:spPr bwMode="auto">
          <a:xfrm>
            <a:off x="5588000" y="26844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78" name="Line 481"/>
          <p:cNvSpPr>
            <a:spLocks noChangeShapeType="1"/>
          </p:cNvSpPr>
          <p:nvPr/>
        </p:nvSpPr>
        <p:spPr bwMode="auto">
          <a:xfrm>
            <a:off x="5588000" y="26844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79" name="Line 495"/>
          <p:cNvSpPr>
            <a:spLocks noChangeShapeType="1"/>
          </p:cNvSpPr>
          <p:nvPr/>
        </p:nvSpPr>
        <p:spPr bwMode="auto">
          <a:xfrm>
            <a:off x="5588000" y="29289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80" name="Line 498"/>
          <p:cNvSpPr>
            <a:spLocks noChangeShapeType="1"/>
          </p:cNvSpPr>
          <p:nvPr/>
        </p:nvSpPr>
        <p:spPr bwMode="auto">
          <a:xfrm>
            <a:off x="5588000" y="29289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81" name="Line 512"/>
          <p:cNvSpPr>
            <a:spLocks noChangeShapeType="1"/>
          </p:cNvSpPr>
          <p:nvPr/>
        </p:nvSpPr>
        <p:spPr bwMode="auto">
          <a:xfrm>
            <a:off x="5588000" y="31734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82" name="Line 515"/>
          <p:cNvSpPr>
            <a:spLocks noChangeShapeType="1"/>
          </p:cNvSpPr>
          <p:nvPr/>
        </p:nvSpPr>
        <p:spPr bwMode="auto">
          <a:xfrm>
            <a:off x="5588000" y="31734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83" name="Line 529"/>
          <p:cNvSpPr>
            <a:spLocks noChangeShapeType="1"/>
          </p:cNvSpPr>
          <p:nvPr/>
        </p:nvSpPr>
        <p:spPr bwMode="auto">
          <a:xfrm>
            <a:off x="5588000" y="34178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284" name="Line 532"/>
          <p:cNvSpPr>
            <a:spLocks noChangeShapeType="1"/>
          </p:cNvSpPr>
          <p:nvPr/>
        </p:nvSpPr>
        <p:spPr bwMode="auto">
          <a:xfrm>
            <a:off x="5588000" y="34178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graphicFrame>
        <p:nvGraphicFramePr>
          <p:cNvPr id="2" name="Object 5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3377710"/>
              </p:ext>
            </p:extLst>
          </p:nvPr>
        </p:nvGraphicFramePr>
        <p:xfrm>
          <a:off x="107504" y="1270000"/>
          <a:ext cx="9004747" cy="5422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57559336-D218-4F37-8D9B-5CCAFB5EEE9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1544C0-A97F-4263-B87F-883FA7EDB637}" type="slidenum">
              <a:rPr lang="it-IT" altLang="it-IT" smtClean="0"/>
              <a:pPr>
                <a:defRPr/>
              </a:pPr>
              <a:t>7</a:t>
            </a:fld>
            <a:endParaRPr lang="it-IT" altLang="it-IT" dirty="0"/>
          </a:p>
        </p:txBody>
      </p:sp>
      <p:sp>
        <p:nvSpPr>
          <p:cNvPr id="22531" name="Rectangle 1"/>
          <p:cNvSpPr>
            <a:spLocks noChangeArrowheads="1"/>
          </p:cNvSpPr>
          <p:nvPr/>
        </p:nvSpPr>
        <p:spPr bwMode="auto">
          <a:xfrm>
            <a:off x="1295400" y="0"/>
            <a:ext cx="7848600" cy="1219200"/>
          </a:xfrm>
          <a:prstGeom prst="rect">
            <a:avLst/>
          </a:prstGeom>
          <a:solidFill>
            <a:srgbClr val="0099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60425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3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35052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0503896"/>
              </p:ext>
            </p:extLst>
          </p:nvPr>
        </p:nvGraphicFramePr>
        <p:xfrm>
          <a:off x="107504" y="1319213"/>
          <a:ext cx="8933309" cy="5278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57559336-D218-4F37-8D9B-5CCAFB5EEE9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1544C0-A97F-4263-B87F-883FA7EDB637}" type="slidenum">
              <a:rPr lang="it-IT" altLang="it-IT" smtClean="0"/>
              <a:pPr>
                <a:defRPr/>
              </a:pPr>
              <a:t>8</a:t>
            </a:fld>
            <a:endParaRPr lang="it-IT" altLang="it-IT" dirty="0"/>
          </a:p>
        </p:txBody>
      </p:sp>
      <p:sp>
        <p:nvSpPr>
          <p:cNvPr id="22531" name="Rectangle 1"/>
          <p:cNvSpPr>
            <a:spLocks noChangeArrowheads="1"/>
          </p:cNvSpPr>
          <p:nvPr/>
        </p:nvSpPr>
        <p:spPr bwMode="auto">
          <a:xfrm>
            <a:off x="1295400" y="0"/>
            <a:ext cx="7848600" cy="1219200"/>
          </a:xfrm>
          <a:prstGeom prst="rect">
            <a:avLst/>
          </a:prstGeom>
          <a:solidFill>
            <a:srgbClr val="0099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60425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3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35052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8515576"/>
              </p:ext>
            </p:extLst>
          </p:nvPr>
        </p:nvGraphicFramePr>
        <p:xfrm>
          <a:off x="107504" y="1319213"/>
          <a:ext cx="8933309" cy="5373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1060569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57559336-D218-4F37-8D9B-5CCAFB5EEE9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1544C0-A97F-4263-B87F-883FA7EDB637}" type="slidenum">
              <a:rPr lang="it-IT" altLang="it-IT" smtClean="0"/>
              <a:pPr>
                <a:defRPr/>
              </a:pPr>
              <a:t>9</a:t>
            </a:fld>
            <a:endParaRPr lang="it-IT" altLang="it-IT" dirty="0"/>
          </a:p>
        </p:txBody>
      </p:sp>
      <p:sp>
        <p:nvSpPr>
          <p:cNvPr id="22531" name="Rectangle 1"/>
          <p:cNvSpPr>
            <a:spLocks noChangeArrowheads="1"/>
          </p:cNvSpPr>
          <p:nvPr/>
        </p:nvSpPr>
        <p:spPr bwMode="auto">
          <a:xfrm>
            <a:off x="1295400" y="0"/>
            <a:ext cx="7848600" cy="1219200"/>
          </a:xfrm>
          <a:prstGeom prst="rect">
            <a:avLst/>
          </a:prstGeom>
          <a:solidFill>
            <a:srgbClr val="0099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60425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3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35052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0308611"/>
              </p:ext>
            </p:extLst>
          </p:nvPr>
        </p:nvGraphicFramePr>
        <p:xfrm>
          <a:off x="179388" y="1319213"/>
          <a:ext cx="8861425" cy="5373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6366006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Times New Roman"/>
        <a:ea typeface="Microsoft YaHei"/>
        <a:cs typeface=""/>
      </a:majorFont>
      <a:minorFont>
        <a:latin typeface="Times New Roman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32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32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untain">
  <a:themeElements>
    <a:clrScheme name="Mountain">
      <a:dk1>
        <a:srgbClr val="000000"/>
      </a:dk1>
      <a:lt1>
        <a:srgbClr val="FFFFFF"/>
      </a:lt1>
      <a:dk2>
        <a:srgbClr val="0536B3"/>
      </a:dk2>
      <a:lt2>
        <a:srgbClr val="7CB7F8"/>
      </a:lt2>
      <a:accent1>
        <a:srgbClr val="3F9EE4"/>
      </a:accent1>
      <a:accent2>
        <a:srgbClr val="77B559"/>
      </a:accent2>
      <a:accent3>
        <a:srgbClr val="E4A81B"/>
      </a:accent3>
      <a:accent4>
        <a:srgbClr val="108BB4"/>
      </a:accent4>
      <a:accent5>
        <a:srgbClr val="DA7328"/>
      </a:accent5>
      <a:accent6>
        <a:srgbClr val="AE589F"/>
      </a:accent6>
      <a:hlink>
        <a:srgbClr val="460245"/>
      </a:hlink>
      <a:folHlink>
        <a:srgbClr val="AC17D6"/>
      </a:folHlink>
    </a:clrScheme>
    <a:fontScheme name="Mountain">
      <a:maj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HY 헤드라인 M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untain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br" rotWithShape="0">
              <a:srgbClr val="000000">
                <a:alpha val="0"/>
              </a:srgbClr>
            </a:outerShdw>
          </a:effectLst>
        </a:effectStyle>
        <a:effectStyle>
          <a:effectLst>
            <a:outerShdw blurRad="38100" dist="25400" dir="5400000" algn="ctr" rotWithShape="0">
              <a:srgbClr val="EBE9ED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b"/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/>
            <a:lightRig rig="glow" dir="b"/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</a:schemeClr>
              <a:schemeClr val="phClr">
                <a:tint val="5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1216</TotalTime>
  <Words>586</Words>
  <Application>Microsoft Office PowerPoint</Application>
  <PresentationFormat>Presentazione su schermo (4:3)</PresentationFormat>
  <Paragraphs>90</Paragraphs>
  <Slides>19</Slides>
  <Notes>18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19</vt:i4>
      </vt:variant>
    </vt:vector>
  </HeadingPairs>
  <TitlesOfParts>
    <vt:vector size="29" baseType="lpstr">
      <vt:lpstr>Microsoft YaHei</vt:lpstr>
      <vt:lpstr>Aharoni</vt:lpstr>
      <vt:lpstr>Arial</vt:lpstr>
      <vt:lpstr>Arial Narrow</vt:lpstr>
      <vt:lpstr>Arial Rounded MT Bold</vt:lpstr>
      <vt:lpstr>Gill Sans MT</vt:lpstr>
      <vt:lpstr>Times New Roman</vt:lpstr>
      <vt:lpstr>Wingdings 2</vt:lpstr>
      <vt:lpstr>Tema di Office</vt:lpstr>
      <vt:lpstr>Mountain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subject/>
  <dc:creator>Coglianese</dc:creator>
  <cp:keywords/>
  <dc:description/>
  <cp:lastModifiedBy>Davide Carollo</cp:lastModifiedBy>
  <cp:revision>132</cp:revision>
  <cp:lastPrinted>1601-01-01T00:00:00Z</cp:lastPrinted>
  <dcterms:created xsi:type="dcterms:W3CDTF">2005-02-23T08:57:11Z</dcterms:created>
  <dcterms:modified xsi:type="dcterms:W3CDTF">2022-04-27T04:45:24Z</dcterms:modified>
</cp:coreProperties>
</file>