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602" r:id="rId3"/>
    <p:sldId id="620" r:id="rId4"/>
    <p:sldId id="637" r:id="rId5"/>
    <p:sldId id="605" r:id="rId6"/>
    <p:sldId id="638" r:id="rId7"/>
    <p:sldId id="639" r:id="rId8"/>
    <p:sldId id="624" r:id="rId9"/>
    <p:sldId id="634" r:id="rId10"/>
    <p:sldId id="640" r:id="rId11"/>
    <p:sldId id="601" r:id="rId12"/>
    <p:sldId id="642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99"/>
    <a:srgbClr val="BF63B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Stile con tema 2 - Color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Stile con tema 2 - Color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42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4AA5B-C5DC-4471-950D-06DFBDE070E6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177F1-90DF-413F-A23E-D6F8AC4C7BC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11301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05AF-F26F-4E99-A66F-F230EDEA34A5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227EB-05D4-4959-B991-0C01BFCAF06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70151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05AF-F26F-4E99-A66F-F230EDEA34A5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227EB-05D4-4959-B991-0C01BFCAF06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7246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05AF-F26F-4E99-A66F-F230EDEA34A5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227EB-05D4-4959-B991-0C01BFCAF06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45664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05AF-F26F-4E99-A66F-F230EDEA34A5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227EB-05D4-4959-B991-0C01BFCAF06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51142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05AF-F26F-4E99-A66F-F230EDEA34A5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227EB-05D4-4959-B991-0C01BFCAF06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96907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05AF-F26F-4E99-A66F-F230EDEA34A5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227EB-05D4-4959-B991-0C01BFCAF06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27306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05AF-F26F-4E99-A66F-F230EDEA34A5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227EB-05D4-4959-B991-0C01BFCAF06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3073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05AF-F26F-4E99-A66F-F230EDEA34A5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227EB-05D4-4959-B991-0C01BFCAF06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43498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05AF-F26F-4E99-A66F-F230EDEA34A5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227EB-05D4-4959-B991-0C01BFCAF06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4863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B2105AF-F26F-4E99-A66F-F230EDEA34A5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D227EB-05D4-4959-B991-0C01BFCAF06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0885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105AF-F26F-4E99-A66F-F230EDEA34A5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227EB-05D4-4959-B991-0C01BFCAF06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75136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B2105AF-F26F-4E99-A66F-F230EDEA34A5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7D227EB-05D4-4959-B991-0C01BFCAF06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4170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ienanews.it/toscana/siena/cancro-alla-mammella-e-torace-compromesso-ricostruzione-a-siena-le-rida-il-sorriso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persona, uomo, interni, edificio&#10;&#10;Descrizione generata automaticamente">
            <a:extLst>
              <a:ext uri="{FF2B5EF4-FFF2-40B4-BE49-F238E27FC236}">
                <a16:creationId xmlns:a16="http://schemas.microsoft.com/office/drawing/2014/main" xmlns="" id="{3A436D1B-0393-4F73-B3FF-F2BC76A6706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alphaModFix amt="35000"/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rcRect t="13882" b="184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9A1F73B-79F7-421C-B3D7-104D756DC6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pPr algn="ctr"/>
            <a:r>
              <a:rPr lang="it-IT" sz="6600" dirty="0">
                <a:solidFill>
                  <a:srgbClr val="FFFFFF"/>
                </a:solidFill>
              </a:rPr>
              <a:t>LO STATO DELLE LISTE </a:t>
            </a:r>
            <a:r>
              <a:rPr lang="it-IT" sz="6600" dirty="0" err="1">
                <a:solidFill>
                  <a:srgbClr val="FFFFFF"/>
                </a:solidFill>
              </a:rPr>
              <a:t>D’ATTESA</a:t>
            </a:r>
            <a:r>
              <a:rPr lang="it-IT" sz="6600" dirty="0">
                <a:solidFill>
                  <a:srgbClr val="FFFFFF"/>
                </a:solidFill>
              </a:rPr>
              <a:t> CHIRURGICHE </a:t>
            </a:r>
            <a:r>
              <a:rPr lang="it-IT" sz="6600" dirty="0" err="1">
                <a:solidFill>
                  <a:srgbClr val="FFFFFF"/>
                </a:solidFill>
              </a:rPr>
              <a:t>DI</a:t>
            </a:r>
            <a:r>
              <a:rPr lang="it-IT" sz="6600" dirty="0">
                <a:solidFill>
                  <a:srgbClr val="FFFFFF"/>
                </a:solidFill>
              </a:rPr>
              <a:t> AREA METROPOLITANA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B9D11932-8872-49FC-8E5E-45F0F38C8E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>
            <a:normAutofit/>
          </a:bodyPr>
          <a:lstStyle/>
          <a:p>
            <a:pPr algn="ctr"/>
            <a:r>
              <a:rPr lang="it-IT" sz="3600">
                <a:solidFill>
                  <a:srgbClr val="FFFFFF"/>
                </a:solidFill>
              </a:rPr>
              <a:t>03/11/2022</a:t>
            </a:r>
            <a:endParaRPr lang="it-IT" sz="3600" dirty="0">
              <a:solidFill>
                <a:srgbClr val="FFFFFF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ED26D631-71B1-41FC-8183-9A37F884E4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B0DD4D4C-0A16-4FBA-9931-1F0FCE92E2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10E8F221-2C17-451E-A781-791A48BDA1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3635714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9D32DD4-4CB8-470D-915E-8582D7DB6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it-IT" sz="3600" dirty="0" smtClean="0"/>
              <a:t>AZIONI MESSE IN CAMPO AD OGGI</a:t>
            </a:r>
            <a:endParaRPr lang="it-IT" sz="3600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390AF579-8955-4A39-876B-F20D8C03C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688" y="2048351"/>
            <a:ext cx="19581638" cy="1828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xmlns="" id="{B079C2AE-E443-44B3-AE79-ED14EEA22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19357"/>
            <a:ext cx="10058400" cy="4484727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it-IT" sz="1800" dirty="0" smtClean="0"/>
              <a:t>Al fine di garantire gli obiettivi sopra menzionati e garantire il riavvio della produzione, sono state messe in atto le seguenti azioni: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1800" b="1" dirty="0" smtClean="0"/>
              <a:t>avvio di un tavolo di confronto metropolitano in raccordo con la con la CTSS </a:t>
            </a:r>
            <a:r>
              <a:rPr lang="it-IT" sz="1800" dirty="0" smtClean="0"/>
              <a:t>tra le quattro Aziende presenti nell’area di </a:t>
            </a:r>
            <a:r>
              <a:rPr lang="it-IT" sz="1800" dirty="0" smtClean="0"/>
              <a:t>Bologna;</a:t>
            </a:r>
            <a:endParaRPr lang="it-IT" sz="18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it-IT" sz="1800" b="1" dirty="0" smtClean="0"/>
              <a:t>realizzazione di piani condivisi a livello regionale </a:t>
            </a:r>
            <a:r>
              <a:rPr lang="it-IT" sz="1800" dirty="0" smtClean="0"/>
              <a:t>per delineare le azioni di </a:t>
            </a:r>
            <a:r>
              <a:rPr lang="it-IT" sz="1800" dirty="0" smtClean="0"/>
              <a:t>recupero;</a:t>
            </a:r>
            <a:endParaRPr lang="it-IT" sz="18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it-IT" sz="1800" dirty="0" smtClean="0"/>
              <a:t>sviluppo e mantenimento di </a:t>
            </a:r>
            <a:r>
              <a:rPr lang="it-IT" sz="1800" b="1" dirty="0" smtClean="0"/>
              <a:t>accordi con la rete del privato accreditato </a:t>
            </a:r>
            <a:r>
              <a:rPr lang="it-IT" sz="1800" dirty="0" smtClean="0"/>
              <a:t>per l’attivazione di </a:t>
            </a:r>
            <a:r>
              <a:rPr lang="it-IT" sz="1800" b="1" dirty="0" smtClean="0"/>
              <a:t>spazi di degenza e di sala operatoria utilizzati dalle </a:t>
            </a:r>
            <a:r>
              <a:rPr lang="it-IT" sz="1800" b="1" i="1" dirty="0" err="1" smtClean="0"/>
              <a:t>equipes</a:t>
            </a:r>
            <a:r>
              <a:rPr lang="it-IT" sz="1800" b="1" dirty="0" smtClean="0"/>
              <a:t> chirurgiche </a:t>
            </a:r>
            <a:r>
              <a:rPr lang="it-IT" sz="1800" b="1" dirty="0" smtClean="0"/>
              <a:t>Aziendali</a:t>
            </a:r>
            <a:r>
              <a:rPr lang="it-IT" sz="1800" dirty="0" smtClean="0"/>
              <a:t>;</a:t>
            </a:r>
            <a:endParaRPr lang="it-IT" sz="18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it-IT" sz="1800" dirty="0" smtClean="0"/>
              <a:t>approvazione di </a:t>
            </a:r>
            <a:r>
              <a:rPr lang="it-IT" sz="1800" b="1" dirty="0" smtClean="0"/>
              <a:t>accordi per l’invio di casistica di </a:t>
            </a:r>
            <a:r>
              <a:rPr lang="it-IT" sz="1800" b="1" dirty="0" err="1" smtClean="0"/>
              <a:t>medio-bassa</a:t>
            </a:r>
            <a:r>
              <a:rPr lang="it-IT" sz="1800" b="1" dirty="0" smtClean="0"/>
              <a:t> complessità</a:t>
            </a:r>
            <a:r>
              <a:rPr lang="it-IT" sz="1800" dirty="0" smtClean="0"/>
              <a:t> </a:t>
            </a:r>
            <a:r>
              <a:rPr lang="it-IT" sz="1800" b="1" dirty="0" smtClean="0"/>
              <a:t>alla rete del privato accreditato (a gestione delle </a:t>
            </a:r>
            <a:r>
              <a:rPr lang="it-IT" sz="1800" b="1" i="1" dirty="0" err="1" smtClean="0"/>
              <a:t>equipes</a:t>
            </a:r>
            <a:r>
              <a:rPr lang="it-IT" sz="1800" b="1" dirty="0" smtClean="0"/>
              <a:t> delle case di cura</a:t>
            </a:r>
            <a:r>
              <a:rPr lang="it-IT" sz="1800" b="1" dirty="0" smtClean="0"/>
              <a:t>);</a:t>
            </a:r>
            <a:endParaRPr lang="it-IT" sz="1800" b="1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it-IT" sz="1800" b="1" dirty="0" smtClean="0"/>
              <a:t>contrattualizzazione e assunzione di personale anestesiologico e infermieristico </a:t>
            </a:r>
            <a:r>
              <a:rPr lang="it-IT" sz="1800" dirty="0" smtClean="0"/>
              <a:t>per garantire il mantenimento minimo degli spazi </a:t>
            </a:r>
            <a:r>
              <a:rPr lang="it-IT" sz="1800" dirty="0" smtClean="0"/>
              <a:t>operatori.</a:t>
            </a:r>
            <a:endParaRPr 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1038973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7200" dirty="0"/>
              <a:t>GRAZIE PER L’ATTENZIONE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9D32DD4-4CB8-470D-915E-8582D7DB6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it-IT" sz="3600" dirty="0" smtClean="0"/>
              <a:t>TEMPI PROSPETTICI INTERVENTI MONITORATI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390AF579-8955-4A39-876B-F20D8C03C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688" y="2048351"/>
            <a:ext cx="19581638" cy="1828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xmlns="" id="{B079C2AE-E443-44B3-AE79-ED14EEA22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19357"/>
            <a:ext cx="10058400" cy="4484727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endParaRPr lang="it-IT" sz="1600" dirty="0"/>
          </a:p>
          <a:p>
            <a:pPr marL="0" indent="0" algn="just">
              <a:buNone/>
            </a:pPr>
            <a:endParaRPr lang="it-IT" sz="1600" dirty="0"/>
          </a:p>
          <a:p>
            <a:pPr marL="0" indent="0" algn="just">
              <a:buNone/>
            </a:pPr>
            <a:endParaRPr lang="it-IT" sz="1600" dirty="0"/>
          </a:p>
          <a:p>
            <a:pPr marL="0" indent="0" algn="just">
              <a:buNone/>
            </a:pPr>
            <a:endParaRPr lang="it-IT" sz="1600" dirty="0"/>
          </a:p>
          <a:p>
            <a:pPr marL="0" indent="0" algn="just">
              <a:buNone/>
            </a:pPr>
            <a:endParaRPr lang="it-IT" sz="1300" i="1" dirty="0"/>
          </a:p>
          <a:p>
            <a:pPr marL="0" indent="0" algn="just">
              <a:buNone/>
            </a:pPr>
            <a:endParaRPr lang="it-IT" sz="1300" i="1" dirty="0"/>
          </a:p>
          <a:p>
            <a:pPr marL="0" indent="0" algn="just">
              <a:buNone/>
            </a:pPr>
            <a:endParaRPr lang="it-IT" sz="1300" i="1" dirty="0"/>
          </a:p>
          <a:p>
            <a:pPr marL="0" indent="0" algn="just">
              <a:buNone/>
            </a:pPr>
            <a:endParaRPr lang="it-IT" sz="1300" i="1" dirty="0"/>
          </a:p>
          <a:p>
            <a:pPr marL="0" indent="0" algn="just">
              <a:buNone/>
            </a:pPr>
            <a:endParaRPr lang="it-IT" sz="1300" i="1" dirty="0" smtClean="0"/>
          </a:p>
          <a:p>
            <a:pPr marL="0" indent="0" algn="just">
              <a:buNone/>
            </a:pPr>
            <a:endParaRPr lang="it-IT" sz="1300" i="1" dirty="0"/>
          </a:p>
          <a:p>
            <a:pPr marL="0" indent="0" algn="just">
              <a:buNone/>
            </a:pPr>
            <a:r>
              <a:rPr lang="it-IT" sz="1300" i="1" dirty="0" smtClean="0"/>
              <a:t>Dati da flusso SIGLA aggiornati al 03/11/2022</a:t>
            </a:r>
            <a:endParaRPr lang="it-IT" sz="1300" i="1" dirty="0"/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xmlns="" id="{767E036B-39F6-4E0F-BE17-9BEAD636A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2467322"/>
              </p:ext>
            </p:extLst>
          </p:nvPr>
        </p:nvGraphicFramePr>
        <p:xfrm>
          <a:off x="1066799" y="2165229"/>
          <a:ext cx="10130288" cy="32607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65144">
                  <a:extLst>
                    <a:ext uri="{9D8B030D-6E8A-4147-A177-3AD203B41FA5}">
                      <a16:colId xmlns:a16="http://schemas.microsoft.com/office/drawing/2014/main" xmlns="" val="1190533958"/>
                    </a:ext>
                  </a:extLst>
                </a:gridCol>
                <a:gridCol w="5065144">
                  <a:extLst>
                    <a:ext uri="{9D8B030D-6E8A-4147-A177-3AD203B41FA5}">
                      <a16:colId xmlns:a16="http://schemas.microsoft.com/office/drawing/2014/main" xmlns="" val="2847390715"/>
                    </a:ext>
                  </a:extLst>
                </a:gridCol>
              </a:tblGrid>
              <a:tr h="90711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AUSL BOLOGNA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PERCENTUALE INTERVENTI IN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LISTA IN TEMPO AL 03/11/2022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8444538"/>
                  </a:ext>
                </a:extLst>
              </a:tr>
              <a:tr h="392279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TUMORE</a:t>
                      </a:r>
                      <a:r>
                        <a:rPr lang="it-IT" b="1" baseline="0" dirty="0" smtClean="0">
                          <a:solidFill>
                            <a:schemeClr val="bg1"/>
                          </a:solidFill>
                        </a:rPr>
                        <a:t> MAMMELLA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6737318"/>
                  </a:ext>
                </a:extLst>
              </a:tr>
              <a:tr h="392279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TUMORE</a:t>
                      </a:r>
                      <a:r>
                        <a:rPr lang="it-IT" b="1" baseline="0" dirty="0" smtClean="0">
                          <a:solidFill>
                            <a:schemeClr val="bg1"/>
                          </a:solidFill>
                        </a:rPr>
                        <a:t> PROSTATA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2279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TUMORE COLON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2279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TUMORE RETTO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2279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TUMORE UTERO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70859336"/>
                  </a:ext>
                </a:extLst>
              </a:tr>
              <a:tr h="392279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TUMORE TIROIDE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30832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1780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INTRODUZIONE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it-IT" dirty="0"/>
              <a:t>L’impatto della pandemia COVID-19 ha comportato, tra il 2020 e la fine del 2021, una forte contrazione dell’attività chirurgica metropolitana in relazione alla necessità di trasferire personale, spazi e risorse verso altri </a:t>
            </a:r>
            <a:r>
              <a:rPr lang="it-IT" i="1" dirty="0" err="1"/>
              <a:t>setting</a:t>
            </a:r>
            <a:r>
              <a:rPr lang="it-IT" dirty="0"/>
              <a:t> assistenziali. </a:t>
            </a:r>
          </a:p>
          <a:p>
            <a:pPr marL="0" lvl="0" indent="0" algn="just">
              <a:buNone/>
            </a:pPr>
            <a:r>
              <a:rPr lang="it-IT" b="1" dirty="0"/>
              <a:t>Tale contrazione ha determinato ricadute importanti sul rispetto dei tempi di attesa</a:t>
            </a:r>
            <a:r>
              <a:rPr lang="it-IT" dirty="0"/>
              <a:t>, specialmente per le patologie a minore complessità.</a:t>
            </a:r>
            <a:endParaRPr lang="it-IT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0" lvl="0" indent="0" algn="just">
              <a:buNone/>
            </a:pPr>
            <a:r>
              <a:rPr lang="it-IT" dirty="0"/>
              <a:t>Questo impatto si è </a:t>
            </a:r>
            <a:r>
              <a:rPr lang="it-IT" b="1" dirty="0"/>
              <a:t>ulteriormente aggravato </a:t>
            </a:r>
            <a:r>
              <a:rPr lang="it-IT" dirty="0"/>
              <a:t>anche dal progressivo riavvio dell’attività ambulatoriale da maggio 2020, con conseguente immissione di pazienti in lista d’attesa.</a:t>
            </a:r>
          </a:p>
          <a:p>
            <a:pPr marL="0" lvl="0" indent="0" algn="just">
              <a:buNone/>
            </a:pPr>
            <a:r>
              <a:rPr lang="it-IT" b="1" dirty="0"/>
              <a:t>Si è pertanto reso necessario dare una risposta adeguata alle liste d’attesa chirurgiche (LDA)</a:t>
            </a:r>
            <a:r>
              <a:rPr lang="it-IT" dirty="0"/>
              <a:t>, recuperando i pazienti in attesa nel contesto delle 4 aziende dell’area metropolitana di Bologna (Azienda USL di Bologna, IRCCS-AOU Policlinico di Sant’Orsola Malpighi, Istituto Ortopedico Rizzoli e Azienda USL di Imola).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F0E9CD5-0711-41DC-B6FF-7A22B5015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LO STATO METROPOLITANO DELLE LDA PER AZIENDA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xmlns="" id="{767E036B-39F6-4E0F-BE17-9BEAD636A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94920934"/>
              </p:ext>
            </p:extLst>
          </p:nvPr>
        </p:nvGraphicFramePr>
        <p:xfrm>
          <a:off x="1097280" y="1882511"/>
          <a:ext cx="10063709" cy="25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xmlns="" val="1190533958"/>
                    </a:ext>
                  </a:extLst>
                </a:gridCol>
                <a:gridCol w="1103387">
                  <a:extLst>
                    <a:ext uri="{9D8B030D-6E8A-4147-A177-3AD203B41FA5}">
                      <a16:colId xmlns:a16="http://schemas.microsoft.com/office/drawing/2014/main" xmlns="" val="2847390715"/>
                    </a:ext>
                  </a:extLst>
                </a:gridCol>
                <a:gridCol w="1103387">
                  <a:extLst>
                    <a:ext uri="{9D8B030D-6E8A-4147-A177-3AD203B41FA5}">
                      <a16:colId xmlns:a16="http://schemas.microsoft.com/office/drawing/2014/main" xmlns="" val="143737230"/>
                    </a:ext>
                  </a:extLst>
                </a:gridCol>
                <a:gridCol w="1103387">
                  <a:extLst>
                    <a:ext uri="{9D8B030D-6E8A-4147-A177-3AD203B41FA5}">
                      <a16:colId xmlns:a16="http://schemas.microsoft.com/office/drawing/2014/main" xmlns="" val="3714896839"/>
                    </a:ext>
                  </a:extLst>
                </a:gridCol>
                <a:gridCol w="1103387">
                  <a:extLst>
                    <a:ext uri="{9D8B030D-6E8A-4147-A177-3AD203B41FA5}">
                      <a16:colId xmlns:a16="http://schemas.microsoft.com/office/drawing/2014/main" xmlns="" val="775984075"/>
                    </a:ext>
                  </a:extLst>
                </a:gridCol>
                <a:gridCol w="110338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03387">
                  <a:extLst>
                    <a:ext uri="{9D8B030D-6E8A-4147-A177-3AD203B41FA5}">
                      <a16:colId xmlns:a16="http://schemas.microsoft.com/office/drawing/2014/main" xmlns="" val="1188399292"/>
                    </a:ext>
                  </a:extLst>
                </a:gridCol>
                <a:gridCol w="1103387">
                  <a:extLst>
                    <a:ext uri="{9D8B030D-6E8A-4147-A177-3AD203B41FA5}">
                      <a16:colId xmlns:a16="http://schemas.microsoft.com/office/drawing/2014/main" xmlns="" val="4289712571"/>
                    </a:ext>
                  </a:extLst>
                </a:gridCol>
              </a:tblGrid>
              <a:tr h="42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AZIENDA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CLASSE A</a:t>
                      </a:r>
                      <a:endParaRPr lang="it-IT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CLASSE B</a:t>
                      </a:r>
                      <a:endParaRPr lang="it-IT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CLASSE C</a:t>
                      </a:r>
                      <a:endParaRPr lang="it-IT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CLASSE D</a:t>
                      </a:r>
                      <a:endParaRPr lang="it-IT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  <a:r>
                        <a:rPr lang="it-IT" sz="11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02/11/2022</a:t>
                      </a:r>
                      <a:endParaRPr lang="it-IT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  <a:r>
                        <a:rPr lang="it-IT" sz="11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13/07/2022</a:t>
                      </a:r>
                      <a:endParaRPr lang="it-IT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AL 31/12/2019</a:t>
                      </a:r>
                      <a:endParaRPr lang="it-IT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844453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AUSL BOLOGNA</a:t>
                      </a:r>
                      <a:endParaRPr lang="it-IT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12.382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6.775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673731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IRCCS-AOU SANT'ORSOLA MALPIGHI</a:t>
                      </a:r>
                      <a:endParaRPr lang="it-IT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19.585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13.957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841897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IOR</a:t>
                      </a:r>
                      <a:endParaRPr lang="it-IT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20.712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21.804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9.322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7085933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AUSL IMOLA</a:t>
                      </a:r>
                      <a:endParaRPr lang="it-IT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2.589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1.462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083290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2.073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9.621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27.355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15.517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54.566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56.360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31.516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9210913"/>
                  </a:ext>
                </a:extLst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0" y="6070606"/>
            <a:ext cx="1219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i="1" dirty="0"/>
              <a:t>NB: sono state considerate tutte le posizioni attive a livello aziendale relative ad interventi in </a:t>
            </a:r>
            <a:r>
              <a:rPr lang="it-IT" sz="1100" i="1" dirty="0" err="1"/>
              <a:t>day-surgery</a:t>
            </a:r>
            <a:r>
              <a:rPr lang="it-IT" sz="1100" i="1" dirty="0"/>
              <a:t> o degenza ordinaria, comprese quelle non presenti nel sistema regionale SIGLA. </a:t>
            </a:r>
          </a:p>
        </p:txBody>
      </p:sp>
      <p:sp>
        <p:nvSpPr>
          <p:cNvPr id="5" name="Segnaposto contenuto 2"/>
          <p:cNvSpPr>
            <a:spLocks noGrp="1"/>
          </p:cNvSpPr>
          <p:nvPr>
            <p:ph idx="1"/>
          </p:nvPr>
        </p:nvSpPr>
        <p:spPr>
          <a:xfrm>
            <a:off x="0" y="4799062"/>
            <a:ext cx="12192000" cy="111236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3600" b="1" dirty="0"/>
              <a:t>21% classe A e B</a:t>
            </a:r>
          </a:p>
          <a:p>
            <a:pPr marL="0" indent="0" algn="ctr">
              <a:buNone/>
            </a:pPr>
            <a:r>
              <a:rPr lang="it-IT" sz="3600" b="1" dirty="0"/>
              <a:t>79% classe C e D</a:t>
            </a:r>
          </a:p>
        </p:txBody>
      </p:sp>
    </p:spTree>
    <p:extLst>
      <p:ext uri="{BB962C8B-B14F-4D97-AF65-F5344CB8AC3E}">
        <p14:creationId xmlns:p14="http://schemas.microsoft.com/office/powerpoint/2010/main" xmlns="" val="1679044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F0E9CD5-0711-41DC-B6FF-7A22B5015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LO STATO METROPOLITANO DELLE LDA PER AZIENDA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xmlns="" id="{767E036B-39F6-4E0F-BE17-9BEAD636A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87927338"/>
              </p:ext>
            </p:extLst>
          </p:nvPr>
        </p:nvGraphicFramePr>
        <p:xfrm>
          <a:off x="1097280" y="1882511"/>
          <a:ext cx="10058400" cy="25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76562">
                  <a:extLst>
                    <a:ext uri="{9D8B030D-6E8A-4147-A177-3AD203B41FA5}">
                      <a16:colId xmlns:a16="http://schemas.microsoft.com/office/drawing/2014/main" xmlns="" val="1190533958"/>
                    </a:ext>
                  </a:extLst>
                </a:gridCol>
                <a:gridCol w="2440919">
                  <a:extLst>
                    <a:ext uri="{9D8B030D-6E8A-4147-A177-3AD203B41FA5}">
                      <a16:colId xmlns:a16="http://schemas.microsoft.com/office/drawing/2014/main" xmlns="" val="143737230"/>
                    </a:ext>
                  </a:extLst>
                </a:gridCol>
                <a:gridCol w="2440919">
                  <a:extLst>
                    <a:ext uri="{9D8B030D-6E8A-4147-A177-3AD203B41FA5}">
                      <a16:colId xmlns:a16="http://schemas.microsoft.com/office/drawing/2014/main" xmlns="" val="3714896839"/>
                    </a:ext>
                  </a:extLst>
                </a:gridCol>
              </a:tblGrid>
              <a:tr h="42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AZIENDA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RER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EXTRA-RER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844453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AUSL BOLOGNA</a:t>
                      </a:r>
                      <a:endParaRPr lang="it-IT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91%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6737318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IRCCS-AOU SANT'ORSOLA MALPIGHI</a:t>
                      </a:r>
                      <a:endParaRPr lang="it-IT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74%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26%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68418974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IOR</a:t>
                      </a:r>
                      <a:endParaRPr lang="it-IT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70859336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AUSL IMOLA</a:t>
                      </a:r>
                      <a:endParaRPr lang="it-IT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89%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30832902"/>
                  </a:ext>
                </a:extLst>
              </a:tr>
              <a:tr h="420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69%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31%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9210913"/>
                  </a:ext>
                </a:extLst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0" y="6070606"/>
            <a:ext cx="1219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i="1" dirty="0"/>
              <a:t>NB: sono state considerate tutte le posizioni attive a livello aziendale relative ad interventi in </a:t>
            </a:r>
            <a:r>
              <a:rPr lang="it-IT" sz="1100" i="1" dirty="0" err="1"/>
              <a:t>day-surgery</a:t>
            </a:r>
            <a:r>
              <a:rPr lang="it-IT" sz="1100" i="1" dirty="0"/>
              <a:t> o degenza ordinaria, comprese quelle non presenti nel sistema regionale SIGLA. </a:t>
            </a:r>
          </a:p>
        </p:txBody>
      </p:sp>
      <p:sp>
        <p:nvSpPr>
          <p:cNvPr id="5" name="Segnaposto contenuto 2"/>
          <p:cNvSpPr>
            <a:spLocks noGrp="1"/>
          </p:cNvSpPr>
          <p:nvPr>
            <p:ph idx="1"/>
          </p:nvPr>
        </p:nvSpPr>
        <p:spPr>
          <a:xfrm>
            <a:off x="0" y="4799062"/>
            <a:ext cx="12192000" cy="111236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3600" b="1" dirty="0"/>
              <a:t>69% di posizioni di lista di residenti della Regione </a:t>
            </a:r>
          </a:p>
          <a:p>
            <a:pPr marL="0" indent="0" algn="ctr">
              <a:buNone/>
            </a:pPr>
            <a:r>
              <a:rPr lang="it-IT" sz="3600" b="1" dirty="0"/>
              <a:t>31% di posizioni di lista di residenti extra-Regione</a:t>
            </a:r>
          </a:p>
        </p:txBody>
      </p:sp>
    </p:spTree>
    <p:extLst>
      <p:ext uri="{BB962C8B-B14F-4D97-AF65-F5344CB8AC3E}">
        <p14:creationId xmlns:p14="http://schemas.microsoft.com/office/powerpoint/2010/main" xmlns="" val="3389552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9D32DD4-4CB8-470D-915E-8582D7DB6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it-IT" sz="3600" dirty="0"/>
              <a:t>LO STATO METROPOLITANO DELLE LDA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390AF579-8955-4A39-876B-F20D8C03C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688" y="2048351"/>
            <a:ext cx="19581638" cy="1828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xmlns="" id="{B079C2AE-E443-44B3-AE79-ED14EEA22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19357"/>
            <a:ext cx="10058400" cy="4484727"/>
          </a:xfrm>
        </p:spPr>
        <p:txBody>
          <a:bodyPr anchor="ctr"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it-IT" b="1" dirty="0"/>
              <a:t>Rispetto alla fine del 2019 </a:t>
            </a:r>
            <a:r>
              <a:rPr lang="it-IT" dirty="0"/>
              <a:t>le liste d’attesa chirurgiche di area metropolitana registrano un </a:t>
            </a:r>
            <a:r>
              <a:rPr lang="it-IT" b="1" dirty="0"/>
              <a:t>incremento</a:t>
            </a:r>
            <a:r>
              <a:rPr lang="it-IT" dirty="0"/>
              <a:t> complessivo attorno </a:t>
            </a:r>
            <a:r>
              <a:rPr lang="it-IT" b="1" dirty="0"/>
              <a:t>al 73%.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/>
              <a:t>In termini di </a:t>
            </a:r>
            <a:r>
              <a:rPr lang="it-IT" b="1" dirty="0"/>
              <a:t>volume</a:t>
            </a:r>
            <a:r>
              <a:rPr lang="it-IT" dirty="0"/>
              <a:t> le discipline di maggior impatto risultano essere </a:t>
            </a:r>
            <a:r>
              <a:rPr lang="it-IT" b="1" dirty="0"/>
              <a:t>Ortopedia e Traumatologia, Chirurgia Generale </a:t>
            </a:r>
            <a:r>
              <a:rPr lang="it-IT" dirty="0"/>
              <a:t>e </a:t>
            </a:r>
            <a:r>
              <a:rPr lang="it-IT" b="1" dirty="0"/>
              <a:t>Urologia </a:t>
            </a:r>
            <a:r>
              <a:rPr lang="it-IT" dirty="0"/>
              <a:t>che costituiscono</a:t>
            </a:r>
            <a:r>
              <a:rPr lang="it-IT" b="1" dirty="0"/>
              <a:t> rispettivamente il 42,2%, il 14,2% e il 13,7% </a:t>
            </a:r>
            <a:r>
              <a:rPr lang="it-IT" dirty="0"/>
              <a:t>delle posizioni in lista, ovvero </a:t>
            </a:r>
            <a:r>
              <a:rPr lang="it-IT" b="1" dirty="0"/>
              <a:t>il 70% del totale</a:t>
            </a:r>
            <a:r>
              <a:rPr lang="it-IT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/>
              <a:t>Analogamente, considerando la </a:t>
            </a:r>
            <a:r>
              <a:rPr lang="it-IT" b="1" dirty="0"/>
              <a:t>priorità</a:t>
            </a:r>
            <a:r>
              <a:rPr lang="it-IT" dirty="0"/>
              <a:t> di lista data dalla </a:t>
            </a:r>
            <a:r>
              <a:rPr lang="it-IT" b="1" dirty="0"/>
              <a:t>somma delle posizioni in classe A e B</a:t>
            </a:r>
            <a:r>
              <a:rPr lang="it-IT" dirty="0"/>
              <a:t>, le discipline con la casistica più voluminosa sono </a:t>
            </a:r>
            <a:r>
              <a:rPr lang="it-IT" b="1" dirty="0"/>
              <a:t>Ortopedia e Traumatologia, Urologia e Chirurgia Generale.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/>
              <a:t>Nel complesso il </a:t>
            </a:r>
            <a:r>
              <a:rPr lang="it-IT" b="1" dirty="0"/>
              <a:t>31%</a:t>
            </a:r>
            <a:r>
              <a:rPr lang="it-IT" dirty="0"/>
              <a:t> delle posizioni di lista è attribuibile a pazienti </a:t>
            </a:r>
            <a:r>
              <a:rPr lang="it-IT" b="1" dirty="0"/>
              <a:t>residenti al di fuori della Regione Emilia-Romagna.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038973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9D32DD4-4CB8-470D-915E-8582D7DB6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it-IT" sz="3600" dirty="0"/>
              <a:t>OBIETTIVI DI RECUPERO ENTRO IL 2022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390AF579-8955-4A39-876B-F20D8C03C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688" y="2048351"/>
            <a:ext cx="19581638" cy="1828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117628AD-7AF4-4B05-BCA9-FC34C41FBC7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2687" y="1800895"/>
            <a:ext cx="10058399" cy="4304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98524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9D32DD4-4CB8-470D-915E-8582D7DB6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it-IT" sz="3600" dirty="0"/>
              <a:t>EROGATO ENTRO I TEMPI INTERVENTI </a:t>
            </a:r>
            <a:r>
              <a:rPr lang="it-IT" sz="3600" dirty="0" smtClean="0"/>
              <a:t>MONITORATI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390AF579-8955-4A39-876B-F20D8C03C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688" y="2048351"/>
            <a:ext cx="19581638" cy="1828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xmlns="" id="{B079C2AE-E443-44B3-AE79-ED14EEA22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19357"/>
            <a:ext cx="10058400" cy="4484727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endParaRPr lang="it-IT" sz="1600" dirty="0"/>
          </a:p>
          <a:p>
            <a:pPr marL="0" indent="0" algn="just">
              <a:buNone/>
            </a:pPr>
            <a:endParaRPr lang="it-IT" sz="1600" dirty="0"/>
          </a:p>
          <a:p>
            <a:pPr marL="0" indent="0" algn="just">
              <a:buNone/>
            </a:pPr>
            <a:endParaRPr lang="it-IT" sz="1600" dirty="0"/>
          </a:p>
          <a:p>
            <a:pPr marL="0" indent="0" algn="just">
              <a:buNone/>
            </a:pPr>
            <a:endParaRPr lang="it-IT" sz="1600" dirty="0"/>
          </a:p>
          <a:p>
            <a:pPr marL="0" indent="0" algn="just">
              <a:buNone/>
            </a:pPr>
            <a:endParaRPr lang="it-IT" sz="1300" i="1" dirty="0"/>
          </a:p>
          <a:p>
            <a:pPr marL="0" indent="0" algn="just">
              <a:buNone/>
            </a:pPr>
            <a:endParaRPr lang="it-IT" sz="1300" i="1" dirty="0"/>
          </a:p>
          <a:p>
            <a:pPr marL="0" indent="0" algn="just">
              <a:buNone/>
            </a:pPr>
            <a:endParaRPr lang="it-IT" sz="1300" i="1" dirty="0"/>
          </a:p>
          <a:p>
            <a:pPr marL="0" indent="0" algn="just">
              <a:buNone/>
            </a:pPr>
            <a:endParaRPr lang="it-IT" sz="1300" i="1" dirty="0"/>
          </a:p>
          <a:p>
            <a:pPr marL="0" indent="0" algn="just">
              <a:buNone/>
            </a:pPr>
            <a:endParaRPr lang="it-IT" sz="1300" i="1" dirty="0" smtClean="0"/>
          </a:p>
          <a:p>
            <a:pPr marL="0" indent="0" algn="just">
              <a:buNone/>
            </a:pPr>
            <a:endParaRPr lang="it-IT" sz="1300" i="1" dirty="0"/>
          </a:p>
          <a:p>
            <a:pPr marL="0" indent="0" algn="just">
              <a:buNone/>
            </a:pPr>
            <a:r>
              <a:rPr lang="it-IT" sz="1300" i="1" dirty="0"/>
              <a:t>*Tabelle e grafici estrapolati dalla presentazione della Direzione Generale Cura della Persona Salute e Welfare condivisa con le Direzioni delle Aziende Sanitarie negli incontri effettuati il </a:t>
            </a:r>
            <a:r>
              <a:rPr lang="it-IT" sz="1300" i="1" dirty="0" smtClean="0"/>
              <a:t>27/10/2022. </a:t>
            </a:r>
            <a:r>
              <a:rPr lang="it-IT" sz="1300" i="1" dirty="0" smtClean="0"/>
              <a:t>I dati </a:t>
            </a:r>
            <a:r>
              <a:rPr lang="it-IT" sz="1300" i="1" dirty="0" smtClean="0"/>
              <a:t>derivano da flusso SDO provvisorio, e si riferiscono al periodo </a:t>
            </a:r>
            <a:r>
              <a:rPr lang="it-IT" sz="1300" i="1" dirty="0" smtClean="0"/>
              <a:t>Gennaio-Agosto </a:t>
            </a:r>
            <a:r>
              <a:rPr lang="it-IT" sz="1300" i="1" dirty="0" smtClean="0"/>
              <a:t>2022.</a:t>
            </a:r>
            <a:endParaRPr lang="it-IT" sz="1300" i="1" dirty="0"/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xmlns="" id="{767E036B-39F6-4E0F-BE17-9BEAD636A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2467322"/>
              </p:ext>
            </p:extLst>
          </p:nvPr>
        </p:nvGraphicFramePr>
        <p:xfrm>
          <a:off x="1066799" y="2165229"/>
          <a:ext cx="10058401" cy="3045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87616">
                  <a:extLst>
                    <a:ext uri="{9D8B030D-6E8A-4147-A177-3AD203B41FA5}">
                      <a16:colId xmlns:a16="http://schemas.microsoft.com/office/drawing/2014/main" xmlns="" val="1190533958"/>
                    </a:ext>
                  </a:extLst>
                </a:gridCol>
                <a:gridCol w="1414157">
                  <a:extLst>
                    <a:ext uri="{9D8B030D-6E8A-4147-A177-3AD203B41FA5}">
                      <a16:colId xmlns:a16="http://schemas.microsoft.com/office/drawing/2014/main" xmlns="" val="2847390715"/>
                    </a:ext>
                  </a:extLst>
                </a:gridCol>
                <a:gridCol w="1414157">
                  <a:extLst>
                    <a:ext uri="{9D8B030D-6E8A-4147-A177-3AD203B41FA5}">
                      <a16:colId xmlns:a16="http://schemas.microsoft.com/office/drawing/2014/main" xmlns="" val="143737230"/>
                    </a:ext>
                  </a:extLst>
                </a:gridCol>
                <a:gridCol w="1414157">
                  <a:extLst>
                    <a:ext uri="{9D8B030D-6E8A-4147-A177-3AD203B41FA5}">
                      <a16:colId xmlns:a16="http://schemas.microsoft.com/office/drawing/2014/main" xmlns="" val="2226288408"/>
                    </a:ext>
                  </a:extLst>
                </a:gridCol>
                <a:gridCol w="1414157">
                  <a:extLst>
                    <a:ext uri="{9D8B030D-6E8A-4147-A177-3AD203B41FA5}">
                      <a16:colId xmlns:a16="http://schemas.microsoft.com/office/drawing/2014/main" xmlns="" val="2063406560"/>
                    </a:ext>
                  </a:extLst>
                </a:gridCol>
                <a:gridCol w="1414157">
                  <a:extLst>
                    <a:ext uri="{9D8B030D-6E8A-4147-A177-3AD203B41FA5}">
                      <a16:colId xmlns:a16="http://schemas.microsoft.com/office/drawing/2014/main" xmlns="" val="3714896839"/>
                    </a:ext>
                  </a:extLst>
                </a:gridCol>
              </a:tblGrid>
              <a:tr h="101681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AZIENDA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ONCOLOGICI</a:t>
                      </a:r>
                    </a:p>
                    <a:p>
                      <a:pPr algn="ctr" fontAlgn="ctr"/>
                      <a:r>
                        <a:rPr lang="it-IT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(TARGET: 90%)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dirty="0">
                          <a:solidFill>
                            <a:schemeClr val="bg1"/>
                          </a:solidFill>
                        </a:rPr>
                        <a:t>PROTESI </a:t>
                      </a:r>
                      <a:r>
                        <a:rPr lang="it-IT" sz="1200" b="1" dirty="0" err="1">
                          <a:solidFill>
                            <a:schemeClr val="bg1"/>
                          </a:solidFill>
                        </a:rPr>
                        <a:t>D'ANCA</a:t>
                      </a:r>
                      <a:r>
                        <a:rPr lang="it-IT" sz="1200" b="1" dirty="0">
                          <a:solidFill>
                            <a:schemeClr val="bg1"/>
                          </a:solidFill>
                        </a:rPr>
                        <a:t> (TARGET: 85%)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dirty="0">
                          <a:solidFill>
                            <a:schemeClr val="bg1"/>
                          </a:solidFill>
                        </a:rPr>
                        <a:t>CARDIOLOGIA E CHIRURGIA VASCOLARE </a:t>
                      </a:r>
                      <a:endParaRPr lang="it-IT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ctr"/>
                      <a:r>
                        <a:rPr lang="it-IT" sz="1200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it-IT" sz="1200" b="1" dirty="0">
                          <a:solidFill>
                            <a:schemeClr val="bg1"/>
                          </a:solidFill>
                        </a:rPr>
                        <a:t>TARGET: 90%)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dirty="0">
                          <a:solidFill>
                            <a:schemeClr val="bg1"/>
                          </a:solidFill>
                        </a:rPr>
                        <a:t>CHIRURGIA GENERALE </a:t>
                      </a:r>
                      <a:endParaRPr lang="it-IT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ctr"/>
                      <a:r>
                        <a:rPr lang="it-IT" sz="1200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it-IT" sz="1200" b="1" dirty="0">
                          <a:solidFill>
                            <a:schemeClr val="bg1"/>
                          </a:solidFill>
                        </a:rPr>
                        <a:t>TARGET: 75%)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dirty="0">
                          <a:solidFill>
                            <a:schemeClr val="bg1"/>
                          </a:solidFill>
                        </a:rPr>
                        <a:t>BIOPSIA PERCUTANEA DEL FEGATO </a:t>
                      </a:r>
                    </a:p>
                    <a:p>
                      <a:pPr algn="ctr" fontAlgn="ctr"/>
                      <a:r>
                        <a:rPr lang="it-IT" sz="1200" b="1" dirty="0">
                          <a:solidFill>
                            <a:schemeClr val="bg1"/>
                          </a:solidFill>
                        </a:rPr>
                        <a:t>(TARGET: 90%)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8444538"/>
                  </a:ext>
                </a:extLst>
              </a:tr>
              <a:tr h="382956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AUSL BOLOGNA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6737318"/>
                  </a:ext>
                </a:extLst>
              </a:tr>
              <a:tr h="496484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IRCCS-AOU SANT’ORSOLA-MALPIGHI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29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IOR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70859336"/>
                  </a:ext>
                </a:extLst>
              </a:tr>
              <a:tr h="38295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AUSL IMOLA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30832902"/>
                  </a:ext>
                </a:extLst>
              </a:tr>
              <a:tr h="38295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MEDIA RER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84%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58%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97%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9210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1780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9D32DD4-4CB8-470D-915E-8582D7DB6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it-IT" sz="3600" dirty="0"/>
              <a:t>IL LIVELLO </a:t>
            </a:r>
            <a:r>
              <a:rPr lang="it-IT" sz="3600" dirty="0" err="1"/>
              <a:t>DI</a:t>
            </a:r>
            <a:r>
              <a:rPr lang="it-IT" sz="3600" dirty="0"/>
              <a:t> PRODUZIONE CHIRURGICA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390AF579-8955-4A39-876B-F20D8C03C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688" y="2048351"/>
            <a:ext cx="19581638" cy="1828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xmlns="" id="{B079C2AE-E443-44B3-AE79-ED14EEA22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19357"/>
            <a:ext cx="10058400" cy="4484727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it-IT" sz="1800" dirty="0"/>
              <a:t>A seguito delle ondate COVID si è reso necessario </a:t>
            </a:r>
            <a:r>
              <a:rPr lang="it-IT" sz="1800" b="1" dirty="0"/>
              <a:t>recuperare la capacità produttiva chirurgica </a:t>
            </a:r>
            <a:r>
              <a:rPr lang="it-IT" sz="1800" dirty="0"/>
              <a:t>metropolitana</a:t>
            </a:r>
            <a:r>
              <a:rPr lang="it-IT" sz="1800" b="1" dirty="0"/>
              <a:t> </a:t>
            </a:r>
            <a:r>
              <a:rPr lang="it-IT" sz="1800" dirty="0"/>
              <a:t>che tuttavia </a:t>
            </a:r>
            <a:r>
              <a:rPr lang="it-IT" sz="1800" b="1" dirty="0"/>
              <a:t>non è mai complessivamente ritornata in maniera stabile ai livelli </a:t>
            </a:r>
            <a:r>
              <a:rPr lang="it-IT" sz="1800" b="1" dirty="0" err="1"/>
              <a:t>pre</a:t>
            </a:r>
            <a:r>
              <a:rPr lang="it-IT" sz="1800" b="1" dirty="0"/>
              <a:t>-COVID</a:t>
            </a:r>
            <a:r>
              <a:rPr lang="it-IT" sz="1800" dirty="0"/>
              <a:t> (2019) a causa delle difficoltà nel reclutamento di personale e della continua riconversione degli spazi di degenza.</a:t>
            </a:r>
          </a:p>
          <a:p>
            <a:pPr marL="0" indent="0" algn="just">
              <a:buNone/>
            </a:pPr>
            <a:r>
              <a:rPr lang="it-IT" sz="1800" dirty="0"/>
              <a:t>Di seguito si riportano i confronti </a:t>
            </a:r>
            <a:r>
              <a:rPr lang="it-IT" sz="1800" b="1" dirty="0"/>
              <a:t>sui volumi produttivi </a:t>
            </a:r>
            <a:r>
              <a:rPr lang="it-IT" sz="1800" dirty="0"/>
              <a:t> aggiornato al 05/10/2022 comprensivo sia di attività in elezione che in urgenza.*</a:t>
            </a:r>
          </a:p>
          <a:p>
            <a:pPr marL="0" indent="0" algn="just">
              <a:buNone/>
            </a:pPr>
            <a:endParaRPr lang="it-IT" sz="1800" dirty="0"/>
          </a:p>
          <a:p>
            <a:pPr marL="0" indent="0" algn="just">
              <a:buNone/>
            </a:pPr>
            <a:endParaRPr lang="it-IT" sz="1800" dirty="0"/>
          </a:p>
          <a:p>
            <a:pPr marL="0" indent="0" algn="just">
              <a:buNone/>
            </a:pPr>
            <a:endParaRPr lang="it-IT" sz="1800" dirty="0"/>
          </a:p>
          <a:p>
            <a:pPr marL="0" indent="0" algn="just">
              <a:buNone/>
            </a:pPr>
            <a:endParaRPr lang="it-IT" sz="1800" dirty="0"/>
          </a:p>
          <a:p>
            <a:pPr marL="0" indent="0" algn="just">
              <a:buNone/>
            </a:pPr>
            <a:endParaRPr lang="it-IT" sz="1400" i="1" dirty="0"/>
          </a:p>
          <a:p>
            <a:pPr marL="0" indent="0" algn="just">
              <a:buNone/>
            </a:pPr>
            <a:r>
              <a:rPr lang="it-IT" sz="1400" i="1" dirty="0" err="1"/>
              <a:t>*Tabelle</a:t>
            </a:r>
            <a:r>
              <a:rPr lang="it-IT" sz="1400" i="1" dirty="0"/>
              <a:t> e grafici estrapolati dalla presentazione della Direzione Generale Cura della Persona Salute e Welfare condivisa con le Direzioni delle Aziende Sanitarie negli incontri effettuati il 27/10/2022.</a:t>
            </a: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xmlns="" id="{767E036B-39F6-4E0F-BE17-9BEAD636A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16911787"/>
              </p:ext>
            </p:extLst>
          </p:nvPr>
        </p:nvGraphicFramePr>
        <p:xfrm>
          <a:off x="1088653" y="3754443"/>
          <a:ext cx="10058401" cy="15803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5987">
                  <a:extLst>
                    <a:ext uri="{9D8B030D-6E8A-4147-A177-3AD203B41FA5}">
                      <a16:colId xmlns:a16="http://schemas.microsoft.com/office/drawing/2014/main" xmlns="" val="1190533958"/>
                    </a:ext>
                  </a:extLst>
                </a:gridCol>
                <a:gridCol w="2344138">
                  <a:extLst>
                    <a:ext uri="{9D8B030D-6E8A-4147-A177-3AD203B41FA5}">
                      <a16:colId xmlns:a16="http://schemas.microsoft.com/office/drawing/2014/main" xmlns="" val="2847390715"/>
                    </a:ext>
                  </a:extLst>
                </a:gridCol>
                <a:gridCol w="2344138">
                  <a:extLst>
                    <a:ext uri="{9D8B030D-6E8A-4147-A177-3AD203B41FA5}">
                      <a16:colId xmlns:a16="http://schemas.microsoft.com/office/drawing/2014/main" xmlns="" val="143737230"/>
                    </a:ext>
                  </a:extLst>
                </a:gridCol>
                <a:gridCol w="2344138">
                  <a:extLst>
                    <a:ext uri="{9D8B030D-6E8A-4147-A177-3AD203B41FA5}">
                      <a16:colId xmlns:a16="http://schemas.microsoft.com/office/drawing/2014/main" xmlns="" val="3714896839"/>
                    </a:ext>
                  </a:extLst>
                </a:gridCol>
              </a:tblGrid>
              <a:tr h="26339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AZIENDA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2020 vs 2019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2021 vs 2019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2022 vs 2019 (parziale 8 mesi)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8444538"/>
                  </a:ext>
                </a:extLst>
              </a:tr>
              <a:tr h="26339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AUSL BOLOGNA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6737318"/>
                  </a:ext>
                </a:extLst>
              </a:tr>
              <a:tr h="26339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IRCCS-AOU SANT’ORSOLA-MALPIGHI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339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IOR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70859336"/>
                  </a:ext>
                </a:extLst>
              </a:tr>
              <a:tr h="26339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AUSL IMOLA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30832902"/>
                  </a:ext>
                </a:extLst>
              </a:tr>
              <a:tr h="26339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MEDIA RER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76%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92%</a:t>
                      </a:r>
                    </a:p>
                  </a:txBody>
                  <a:tcPr marL="6197" marR="6197" marT="6197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9210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38973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F0E9CD5-0711-41DC-B6FF-7A22B5015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RECUPERO FUORI SOGLIA AL 31/12/2020 e 31/12/2021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xmlns="" id="{767E036B-39F6-4E0F-BE17-9BEAD636A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84827933"/>
              </p:ext>
            </p:extLst>
          </p:nvPr>
        </p:nvGraphicFramePr>
        <p:xfrm>
          <a:off x="1097280" y="1882510"/>
          <a:ext cx="10058399" cy="297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65661">
                  <a:extLst>
                    <a:ext uri="{9D8B030D-6E8A-4147-A177-3AD203B41FA5}">
                      <a16:colId xmlns:a16="http://schemas.microsoft.com/office/drawing/2014/main" xmlns="" val="1190533958"/>
                    </a:ext>
                  </a:extLst>
                </a:gridCol>
                <a:gridCol w="1964246">
                  <a:extLst>
                    <a:ext uri="{9D8B030D-6E8A-4147-A177-3AD203B41FA5}">
                      <a16:colId xmlns:a16="http://schemas.microsoft.com/office/drawing/2014/main" xmlns="" val="2847390715"/>
                    </a:ext>
                  </a:extLst>
                </a:gridCol>
                <a:gridCol w="1964246">
                  <a:extLst>
                    <a:ext uri="{9D8B030D-6E8A-4147-A177-3AD203B41FA5}">
                      <a16:colId xmlns:a16="http://schemas.microsoft.com/office/drawing/2014/main" xmlns="" val="143737230"/>
                    </a:ext>
                  </a:extLst>
                </a:gridCol>
                <a:gridCol w="1964246">
                  <a:extLst>
                    <a:ext uri="{9D8B030D-6E8A-4147-A177-3AD203B41FA5}">
                      <a16:colId xmlns:a16="http://schemas.microsoft.com/office/drawing/2014/main" xmlns="" val="3714896839"/>
                    </a:ext>
                  </a:extLst>
                </a:gridCol>
              </a:tblGrid>
              <a:tr h="4963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AZIENDA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 01/01/2022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 26/10/202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RECUPERATI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8444538"/>
                  </a:ext>
                </a:extLst>
              </a:tr>
              <a:tr h="496375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AUSL BOLOGNA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8.617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2.150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75%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6737318"/>
                  </a:ext>
                </a:extLst>
              </a:tr>
              <a:tr h="4963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IRCCS-AOU SANT'ORSOLA MALPIGHI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8.797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3.329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62%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68418974"/>
                  </a:ext>
                </a:extLst>
              </a:tr>
              <a:tr h="4963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IOR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11.432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4.753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58%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70859336"/>
                  </a:ext>
                </a:extLst>
              </a:tr>
              <a:tr h="4963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AUSL IMOLA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1.261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233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82%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30832902"/>
                  </a:ext>
                </a:extLst>
              </a:tr>
              <a:tr h="4963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2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30.107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2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10.465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2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9210913"/>
                  </a:ext>
                </a:extLst>
              </a:tr>
            </a:tbl>
          </a:graphicData>
        </a:graphic>
      </p:graphicFrame>
      <p:sp>
        <p:nvSpPr>
          <p:cNvPr id="11" name="Segnaposto contenuto 2"/>
          <p:cNvSpPr txBox="1">
            <a:spLocks/>
          </p:cNvSpPr>
          <p:nvPr/>
        </p:nvSpPr>
        <p:spPr>
          <a:xfrm>
            <a:off x="0" y="4860760"/>
            <a:ext cx="12192000" cy="149191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Media RER 68%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it-IT" sz="3200" b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TARGET: 80%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904433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Personalizzato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92D050"/>
      </a:accent3>
      <a:accent4>
        <a:srgbClr val="FFFF00"/>
      </a:accent4>
      <a:accent5>
        <a:srgbClr val="FFC000"/>
      </a:accent5>
      <a:accent6>
        <a:srgbClr val="00B0F0"/>
      </a:accent6>
      <a:hlink>
        <a:srgbClr val="CC9900"/>
      </a:hlink>
      <a:folHlink>
        <a:srgbClr val="96A9A9"/>
      </a:folHlink>
    </a:clrScheme>
    <a:fontScheme name="Retrospettiv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5471</TotalTime>
  <Words>1011</Words>
  <Application>Microsoft Office PowerPoint</Application>
  <PresentationFormat>Personalizzato</PresentationFormat>
  <Paragraphs>233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Retrospettivo</vt:lpstr>
      <vt:lpstr>LO STATO DELLE LISTE D’ATTESA CHIRURGICHE DI AREA METROPOLITANA</vt:lpstr>
      <vt:lpstr>INTRODUZIONE</vt:lpstr>
      <vt:lpstr>LO STATO METROPOLITANO DELLE LDA PER AZIENDA</vt:lpstr>
      <vt:lpstr>LO STATO METROPOLITANO DELLE LDA PER AZIENDA</vt:lpstr>
      <vt:lpstr>LO STATO METROPOLITANO DELLE LDA</vt:lpstr>
      <vt:lpstr>OBIETTIVI DI RECUPERO ENTRO IL 2022</vt:lpstr>
      <vt:lpstr>EROGATO ENTRO I TEMPI INTERVENTI MONITORATI</vt:lpstr>
      <vt:lpstr>IL LIVELLO DI PRODUZIONE CHIRURGICA</vt:lpstr>
      <vt:lpstr>RECUPERO FUORI SOGLIA AL 31/12/2020 e 31/12/2021</vt:lpstr>
      <vt:lpstr>AZIONI MESSE IN CAMPO AD OGGI</vt:lpstr>
      <vt:lpstr>GRAZIE PER L’ATTENZIONE</vt:lpstr>
      <vt:lpstr>TEMPI PROSPETTICI INTERVENTI MONITORATI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INCONTRI DEL MAGGIORE</dc:title>
  <dc:creator>Leonessi Marco</dc:creator>
  <cp:lastModifiedBy>s.guicciardi</cp:lastModifiedBy>
  <cp:revision>429</cp:revision>
  <dcterms:created xsi:type="dcterms:W3CDTF">2020-09-24T10:41:04Z</dcterms:created>
  <dcterms:modified xsi:type="dcterms:W3CDTF">2022-11-03T10:15:54Z</dcterms:modified>
</cp:coreProperties>
</file>