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</p:sldMasterIdLst>
  <p:notesMasterIdLst>
    <p:notesMasterId r:id="rId19"/>
  </p:notesMasterIdLst>
  <p:sldIdLst>
    <p:sldId id="531" r:id="rId2"/>
    <p:sldId id="532" r:id="rId3"/>
    <p:sldId id="533" r:id="rId4"/>
    <p:sldId id="534" r:id="rId5"/>
    <p:sldId id="553" r:id="rId6"/>
    <p:sldId id="561" r:id="rId7"/>
    <p:sldId id="569" r:id="rId8"/>
    <p:sldId id="563" r:id="rId9"/>
    <p:sldId id="570" r:id="rId10"/>
    <p:sldId id="536" r:id="rId11"/>
    <p:sldId id="564" r:id="rId12"/>
    <p:sldId id="554" r:id="rId13"/>
    <p:sldId id="555" r:id="rId14"/>
    <p:sldId id="556" r:id="rId15"/>
    <p:sldId id="568" r:id="rId16"/>
    <p:sldId id="567" r:id="rId17"/>
    <p:sldId id="560" r:id="rId18"/>
  </p:sldIdLst>
  <p:sldSz cx="9144000" cy="6858000" type="screen4x3"/>
  <p:notesSz cx="7099300" cy="10234613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242"/>
    <a:srgbClr val="3366CC"/>
    <a:srgbClr val="00823B"/>
    <a:srgbClr val="CC00FF"/>
    <a:srgbClr val="FF6699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Stile con tema 1 - Color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8FB837D-C827-4EFA-A057-4D05807E0F7C}" styleName="Stile con tema 1 - Color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14" autoAdjust="0"/>
    <p:restoredTop sz="96140" autoAdjust="0"/>
  </p:normalViewPr>
  <p:slideViewPr>
    <p:cSldViewPr>
      <p:cViewPr varScale="1">
        <p:scale>
          <a:sx n="109" d="100"/>
          <a:sy n="109" d="100"/>
        </p:scale>
        <p:origin x="144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356" tIns="49678" rIns="99356" bIns="49678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356" tIns="49678" rIns="99356" bIns="49678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E6103BEB-4407-45D0-BD7B-2FCF343DC33E}" type="datetimeFigureOut">
              <a:rPr lang="it-IT"/>
              <a:pPr>
                <a:defRPr/>
              </a:pPr>
              <a:t>07/11/2022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356" tIns="49678" rIns="99356" bIns="49678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356" tIns="49678" rIns="99356" bIns="49678" rtlCol="0"/>
          <a:lstStyle/>
          <a:p>
            <a:pPr lvl="0"/>
            <a:r>
              <a:rPr lang="it-IT" noProof="0"/>
              <a:t>Fare clic per modificare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356" tIns="49678" rIns="99356" bIns="49678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9356" tIns="49678" rIns="99356" bIns="4967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Calibri" pitchFamily="34" charset="0"/>
              </a:defRPr>
            </a:lvl1pPr>
          </a:lstStyle>
          <a:p>
            <a:fld id="{90417C42-F7C5-4217-A14E-8663CC3B1FD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8451037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4DAD4B-E81A-4B1E-BD58-5863103C7422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2949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6946F-AE6F-4212-AF9E-8473352A1BDE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2842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D87A5-B3A3-442B-9FE9-5064C51CBA3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958427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1AD47D-FE86-4968-AD1D-C9BB5326876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26557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972300" y="1600203"/>
            <a:ext cx="2171700" cy="4525963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2" y="1600203"/>
            <a:ext cx="6374423" cy="4525963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5F2F71-94A4-49CA-815D-6A5A211CB97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2719402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2492375"/>
            <a:ext cx="82296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457201" y="1600203"/>
            <a:ext cx="4044462" cy="4525963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2338" y="1600203"/>
            <a:ext cx="4044462" cy="4525963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DF0A5D-EEC4-43B6-9322-0B7342D86884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811725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457200" y="1600203"/>
            <a:ext cx="8686800" cy="4525963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ED486A-3EFB-4EDD-AF2E-0484A9B6A1A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782394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655F18-551D-4EAA-806E-226E78388167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639801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435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E69BB-D036-458E-A62E-CC3B4D90DEF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19278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1" y="1600203"/>
            <a:ext cx="40444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2338" y="1600203"/>
            <a:ext cx="40444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1E098B-BADB-4184-A74C-2582EDB9DA07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29682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271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271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2CA4FA-287F-4802-8AD0-540883D25A7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181212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8159A-F347-4BFE-973B-D88E8B42C9A3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227924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219354-E8B3-4F02-B9C7-8C6F615E5BB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674605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538" y="273053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1" y="1435103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95B00D-5E0C-4019-A2E4-9EFC5ECD78B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524474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3D9F3B-CB53-419E-BA75-5EEAEEA4930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435157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4923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2129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2129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129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</a:defRPr>
            </a:lvl1pPr>
          </a:lstStyle>
          <a:p>
            <a:fld id="{441ACBAF-5D1F-447C-B687-B9AFD2EA6CD2}" type="slidenum">
              <a:rPr lang="it-IT" altLang="it-IT"/>
              <a:pPr/>
              <a:t>‹N›</a:t>
            </a:fld>
            <a:endParaRPr lang="it-IT" altLang="it-IT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063625" y="0"/>
            <a:ext cx="8094663" cy="1052513"/>
          </a:xfrm>
          <a:prstGeom prst="rect">
            <a:avLst/>
          </a:prstGeom>
          <a:solidFill>
            <a:srgbClr val="339966"/>
          </a:solidFill>
          <a:ln>
            <a:noFill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it-IT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5" r:id="rId8"/>
    <p:sldLayoutId id="2147483916" r:id="rId9"/>
    <p:sldLayoutId id="2147483917" r:id="rId10"/>
    <p:sldLayoutId id="2147483918" r:id="rId11"/>
    <p:sldLayoutId id="2147483919" r:id="rId12"/>
    <p:sldLayoutId id="2147483920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20080" y="2130428"/>
            <a:ext cx="7772400" cy="1470025"/>
          </a:xfrm>
        </p:spPr>
        <p:txBody>
          <a:bodyPr/>
          <a:lstStyle/>
          <a:p>
            <a:r>
              <a:rPr lang="it-IT" sz="5400" b="1" dirty="0">
                <a:solidFill>
                  <a:srgbClr val="009242"/>
                </a:solidFill>
                <a:latin typeface="Calibri" pitchFamily="34" charset="0"/>
              </a:rPr>
              <a:t>BILANCIO ECONOMICO PREVENTIVO 2022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71600" y="3886200"/>
            <a:ext cx="6400800" cy="1752600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it-IT" sz="4400" b="1" dirty="0">
                <a:solidFill>
                  <a:srgbClr val="009242"/>
                </a:solidFill>
                <a:latin typeface="Calibri" pitchFamily="34" charset="0"/>
                <a:ea typeface="+mj-ea"/>
                <a:cs typeface="+mj-cs"/>
              </a:rPr>
              <a:t>AUSL BOLOGNA</a:t>
            </a:r>
          </a:p>
        </p:txBody>
      </p:sp>
    </p:spTree>
    <p:extLst>
      <p:ext uri="{BB962C8B-B14F-4D97-AF65-F5344CB8AC3E}">
        <p14:creationId xmlns:p14="http://schemas.microsoft.com/office/powerpoint/2010/main" val="28710182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2"/>
          <p:cNvSpPr txBox="1">
            <a:spLocks/>
          </p:cNvSpPr>
          <p:nvPr/>
        </p:nvSpPr>
        <p:spPr bwMode="auto">
          <a:xfrm>
            <a:off x="-252536" y="341462"/>
            <a:ext cx="10515600" cy="76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marL="0" indent="0" algn="ctr">
              <a:buNone/>
              <a:defRPr sz="400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+mn-lt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it-IT" sz="2800" dirty="0"/>
              <a:t>Costo delle risorse umane</a:t>
            </a:r>
            <a:br>
              <a:rPr lang="it-IT" sz="2800" dirty="0"/>
            </a:br>
            <a:r>
              <a:rPr lang="it-IT" sz="2800" dirty="0"/>
              <a:t>Personale dipendente e flessibile</a:t>
            </a:r>
            <a:br>
              <a:rPr lang="it-IT" sz="2800" dirty="0"/>
            </a:br>
            <a:r>
              <a:rPr lang="it-IT" sz="2000" dirty="0"/>
              <a:t>(valori in migliaia di euro)</a:t>
            </a:r>
            <a:br>
              <a:rPr lang="it-IT" sz="2000" dirty="0"/>
            </a:br>
            <a:endParaRPr lang="it-IT" sz="28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12944"/>
            <a:ext cx="7430094" cy="2939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009" y="4052689"/>
            <a:ext cx="7324725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9116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55F18-551D-4EAA-806E-226E78388167}" type="slidenum">
              <a:rPr lang="it-IT" altLang="it-IT" smtClean="0"/>
              <a:pPr/>
              <a:t>11</a:t>
            </a:fld>
            <a:endParaRPr lang="it-IT" altLang="it-IT" dirty="0"/>
          </a:p>
        </p:txBody>
      </p:sp>
      <p:sp>
        <p:nvSpPr>
          <p:cNvPr id="5" name="Titolo 2"/>
          <p:cNvSpPr txBox="1">
            <a:spLocks/>
          </p:cNvSpPr>
          <p:nvPr/>
        </p:nvSpPr>
        <p:spPr bwMode="auto">
          <a:xfrm>
            <a:off x="-252536" y="341462"/>
            <a:ext cx="10515600" cy="76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marL="0" indent="0" algn="ctr">
              <a:buNone/>
              <a:defRPr sz="400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+mn-lt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it-IT" sz="2800" dirty="0"/>
              <a:t>Andamento Altri costi e Gestione Straordinaria</a:t>
            </a:r>
          </a:p>
          <a:p>
            <a:r>
              <a:rPr lang="it-IT" sz="2000" dirty="0"/>
              <a:t>(valori in migliaia di euro)</a:t>
            </a:r>
            <a:br>
              <a:rPr lang="it-IT" sz="2000" dirty="0"/>
            </a:br>
            <a:endParaRPr lang="it-IT" sz="2800" dirty="0"/>
          </a:p>
        </p:txBody>
      </p:sp>
      <p:sp>
        <p:nvSpPr>
          <p:cNvPr id="10" name="Rettangolo 9"/>
          <p:cNvSpPr/>
          <p:nvPr/>
        </p:nvSpPr>
        <p:spPr>
          <a:xfrm>
            <a:off x="1259353" y="2639873"/>
            <a:ext cx="729243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400" dirty="0"/>
              <a:t>Si rileva una riduzione dei </a:t>
            </a:r>
            <a:r>
              <a:rPr lang="it-IT" sz="1400" b="1" dirty="0"/>
              <a:t>proventi straordinari</a:t>
            </a:r>
            <a:r>
              <a:rPr lang="it-IT" sz="1400" dirty="0"/>
              <a:t>, pari a -57,666 milioni di euro rispetto al 2021, la cui variazione è da attribuirsi sia al venir meno dei proventi straordinari verificatisi lo scorso anno sia al fatto che, in sede di preventivo 2022, sono state iscritte in tali voci le assegnazioni regionali e i rimborsi da parte del Dipartimento di Protezione Civile per spese COVID sostenute nel corso del biennio 2020-2021.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125" y="4218127"/>
            <a:ext cx="7575099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3F4B3722-65BF-466C-BE69-49C15E94FB13}"/>
              </a:ext>
            </a:extLst>
          </p:cNvPr>
          <p:cNvSpPr/>
          <p:nvPr/>
        </p:nvSpPr>
        <p:spPr>
          <a:xfrm>
            <a:off x="1386991" y="1591356"/>
            <a:ext cx="71647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it-IT" sz="1400" b="1" dirty="0"/>
              <a:t>Altri Costi della Produzione  (</a:t>
            </a:r>
            <a:r>
              <a:rPr lang="it-IT" sz="1400" dirty="0"/>
              <a:t>Oneri diversi di Gestione, Accantonamenti e Variazione delle Rimanenze) </a:t>
            </a:r>
            <a:r>
              <a:rPr lang="it-IT" sz="1400" b="1" dirty="0"/>
              <a:t>-9,865 milioni di euro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4051453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1A8C0B-E63F-4ADC-9D73-6FEC9CF5F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294" y="32048"/>
            <a:ext cx="8229600" cy="1080120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it-IT" sz="2800" kern="1200" dirty="0">
                <a:solidFill>
                  <a:schemeClr val="bg1"/>
                </a:solidFill>
                <a:latin typeface="Calibri" pitchFamily="34" charset="0"/>
              </a:rPr>
              <a:t>Fondo Regionale per la Non Autosufficienza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00808"/>
            <a:ext cx="7644496" cy="4358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34529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31640" y="1340768"/>
            <a:ext cx="7272808" cy="5040559"/>
          </a:xfrm>
        </p:spPr>
        <p:txBody>
          <a:bodyPr>
            <a:normAutofit/>
          </a:bodyPr>
          <a:lstStyle/>
          <a:p>
            <a:pPr algn="just"/>
            <a:r>
              <a:rPr lang="it-IT" sz="1800" dirty="0">
                <a:solidFill>
                  <a:schemeClr val="tx1"/>
                </a:solidFill>
              </a:rPr>
              <a:t>A fronte di una sostanziale </a:t>
            </a:r>
            <a:r>
              <a:rPr lang="it-IT" sz="1800" b="1" dirty="0">
                <a:solidFill>
                  <a:schemeClr val="tx1"/>
                </a:solidFill>
              </a:rPr>
              <a:t>stabilità nel finanziamento assegnato e nell’ammontare complessivo di risorse disponibili </a:t>
            </a:r>
            <a:r>
              <a:rPr lang="it-IT" sz="1800" dirty="0">
                <a:solidFill>
                  <a:schemeClr val="tx1"/>
                </a:solidFill>
              </a:rPr>
              <a:t>rispetto al 2021, si prevede un </a:t>
            </a:r>
            <a:r>
              <a:rPr lang="it-IT" sz="1800" b="1" dirty="0">
                <a:solidFill>
                  <a:schemeClr val="tx1"/>
                </a:solidFill>
              </a:rPr>
              <a:t>sensibile calo  nell’accantonamento di gestione </a:t>
            </a:r>
            <a:r>
              <a:rPr lang="it-IT" sz="1800" dirty="0">
                <a:solidFill>
                  <a:schemeClr val="tx1"/>
                </a:solidFill>
              </a:rPr>
              <a:t>a fine esercizio 2022 ascrivibile ad un aumento dei costi dovuto a:</a:t>
            </a:r>
          </a:p>
          <a:p>
            <a:pPr algn="just"/>
            <a:endParaRPr lang="it-IT" sz="1200" dirty="0">
              <a:solidFill>
                <a:schemeClr val="tx1"/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it-IT" sz="1800" b="1" dirty="0">
                <a:solidFill>
                  <a:schemeClr val="tx1"/>
                </a:solidFill>
              </a:rPr>
              <a:t>maggiore erogazione di servizi/interventi socio-sanitari </a:t>
            </a:r>
            <a:r>
              <a:rPr lang="it-IT" sz="1800" dirty="0">
                <a:solidFill>
                  <a:schemeClr val="tx1"/>
                </a:solidFill>
              </a:rPr>
              <a:t>dopo il biennio di diminuzione dell’attività causa pandemia da Covid-19;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it-IT" sz="1200" dirty="0">
              <a:solidFill>
                <a:schemeClr val="tx1"/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it-IT" sz="1800" b="1" dirty="0">
                <a:solidFill>
                  <a:schemeClr val="tx1"/>
                </a:solidFill>
              </a:rPr>
              <a:t>considerevole impatto della DGR 1625/2022 in materia di adeguamenti tariffari</a:t>
            </a:r>
            <a:r>
              <a:rPr lang="it-IT" sz="1800" dirty="0">
                <a:solidFill>
                  <a:schemeClr val="tx1"/>
                </a:solidFill>
              </a:rPr>
              <a:t> riconosciuti ai Soggetti gestori dei servizi socio-sanitari  accreditati in relazione al periodo 01/04-31/12/2022.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it-IT" sz="2000" dirty="0">
              <a:solidFill>
                <a:schemeClr val="tx1"/>
              </a:solidFill>
            </a:endParaRPr>
          </a:p>
          <a:p>
            <a:pPr algn="just"/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3C1A8C0B-E63F-4ADC-9D73-6FEC9CF5F91E}"/>
              </a:ext>
            </a:extLst>
          </p:cNvPr>
          <p:cNvSpPr txBox="1">
            <a:spLocks/>
          </p:cNvSpPr>
          <p:nvPr/>
        </p:nvSpPr>
        <p:spPr bwMode="auto">
          <a:xfrm>
            <a:off x="496294" y="32048"/>
            <a:ext cx="822960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it-IT" sz="2800" kern="1200" dirty="0">
                <a:solidFill>
                  <a:schemeClr val="bg1"/>
                </a:solidFill>
                <a:latin typeface="Calibri" pitchFamily="34" charset="0"/>
              </a:rPr>
              <a:t>Fondo Regionale per la Non Autosufficienza</a:t>
            </a:r>
          </a:p>
        </p:txBody>
      </p:sp>
    </p:spTree>
    <p:extLst>
      <p:ext uri="{BB962C8B-B14F-4D97-AF65-F5344CB8AC3E}">
        <p14:creationId xmlns:p14="http://schemas.microsoft.com/office/powerpoint/2010/main" val="16499694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66"/>
          <p:cNvSpPr>
            <a:spLocks noRot="1" noChangeArrowheads="1"/>
          </p:cNvSpPr>
          <p:nvPr/>
        </p:nvSpPr>
        <p:spPr bwMode="auto">
          <a:xfrm>
            <a:off x="2339752" y="-401945"/>
            <a:ext cx="5586413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kumimoji="1" lang="it-IT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kumimoji="1" lang="it-IT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Investimenti e Finanziamenti 2022/2024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it-IT" sz="2800" b="1" i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it-IT" sz="28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7A1401C-5072-4B91-84B5-575AA7A45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CAE709-9335-4402-AA97-2C6653601EB5}" type="slidenum">
              <a:rPr lang="it-IT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it-IT" dirty="0">
              <a:solidFill>
                <a:srgbClr val="000000"/>
              </a:solidFill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9E9166B1-3775-491F-95A6-242D59E629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4688" y="1268760"/>
            <a:ext cx="5781675" cy="203835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FACBB433-E263-4D37-BA98-6F595D5138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0320" y="3418094"/>
            <a:ext cx="4105275" cy="340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9281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66"/>
          <p:cNvSpPr>
            <a:spLocks noRot="1" noChangeArrowheads="1"/>
          </p:cNvSpPr>
          <p:nvPr/>
        </p:nvSpPr>
        <p:spPr bwMode="auto">
          <a:xfrm>
            <a:off x="2339752" y="-401945"/>
            <a:ext cx="5586413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kumimoji="1" lang="it-IT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kumimoji="1" lang="it-IT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Principali interventi in corso di realizzazione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it-IT" sz="2800" b="1" i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it-IT" sz="28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7A1401C-5072-4B91-84B5-575AA7A45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CAE709-9335-4402-AA97-2C6653601EB5}" type="slidenum">
              <a:rPr lang="it-IT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it-IT" dirty="0">
              <a:solidFill>
                <a:srgbClr val="000000"/>
              </a:solidFill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A673B43D-F8E6-456B-AB33-C9048E720F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0389" y="1844824"/>
            <a:ext cx="5538503" cy="3546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2471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2044A347-6E0E-4B94-B478-5A765932CD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991" y="132546"/>
            <a:ext cx="806401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it-IT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Investimenti in corso di assegnazione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it-IT" sz="28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4BC34F1F-4C48-447A-A136-6E738EA64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7E2F57-C457-4324-BCD1-B5ACF5D3D43C}" type="slidenum">
              <a:rPr lang="it-IT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it-IT">
              <a:solidFill>
                <a:srgbClr val="000000"/>
              </a:solidFill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AD864AEE-B445-472A-AF23-5CCEE285B9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768" y="2132856"/>
            <a:ext cx="5092192" cy="2292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893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618F685A-F30D-4064-8373-8F2E69F91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7E2F57-C457-4324-BCD1-B5ACF5D3D43C}" type="slidenum">
              <a:rPr lang="it-IT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8013886-5440-4431-9CB2-4058378452EE}"/>
              </a:ext>
            </a:extLst>
          </p:cNvPr>
          <p:cNvSpPr txBox="1"/>
          <p:nvPr/>
        </p:nvSpPr>
        <p:spPr>
          <a:xfrm>
            <a:off x="3039208" y="127085"/>
            <a:ext cx="458079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defPPr>
              <a:defRPr lang="it-IT"/>
            </a:defPPr>
            <a:lvl1pPr algn="ctr">
              <a:defRPr kumimoji="1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1pPr>
          </a:lstStyle>
          <a:p>
            <a:r>
              <a:rPr lang="it-IT" sz="2800" dirty="0">
                <a:latin typeface="Calibri" panose="020F0502020204030204" pitchFamily="34" charset="0"/>
                <a:cs typeface="Calibri" panose="020F0502020204030204" pitchFamily="34" charset="0"/>
              </a:rPr>
              <a:t>Cronoprogramma finanziario interventi PNRR-PNC 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B15BF9CA-19D5-46CB-BD90-96A5867349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2240987"/>
            <a:ext cx="7848872" cy="2965457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8A91EAE0-8F5D-4B28-A3FB-0050F90592FF}"/>
              </a:ext>
            </a:extLst>
          </p:cNvPr>
          <p:cNvSpPr txBox="1"/>
          <p:nvPr/>
        </p:nvSpPr>
        <p:spPr>
          <a:xfrm>
            <a:off x="1165992" y="5380672"/>
            <a:ext cx="752080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100" dirty="0"/>
              <a:t>L’applicazione della DGR 1288/2022 “Nuovo prezziario regionale” ha comportato un incremento dei quadri economici degli interventi PNRR/PNC complessivamente pari a € 10.864.420,11</a:t>
            </a:r>
          </a:p>
        </p:txBody>
      </p:sp>
    </p:spTree>
    <p:extLst>
      <p:ext uri="{BB962C8B-B14F-4D97-AF65-F5344CB8AC3E}">
        <p14:creationId xmlns:p14="http://schemas.microsoft.com/office/powerpoint/2010/main" val="4071537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87624" y="1268760"/>
            <a:ext cx="7776864" cy="4680520"/>
          </a:xfrm>
        </p:spPr>
        <p:txBody>
          <a:bodyPr/>
          <a:lstStyle/>
          <a:p>
            <a:pPr marL="0" indent="0" algn="just">
              <a:buNone/>
            </a:pPr>
            <a:r>
              <a:rPr lang="it-IT" sz="2000" dirty="0">
                <a:latin typeface="Calibri" pitchFamily="34" charset="0"/>
              </a:rPr>
              <a:t>I dati economici rappresentati nel preventivo 2022 riflettono l’impatto delle azioni volte sia al contenimento dell’emergenza Covid-19 sia al recupero delle attività di ricovero e ambulatoriali sospese durante il periodo emergenziale e riavviate parzialmente durante il 2021. </a:t>
            </a:r>
          </a:p>
          <a:p>
            <a:pPr marL="0" indent="0" algn="just">
              <a:buNone/>
            </a:pPr>
            <a:r>
              <a:rPr lang="it-IT" sz="2000" dirty="0">
                <a:latin typeface="Calibri" pitchFamily="34" charset="0"/>
              </a:rPr>
              <a:t>Inoltre, nel corso dell’anno 2022, si è verificato un considerevole aumento dei costi determinato dall’incremento dei prezzi delle fonti energetiche in particolare nel secondo semestre.</a:t>
            </a:r>
          </a:p>
          <a:p>
            <a:pPr marL="0" indent="0" algn="just">
              <a:buNone/>
            </a:pPr>
            <a:endParaRPr lang="it-IT" sz="2000" dirty="0">
              <a:latin typeface="Calibri" pitchFamily="34" charset="0"/>
            </a:endParaRPr>
          </a:p>
          <a:p>
            <a:pPr marL="0" indent="0" algn="just">
              <a:buNone/>
            </a:pPr>
            <a:r>
              <a:rPr lang="it-IT" sz="2000" dirty="0">
                <a:latin typeface="Calibri" pitchFamily="34" charset="0"/>
              </a:rPr>
              <a:t>Come da indicazioni regionali fornite con nota PG/2022/0833459.U del 09/09/2022 il bilancio economico preventivo aziendale presenta un risultato in linea con gli esiti delle verifiche bimestrali sull’andamento della gestione da parte della Direzione Generale Cura Della Persona, Salute e Welfare, ossia una perdita pari a -134,236 milioni di euro.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55F18-551D-4EAA-806E-226E78388167}" type="slidenum">
              <a:rPr lang="it-IT" altLang="it-IT" smtClean="0"/>
              <a:pPr/>
              <a:t>2</a:t>
            </a:fld>
            <a:endParaRPr lang="it-IT" altLang="it-IT" dirty="0"/>
          </a:p>
        </p:txBody>
      </p:sp>
      <p:sp>
        <p:nvSpPr>
          <p:cNvPr id="5" name="Sottotitolo 2"/>
          <p:cNvSpPr txBox="1">
            <a:spLocks/>
          </p:cNvSpPr>
          <p:nvPr/>
        </p:nvSpPr>
        <p:spPr bwMode="auto">
          <a:xfrm>
            <a:off x="1043608" y="116632"/>
            <a:ext cx="8100392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it-IT" sz="2800" dirty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Bilancio economico preventivo 2022</a:t>
            </a:r>
          </a:p>
        </p:txBody>
      </p:sp>
    </p:spTree>
    <p:extLst>
      <p:ext uri="{BB962C8B-B14F-4D97-AF65-F5344CB8AC3E}">
        <p14:creationId xmlns:p14="http://schemas.microsoft.com/office/powerpoint/2010/main" val="96656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55F18-551D-4EAA-806E-226E78388167}" type="slidenum">
              <a:rPr lang="it-IT" altLang="it-IT" smtClean="0"/>
              <a:pPr/>
              <a:t>3</a:t>
            </a:fld>
            <a:endParaRPr lang="it-IT" altLang="it-IT" dirty="0"/>
          </a:p>
        </p:txBody>
      </p:sp>
      <p:sp>
        <p:nvSpPr>
          <p:cNvPr id="5" name="Sottotitolo 2"/>
          <p:cNvSpPr txBox="1">
            <a:spLocks/>
          </p:cNvSpPr>
          <p:nvPr/>
        </p:nvSpPr>
        <p:spPr bwMode="auto">
          <a:xfrm>
            <a:off x="1043608" y="116632"/>
            <a:ext cx="8100392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it-IT" sz="2800" dirty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Bilancio economico preventivo 2022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it-IT" sz="2000" dirty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(valori in migliaia di euro)</a:t>
            </a:r>
            <a:endParaRPr lang="it-IT" sz="2800" dirty="0">
              <a:solidFill>
                <a:schemeClr val="bg1"/>
              </a:solidFill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8617024" cy="540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8840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55F18-551D-4EAA-806E-226E78388167}" type="slidenum">
              <a:rPr lang="it-IT" altLang="it-IT" smtClean="0"/>
              <a:pPr/>
              <a:t>4</a:t>
            </a:fld>
            <a:endParaRPr lang="it-IT" altLang="it-IT" dirty="0"/>
          </a:p>
        </p:txBody>
      </p:sp>
      <p:sp>
        <p:nvSpPr>
          <p:cNvPr id="2" name="Rettangolo 1"/>
          <p:cNvSpPr/>
          <p:nvPr/>
        </p:nvSpPr>
        <p:spPr>
          <a:xfrm>
            <a:off x="1187624" y="1340768"/>
            <a:ext cx="7704856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600" b="1" dirty="0"/>
              <a:t>Il Valore della Produzione si riduce vs il 2021 di -39,548 milioni di euro </a:t>
            </a:r>
          </a:p>
          <a:p>
            <a:pPr algn="just"/>
            <a:endParaRPr lang="it-IT" sz="1400" b="1" dirty="0"/>
          </a:p>
          <a:p>
            <a:pPr algn="just"/>
            <a:r>
              <a:rPr lang="it-IT" sz="1400" b="1" dirty="0"/>
              <a:t>Contributi in c/esercizio </a:t>
            </a:r>
            <a:r>
              <a:rPr lang="it-IT" sz="1400" dirty="0"/>
              <a:t> </a:t>
            </a:r>
            <a:r>
              <a:rPr lang="it-IT" sz="1400" b="1" dirty="0"/>
              <a:t>-13,925 milioni di euro </a:t>
            </a:r>
          </a:p>
          <a:p>
            <a:pPr lvl="1" algn="just"/>
            <a:r>
              <a:rPr lang="it-IT" sz="1200" i="1" dirty="0"/>
              <a:t>prevalentemente per il venir meno di assegnazioni dei decreti emergenziali dello scorso anno  (es DL 146/2021 per copertura spese covid; ex DL 41 sostegni art 20 e 21  per vaccinazioni e covid Hotel L.178/2020  prestazioni aggiuntive per tamponi e  vaccinazioni ex; DL 73 art.27 e art.33 esenzione da covid e potenziamento NPI e dei rimborso dei costi per DPI alle strutture socio sanitarie per -2,905 milioni di euro; </a:t>
            </a:r>
          </a:p>
          <a:p>
            <a:pPr algn="just"/>
            <a:endParaRPr lang="it-IT" sz="1400" b="1" dirty="0"/>
          </a:p>
          <a:p>
            <a:pPr algn="just"/>
            <a:r>
              <a:rPr lang="it-IT" sz="1400" b="1" dirty="0"/>
              <a:t>Minori Utilizzi fondi contributi vincolati esercizi precedenti </a:t>
            </a:r>
            <a:r>
              <a:rPr lang="it-IT" sz="1200" b="1" dirty="0"/>
              <a:t>-</a:t>
            </a:r>
            <a:r>
              <a:rPr lang="it-IT" sz="1400" b="1" dirty="0"/>
              <a:t>7,389 milioni di euro vs il 2021 </a:t>
            </a:r>
          </a:p>
          <a:p>
            <a:pPr lvl="1" algn="just"/>
            <a:r>
              <a:rPr lang="it-IT" sz="1200" i="1" dirty="0"/>
              <a:t>Prevalentemente per il venir meno delle assegnazioni per farmaci oncologici lista B; per le sperimentazioni di servizi nelle farmacie di comunità e per l’allocazione nel conto dei contributi delle risorse compartecipazione ticket</a:t>
            </a:r>
          </a:p>
          <a:p>
            <a:pPr algn="just"/>
            <a:endParaRPr lang="it-IT" sz="1400" b="1" dirty="0"/>
          </a:p>
          <a:p>
            <a:pPr algn="just"/>
            <a:r>
              <a:rPr lang="it-IT" sz="1400" b="1" dirty="0"/>
              <a:t>Ricavi diminuiscono rispetto al consuntivo del 2021 per -7,479 milioni di euro. </a:t>
            </a:r>
          </a:p>
          <a:p>
            <a:pPr lvl="1" algn="just"/>
            <a:r>
              <a:rPr lang="it-IT" sz="1200" i="1" dirty="0"/>
              <a:t>calo imputabile alla diminuzione per 9,09 milioni di euro per prestazioni erogate da strutture private a cittadini residenti di altre regioni, partita in compensazione. Tale diminuzione viene compensate dall’aumento dei ricavi per prestazioni erogate a residenti di altre Aziende (Mobilità attiva) per un importo pari a +3,469 milioni di euro.</a:t>
            </a:r>
          </a:p>
          <a:p>
            <a:endParaRPr lang="it-IT" sz="1400" b="1" dirty="0"/>
          </a:p>
          <a:p>
            <a:r>
              <a:rPr lang="it-IT" sz="1400" b="1" dirty="0"/>
              <a:t>Rimborsi concorsi e recuperi sono stimati in decremento per -12,324 milioni di euro </a:t>
            </a:r>
          </a:p>
          <a:p>
            <a:pPr lvl="1" algn="just"/>
            <a:r>
              <a:rPr lang="it-IT" sz="1200" i="1" dirty="0"/>
              <a:t>dovuta prevalentemente alla non riproposizione di risorse assegnate a consuntivo 2021 e allocate sul conto dei rimborsi da Aziende farmaceutiche per pay-back da superamento del tetto spesa farmaceutica ospedaliera.</a:t>
            </a:r>
          </a:p>
          <a:p>
            <a:pPr lvl="0"/>
            <a:endParaRPr lang="it-IT" sz="1400" b="1" dirty="0"/>
          </a:p>
          <a:p>
            <a:pPr lvl="0"/>
            <a:r>
              <a:rPr lang="it-IT" sz="1400" b="1" dirty="0"/>
              <a:t>Minori rettifiche contributi c/esercizio per +1,487 milioni di euro vs il 2021</a:t>
            </a:r>
            <a:endParaRPr lang="it-IT" dirty="0"/>
          </a:p>
          <a:p>
            <a:pPr lvl="0"/>
            <a:endParaRPr lang="it-IT" dirty="0"/>
          </a:p>
          <a:p>
            <a:pPr lvl="0"/>
            <a:endParaRPr lang="it-IT" dirty="0"/>
          </a:p>
          <a:p>
            <a:pPr lvl="0"/>
            <a:endParaRPr lang="it-IT" dirty="0"/>
          </a:p>
        </p:txBody>
      </p:sp>
      <p:sp>
        <p:nvSpPr>
          <p:cNvPr id="5" name="Sottotitolo 2">
            <a:extLst>
              <a:ext uri="{FF2B5EF4-FFF2-40B4-BE49-F238E27FC236}">
                <a16:creationId xmlns:a16="http://schemas.microsoft.com/office/drawing/2014/main" id="{F7922944-A9C6-4CFB-8523-9D43C5BBB435}"/>
              </a:ext>
            </a:extLst>
          </p:cNvPr>
          <p:cNvSpPr txBox="1">
            <a:spLocks/>
          </p:cNvSpPr>
          <p:nvPr/>
        </p:nvSpPr>
        <p:spPr bwMode="auto">
          <a:xfrm>
            <a:off x="1043608" y="116632"/>
            <a:ext cx="8100392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it-IT" sz="2800" dirty="0">
                <a:solidFill>
                  <a:schemeClr val="bg1"/>
                </a:solidFill>
                <a:latin typeface="Calibri" pitchFamily="34" charset="0"/>
              </a:rPr>
              <a:t>Bilancio economico preventivo 2022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it-IT" sz="2800" dirty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Andamento Costi della Produzione</a:t>
            </a:r>
          </a:p>
        </p:txBody>
      </p:sp>
    </p:spTree>
    <p:extLst>
      <p:ext uri="{BB962C8B-B14F-4D97-AF65-F5344CB8AC3E}">
        <p14:creationId xmlns:p14="http://schemas.microsoft.com/office/powerpoint/2010/main" val="3933686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55F18-551D-4EAA-806E-226E78388167}" type="slidenum">
              <a:rPr lang="it-IT" altLang="it-IT" smtClean="0"/>
              <a:pPr/>
              <a:t>5</a:t>
            </a:fld>
            <a:endParaRPr lang="it-IT" altLang="it-IT" dirty="0"/>
          </a:p>
        </p:txBody>
      </p:sp>
      <p:sp>
        <p:nvSpPr>
          <p:cNvPr id="3" name="Rettangolo 2"/>
          <p:cNvSpPr/>
          <p:nvPr/>
        </p:nvSpPr>
        <p:spPr>
          <a:xfrm>
            <a:off x="1187624" y="1268760"/>
            <a:ext cx="74168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dirty="0"/>
              <a:t>I Costi della Produzione aumentano vs l’anno 2021 di +39,772 milioni</a:t>
            </a:r>
          </a:p>
        </p:txBody>
      </p:sp>
      <p:sp>
        <p:nvSpPr>
          <p:cNvPr id="5" name="Rettangolo 4"/>
          <p:cNvSpPr/>
          <p:nvPr/>
        </p:nvSpPr>
        <p:spPr>
          <a:xfrm>
            <a:off x="1187624" y="1556792"/>
            <a:ext cx="7272808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it-IT" sz="1400" b="1" dirty="0"/>
              <a:t>A) Beni di consumo</a:t>
            </a:r>
            <a:r>
              <a:rPr lang="it-IT" sz="1400" dirty="0"/>
              <a:t>  </a:t>
            </a:r>
            <a:r>
              <a:rPr lang="it-IT" sz="1400" b="1" dirty="0"/>
              <a:t>+14,658 milioni di euro</a:t>
            </a:r>
            <a:r>
              <a:rPr lang="it-IT" sz="1400" dirty="0"/>
              <a:t> </a:t>
            </a:r>
          </a:p>
          <a:p>
            <a:pPr algn="just"/>
            <a:r>
              <a:rPr lang="it-IT" sz="1200" i="1" dirty="0"/>
              <a:t>Beni sanitari +14,21 milioni di euro. </a:t>
            </a:r>
          </a:p>
          <a:p>
            <a:pPr marL="742950" lvl="1" indent="-285750" algn="just">
              <a:buFont typeface="Wingdings" pitchFamily="2" charset="2"/>
              <a:buChar char="ü"/>
            </a:pPr>
            <a:r>
              <a:rPr lang="it-IT" sz="1200" i="1" dirty="0"/>
              <a:t>+11,703 milioni di euro per l’acquisto di </a:t>
            </a:r>
            <a:r>
              <a:rPr lang="it-IT" sz="1200" b="1" i="1" dirty="0"/>
              <a:t>Medicinali ed Emoderivati</a:t>
            </a:r>
            <a:r>
              <a:rPr lang="it-IT" sz="1200" i="1" dirty="0"/>
              <a:t> l’Azienda ha stimato una spesa farmaceutica pari a + 9,6% vs il 2021, in linea con l’obiettivo regionale assegnato. </a:t>
            </a:r>
          </a:p>
          <a:p>
            <a:pPr marL="742950" lvl="1" indent="-285750" algn="just">
              <a:buFont typeface="Wingdings" pitchFamily="2" charset="2"/>
              <a:buChar char="ü"/>
            </a:pPr>
            <a:r>
              <a:rPr lang="it-IT" sz="1200" i="1" dirty="0"/>
              <a:t>+4,29 milioni di euro per </a:t>
            </a:r>
            <a:r>
              <a:rPr lang="it-IT" sz="1200" b="1" i="1" dirty="0"/>
              <a:t>Dispositivi Medici</a:t>
            </a:r>
            <a:r>
              <a:rPr lang="it-IT" sz="1200" i="1" dirty="0"/>
              <a:t>. L’aumento, imputabile  prevalentemente al maggior consumo di dispositivi medici correlati alla ripresa dell’attività chirurgica e al consumo di DPI, è parzialmente compensato dalla riduzione dei dispositivi in vitro a seguito di una minor processazione di tamponi COVID; </a:t>
            </a:r>
          </a:p>
          <a:p>
            <a:pPr marL="742950" lvl="1" indent="-285750" algn="just">
              <a:buFont typeface="Wingdings" pitchFamily="2" charset="2"/>
              <a:buChar char="ü"/>
            </a:pPr>
            <a:r>
              <a:rPr lang="it-IT" sz="1200" i="1" dirty="0"/>
              <a:t>-1,2 milioni di euro per la voce </a:t>
            </a:r>
            <a:r>
              <a:rPr lang="it-IT" sz="1200" b="1" i="1" dirty="0"/>
              <a:t>sangue ed emocomponenti in mobilità </a:t>
            </a:r>
            <a:r>
              <a:rPr lang="it-IT" sz="1200" i="1" dirty="0"/>
              <a:t>da Altre aziende sanitarie;</a:t>
            </a:r>
          </a:p>
          <a:p>
            <a:pPr lvl="1" algn="just"/>
            <a:r>
              <a:rPr lang="it-IT" sz="1200" i="1" dirty="0"/>
              <a:t>Beni non sanitari+0,450 milioni di beni aumento principalmente legato al consumo di materiale di guardaroba e pulizia (DPI).</a:t>
            </a:r>
            <a:endParaRPr lang="it-IT" sz="1200" i="1" dirty="0">
              <a:effectLst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7E98C800-697D-4456-8559-2A2ADB1FA2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205" y="3861048"/>
            <a:ext cx="6725227" cy="2895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Parentesi graffa chiusa 8">
            <a:extLst>
              <a:ext uri="{FF2B5EF4-FFF2-40B4-BE49-F238E27FC236}">
                <a16:creationId xmlns:a16="http://schemas.microsoft.com/office/drawing/2014/main" id="{7A10B969-8982-4863-903F-861FF285E41A}"/>
              </a:ext>
            </a:extLst>
          </p:cNvPr>
          <p:cNvSpPr/>
          <p:nvPr/>
        </p:nvSpPr>
        <p:spPr>
          <a:xfrm rot="5400000">
            <a:off x="6795644" y="4324693"/>
            <a:ext cx="240580" cy="2000481"/>
          </a:xfrm>
          <a:prstGeom prst="rightBrac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79B39FB-6B08-4794-AEAE-F9F82114DC6D}"/>
              </a:ext>
            </a:extLst>
          </p:cNvPr>
          <p:cNvSpPr txBox="1"/>
          <p:nvPr/>
        </p:nvSpPr>
        <p:spPr>
          <a:xfrm>
            <a:off x="5719876" y="5410300"/>
            <a:ext cx="27081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/>
              <a:t>+14,6 mln di euro vs 2021; +6,5%</a:t>
            </a:r>
          </a:p>
        </p:txBody>
      </p:sp>
      <p:sp>
        <p:nvSpPr>
          <p:cNvPr id="11" name="Rettangolo arrotondato 6">
            <a:extLst>
              <a:ext uri="{FF2B5EF4-FFF2-40B4-BE49-F238E27FC236}">
                <a16:creationId xmlns:a16="http://schemas.microsoft.com/office/drawing/2014/main" id="{8D7A9D00-D2B6-47CA-96DC-FC6EB197FBBC}"/>
              </a:ext>
            </a:extLst>
          </p:cNvPr>
          <p:cNvSpPr/>
          <p:nvPr/>
        </p:nvSpPr>
        <p:spPr>
          <a:xfrm>
            <a:off x="5915692" y="5733255"/>
            <a:ext cx="1896667" cy="6683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50" dirty="0">
                <a:solidFill>
                  <a:schemeClr val="tx1"/>
                </a:solidFill>
              </a:rPr>
              <a:t>Beni sanitari + 6,5%</a:t>
            </a:r>
          </a:p>
          <a:p>
            <a:pPr algn="ctr"/>
            <a:r>
              <a:rPr lang="it-IT" sz="1050" dirty="0">
                <a:solidFill>
                  <a:schemeClr val="tx1"/>
                </a:solidFill>
              </a:rPr>
              <a:t>(+14,2 mln euro vs. 2021)</a:t>
            </a:r>
          </a:p>
          <a:p>
            <a:pPr algn="ctr"/>
            <a:r>
              <a:rPr lang="it-IT" sz="1050" dirty="0">
                <a:solidFill>
                  <a:schemeClr val="tx1"/>
                </a:solidFill>
              </a:rPr>
              <a:t>Beni non sanitari +8,3%</a:t>
            </a:r>
          </a:p>
          <a:p>
            <a:pPr algn="ctr"/>
            <a:r>
              <a:rPr lang="it-IT" sz="1050" dirty="0">
                <a:solidFill>
                  <a:schemeClr val="tx1"/>
                </a:solidFill>
              </a:rPr>
              <a:t>(+0,45 mln euro vs 2021)</a:t>
            </a:r>
          </a:p>
        </p:txBody>
      </p:sp>
      <p:sp>
        <p:nvSpPr>
          <p:cNvPr id="13" name="Sottotitolo 2">
            <a:extLst>
              <a:ext uri="{FF2B5EF4-FFF2-40B4-BE49-F238E27FC236}">
                <a16:creationId xmlns:a16="http://schemas.microsoft.com/office/drawing/2014/main" id="{D14EA8E1-0B3E-4E34-B83B-969ED17A303B}"/>
              </a:ext>
            </a:extLst>
          </p:cNvPr>
          <p:cNvSpPr txBox="1">
            <a:spLocks/>
          </p:cNvSpPr>
          <p:nvPr/>
        </p:nvSpPr>
        <p:spPr bwMode="auto">
          <a:xfrm>
            <a:off x="1043608" y="116632"/>
            <a:ext cx="8100392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it-IT" sz="2800" dirty="0">
                <a:solidFill>
                  <a:schemeClr val="bg1"/>
                </a:solidFill>
                <a:latin typeface="Calibri" pitchFamily="34" charset="0"/>
              </a:rPr>
              <a:t>Bilancio economico preventivo 2022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it-IT" sz="2800" dirty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Andamento Costi della Produzione</a:t>
            </a:r>
          </a:p>
        </p:txBody>
      </p:sp>
    </p:spTree>
    <p:extLst>
      <p:ext uri="{BB962C8B-B14F-4D97-AF65-F5344CB8AC3E}">
        <p14:creationId xmlns:p14="http://schemas.microsoft.com/office/powerpoint/2010/main" val="2516921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55F18-551D-4EAA-806E-226E78388167}" type="slidenum">
              <a:rPr lang="it-IT" altLang="it-IT" smtClean="0"/>
              <a:pPr/>
              <a:t>6</a:t>
            </a:fld>
            <a:endParaRPr lang="it-IT" altLang="it-IT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FB3614B5-CA8F-4139-9230-F9A3003FD6C9}"/>
              </a:ext>
            </a:extLst>
          </p:cNvPr>
          <p:cNvSpPr/>
          <p:nvPr/>
        </p:nvSpPr>
        <p:spPr>
          <a:xfrm>
            <a:off x="1043608" y="1203032"/>
            <a:ext cx="7272808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/>
              <a:t>B) Servizi Sanitari +12,745 milioni di euro vs il 2021</a:t>
            </a:r>
          </a:p>
          <a:p>
            <a:endParaRPr lang="it-IT" sz="800" dirty="0"/>
          </a:p>
          <a:p>
            <a:pPr marL="628650" lvl="1" indent="-171450" algn="just">
              <a:buFont typeface="Wingdings" pitchFamily="2" charset="2"/>
              <a:buChar char="ü"/>
            </a:pPr>
            <a:r>
              <a:rPr lang="it-IT" sz="1200" i="1" dirty="0"/>
              <a:t>+2,013 milioni di euro per </a:t>
            </a:r>
            <a:r>
              <a:rPr lang="it-IT" sz="1200" b="1" i="1" dirty="0"/>
              <a:t>convenzioni nazionali</a:t>
            </a:r>
            <a:r>
              <a:rPr lang="it-IT" sz="1200" i="1" dirty="0"/>
              <a:t>; </a:t>
            </a:r>
          </a:p>
          <a:p>
            <a:pPr marL="628650" lvl="1" indent="-171450" algn="just">
              <a:buFont typeface="Wingdings" pitchFamily="2" charset="2"/>
              <a:buChar char="ü"/>
            </a:pPr>
            <a:r>
              <a:rPr lang="it-IT" sz="1200" i="1" dirty="0"/>
              <a:t>+3,112 milioni di euro per </a:t>
            </a:r>
            <a:r>
              <a:rPr lang="it-IT" sz="1200" b="1" i="1" dirty="0"/>
              <a:t>servizi per farmaceutica</a:t>
            </a:r>
            <a:r>
              <a:rPr lang="it-IT" sz="1200" i="1" dirty="0"/>
              <a:t>. Tale aumento è dovuto sia a quanto iscritto a bilancio per la spesa relativa alla farmaceutica netta convenzionata (prevista in incremento del +1,3% vs consuntivo 2021 così come definito dal livello regionale) sia all’incremento della spesa per remunerazione  aggiuntiva alle farmacie su tutto l’anno;</a:t>
            </a:r>
          </a:p>
          <a:p>
            <a:pPr marL="628650" lvl="1" indent="-171450" algn="just">
              <a:buFont typeface="Wingdings" pitchFamily="2" charset="2"/>
              <a:buChar char="ü"/>
            </a:pPr>
            <a:r>
              <a:rPr lang="it-IT" sz="1200" i="1" dirty="0"/>
              <a:t>+8,937 milioni di euro per </a:t>
            </a:r>
            <a:r>
              <a:rPr lang="it-IT" sz="1200" b="1" i="1" dirty="0"/>
              <a:t>mobilità passiva per somministrazione di farmaci</a:t>
            </a:r>
            <a:r>
              <a:rPr lang="it-IT" sz="1200" i="1" dirty="0"/>
              <a:t> prevalentemente vs l’Azienda Ospedaliera Universitaria di Bologna;</a:t>
            </a:r>
          </a:p>
          <a:p>
            <a:pPr marL="628650" lvl="1" indent="-171450" algn="just">
              <a:buFont typeface="Wingdings" pitchFamily="2" charset="2"/>
              <a:buChar char="ü"/>
            </a:pPr>
            <a:r>
              <a:rPr lang="it-IT" sz="1200" i="1" dirty="0"/>
              <a:t>-1,340 milioni di euro per </a:t>
            </a:r>
            <a:r>
              <a:rPr lang="it-IT" sz="1200" b="1" i="1" dirty="0"/>
              <a:t>assistenza ospedaliera </a:t>
            </a:r>
            <a:r>
              <a:rPr lang="it-IT" sz="1200" i="1" dirty="0"/>
              <a:t>di cui: +5,230 milioni di euro per mobilità passiva infrarer prevalentemente nei confronti di Istituto Ortopedico Rizzoli ed Azienda Ospedaliera di Bologna; +2,05 milioni di euro per mobilità extraregionale; -8,680 milioni di euro per mobilità per cittadini residenti extraregionali da privato in compensazione, in coerenza con quanto evidenziato nel valore della produzione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FCA74870-08A8-4817-8B9C-FE0C0BA919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3965844"/>
            <a:ext cx="6407451" cy="2755631"/>
          </a:xfrm>
          <a:prstGeom prst="rect">
            <a:avLst/>
          </a:prstGeom>
        </p:spPr>
      </p:pic>
      <p:sp>
        <p:nvSpPr>
          <p:cNvPr id="9" name="Parentesi graffa chiusa 8">
            <a:extLst>
              <a:ext uri="{FF2B5EF4-FFF2-40B4-BE49-F238E27FC236}">
                <a16:creationId xmlns:a16="http://schemas.microsoft.com/office/drawing/2014/main" id="{EEB2F15D-7A20-4F73-857D-1C147ABB761C}"/>
              </a:ext>
            </a:extLst>
          </p:cNvPr>
          <p:cNvSpPr/>
          <p:nvPr/>
        </p:nvSpPr>
        <p:spPr>
          <a:xfrm rot="5400000">
            <a:off x="6718628" y="3926290"/>
            <a:ext cx="240580" cy="2000481"/>
          </a:xfrm>
          <a:prstGeom prst="rightBrac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23A89E7-7FE2-47C4-94AE-4B2EFAC66627}"/>
              </a:ext>
            </a:extLst>
          </p:cNvPr>
          <p:cNvSpPr txBox="1"/>
          <p:nvPr/>
        </p:nvSpPr>
        <p:spPr>
          <a:xfrm>
            <a:off x="5642860" y="5011897"/>
            <a:ext cx="27081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/>
              <a:t>+12,74 mln di euro vs 2021; +1,2%</a:t>
            </a:r>
          </a:p>
        </p:txBody>
      </p:sp>
      <p:sp>
        <p:nvSpPr>
          <p:cNvPr id="11" name="Sottotitolo 2">
            <a:extLst>
              <a:ext uri="{FF2B5EF4-FFF2-40B4-BE49-F238E27FC236}">
                <a16:creationId xmlns:a16="http://schemas.microsoft.com/office/drawing/2014/main" id="{FC44EC03-0CB4-49B1-BCDB-82FD4F345883}"/>
              </a:ext>
            </a:extLst>
          </p:cNvPr>
          <p:cNvSpPr txBox="1">
            <a:spLocks/>
          </p:cNvSpPr>
          <p:nvPr/>
        </p:nvSpPr>
        <p:spPr bwMode="auto">
          <a:xfrm>
            <a:off x="1043608" y="116632"/>
            <a:ext cx="8100392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it-IT" sz="2800" dirty="0">
                <a:solidFill>
                  <a:schemeClr val="bg1"/>
                </a:solidFill>
                <a:latin typeface="Calibri" pitchFamily="34" charset="0"/>
              </a:rPr>
              <a:t>Bilancio economico preventivo 2022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it-IT" sz="2800" dirty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Andamento Costi della Produzione</a:t>
            </a:r>
          </a:p>
        </p:txBody>
      </p:sp>
    </p:spTree>
    <p:extLst>
      <p:ext uri="{BB962C8B-B14F-4D97-AF65-F5344CB8AC3E}">
        <p14:creationId xmlns:p14="http://schemas.microsoft.com/office/powerpoint/2010/main" val="18711970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55F18-551D-4EAA-806E-226E78388167}" type="slidenum">
              <a:rPr lang="it-IT" altLang="it-IT" smtClean="0"/>
              <a:pPr/>
              <a:t>7</a:t>
            </a:fld>
            <a:endParaRPr lang="it-IT" altLang="it-IT" dirty="0"/>
          </a:p>
        </p:txBody>
      </p:sp>
      <p:sp>
        <p:nvSpPr>
          <p:cNvPr id="5" name="Rettangolo 4"/>
          <p:cNvSpPr/>
          <p:nvPr/>
        </p:nvSpPr>
        <p:spPr>
          <a:xfrm>
            <a:off x="1331640" y="1412776"/>
            <a:ext cx="7272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it-IT" sz="1400" b="1" dirty="0"/>
              <a:t>C) Servizi non sanitari +25,193  milioni di euro verso il consuntivo 2021</a:t>
            </a:r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it-IT" sz="1400" b="1" dirty="0"/>
              <a:t>Utenze</a:t>
            </a:r>
            <a:r>
              <a:rPr lang="it-IT" sz="1400" dirty="0"/>
              <a:t> </a:t>
            </a:r>
            <a:r>
              <a:rPr lang="it-IT" sz="1400" b="1" dirty="0"/>
              <a:t>+28,9 milioni di euro </a:t>
            </a:r>
            <a:r>
              <a:rPr lang="it-IT" sz="1400" dirty="0"/>
              <a:t>a seguito delle straordinarie condizioni cui il mercato dell’energia è sottoposto nel corso dell’anno 2022 dovute anche  al mutarsi del contesto geopolitico internazionale</a:t>
            </a:r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it-IT" sz="1400" dirty="0"/>
              <a:t> </a:t>
            </a:r>
            <a:r>
              <a:rPr lang="it-IT" sz="1400" b="1" dirty="0"/>
              <a:t>Pulizie e sanificazioni - 4,098 milioni di euro </a:t>
            </a:r>
            <a:r>
              <a:rPr lang="it-IT" sz="1400" dirty="0"/>
              <a:t>per via di una revisione dei protocolli integrativi per spese straordinarie legate ai protocolli COVID;</a:t>
            </a:r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8B164987-5977-434C-B94E-7817F1F341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62" y="5648217"/>
            <a:ext cx="4831742" cy="1165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4D345962-CEEF-4450-B926-65983C836E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1811" y="2797771"/>
            <a:ext cx="5892465" cy="2799865"/>
          </a:xfrm>
          <a:prstGeom prst="rect">
            <a:avLst/>
          </a:prstGeom>
        </p:spPr>
      </p:pic>
      <p:sp>
        <p:nvSpPr>
          <p:cNvPr id="10" name="Sottotitolo 2">
            <a:extLst>
              <a:ext uri="{FF2B5EF4-FFF2-40B4-BE49-F238E27FC236}">
                <a16:creationId xmlns:a16="http://schemas.microsoft.com/office/drawing/2014/main" id="{355C0973-BE36-4F2D-ADA5-4D66B7A5CA47}"/>
              </a:ext>
            </a:extLst>
          </p:cNvPr>
          <p:cNvSpPr txBox="1">
            <a:spLocks/>
          </p:cNvSpPr>
          <p:nvPr/>
        </p:nvSpPr>
        <p:spPr bwMode="auto">
          <a:xfrm>
            <a:off x="1043608" y="116632"/>
            <a:ext cx="8100392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it-IT" sz="2800" dirty="0">
                <a:solidFill>
                  <a:schemeClr val="bg1"/>
                </a:solidFill>
                <a:latin typeface="Calibri" pitchFamily="34" charset="0"/>
              </a:rPr>
              <a:t>Bilancio economico preventivo 2022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it-IT" sz="2800" dirty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Andamento Costi della Produzione</a:t>
            </a:r>
          </a:p>
        </p:txBody>
      </p:sp>
    </p:spTree>
    <p:extLst>
      <p:ext uri="{BB962C8B-B14F-4D97-AF65-F5344CB8AC3E}">
        <p14:creationId xmlns:p14="http://schemas.microsoft.com/office/powerpoint/2010/main" val="257375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55F18-551D-4EAA-806E-226E78388167}" type="slidenum">
              <a:rPr lang="it-IT" altLang="it-IT" smtClean="0"/>
              <a:pPr/>
              <a:t>8</a:t>
            </a:fld>
            <a:endParaRPr lang="it-IT" altLang="it-IT" dirty="0"/>
          </a:p>
        </p:txBody>
      </p:sp>
      <p:sp>
        <p:nvSpPr>
          <p:cNvPr id="5" name="Rettangolo 4"/>
          <p:cNvSpPr/>
          <p:nvPr/>
        </p:nvSpPr>
        <p:spPr>
          <a:xfrm>
            <a:off x="1241376" y="1082256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it-IT" sz="1400" b="1" dirty="0"/>
              <a:t>Personale dipendente</a:t>
            </a:r>
            <a:r>
              <a:rPr lang="it-IT" sz="1400" dirty="0"/>
              <a:t> risulta inferiore all’anno precedente per </a:t>
            </a:r>
            <a:r>
              <a:rPr lang="it-IT" sz="1400" b="1" dirty="0"/>
              <a:t>-4,485 milioni di euro.</a:t>
            </a:r>
            <a:r>
              <a:rPr lang="it-IT" sz="1400" dirty="0"/>
              <a:t> Tale riduzione è dovuta all’allocazione dei costi delle Indennità di vacanza contrattuale e dell’elemento perequativo per 5,731 milioni di euro, nella voce degli accantonamenti a differenza di quanto avvenuto in sede di consuntivo 2021;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41AC1516-9489-45E5-AD87-C336D3086B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098792"/>
            <a:ext cx="6638006" cy="2626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>
            <a:extLst>
              <a:ext uri="{FF2B5EF4-FFF2-40B4-BE49-F238E27FC236}">
                <a16:creationId xmlns:a16="http://schemas.microsoft.com/office/drawing/2014/main" id="{16134081-22DE-4047-89D4-E866D89798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2853" y="4662510"/>
            <a:ext cx="5701902" cy="2165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Sottotitolo 2">
            <a:extLst>
              <a:ext uri="{FF2B5EF4-FFF2-40B4-BE49-F238E27FC236}">
                <a16:creationId xmlns:a16="http://schemas.microsoft.com/office/drawing/2014/main" id="{4641D7A4-688A-458A-8861-AD5A8311A77A}"/>
              </a:ext>
            </a:extLst>
          </p:cNvPr>
          <p:cNvSpPr txBox="1">
            <a:spLocks/>
          </p:cNvSpPr>
          <p:nvPr/>
        </p:nvSpPr>
        <p:spPr bwMode="auto">
          <a:xfrm>
            <a:off x="1043608" y="116632"/>
            <a:ext cx="8100392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it-IT" sz="2800" dirty="0">
                <a:solidFill>
                  <a:schemeClr val="bg1"/>
                </a:solidFill>
                <a:latin typeface="Calibri" pitchFamily="34" charset="0"/>
              </a:rPr>
              <a:t>Bilancio economico preventivo 2022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it-IT" sz="2800" dirty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Andamento Costi della Produzione</a:t>
            </a:r>
          </a:p>
        </p:txBody>
      </p:sp>
    </p:spTree>
    <p:extLst>
      <p:ext uri="{BB962C8B-B14F-4D97-AF65-F5344CB8AC3E}">
        <p14:creationId xmlns:p14="http://schemas.microsoft.com/office/powerpoint/2010/main" val="3732723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55F18-551D-4EAA-806E-226E78388167}" type="slidenum">
              <a:rPr lang="it-IT" altLang="it-IT" smtClean="0"/>
              <a:pPr/>
              <a:t>9</a:t>
            </a:fld>
            <a:endParaRPr lang="it-IT" altLang="it-IT" dirty="0"/>
          </a:p>
        </p:txBody>
      </p:sp>
      <p:sp>
        <p:nvSpPr>
          <p:cNvPr id="6" name="Sottotitolo 2"/>
          <p:cNvSpPr txBox="1">
            <a:spLocks/>
          </p:cNvSpPr>
          <p:nvPr/>
        </p:nvSpPr>
        <p:spPr bwMode="auto">
          <a:xfrm>
            <a:off x="1043608" y="116632"/>
            <a:ext cx="8100392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it-IT" sz="2800" dirty="0">
                <a:solidFill>
                  <a:schemeClr val="bg1"/>
                </a:solidFill>
                <a:latin typeface="Calibri" pitchFamily="34" charset="0"/>
              </a:rPr>
              <a:t>Bilancio economico preventivo 2022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it-IT" sz="2800" dirty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Andamento Costi della Produzione</a:t>
            </a:r>
          </a:p>
        </p:txBody>
      </p:sp>
      <p:sp>
        <p:nvSpPr>
          <p:cNvPr id="7" name="Rettangolo 6"/>
          <p:cNvSpPr/>
          <p:nvPr/>
        </p:nvSpPr>
        <p:spPr>
          <a:xfrm>
            <a:off x="1269976" y="1224628"/>
            <a:ext cx="741682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it-IT" sz="1400" b="1" dirty="0"/>
              <a:t>Godimento dei Beni di Terzi</a:t>
            </a:r>
            <a:r>
              <a:rPr lang="it-IT" sz="1400" dirty="0"/>
              <a:t> </a:t>
            </a:r>
            <a:r>
              <a:rPr lang="it-IT" sz="1400" b="1" dirty="0"/>
              <a:t>+2,258 milioni di euro </a:t>
            </a:r>
            <a:r>
              <a:rPr lang="it-IT" sz="1400" dirty="0"/>
              <a:t>prevalentemente per canoni di noleggio per attrezzature sanitarie e non. Tale variazione è da ricondursi alla necessità di ricorrere ad altre forme di fornitura per le attrezzature, in assegna di finanziamenti dedicati.</a:t>
            </a:r>
          </a:p>
        </p:txBody>
      </p:sp>
      <p:sp>
        <p:nvSpPr>
          <p:cNvPr id="8" name="Rettangolo 7"/>
          <p:cNvSpPr/>
          <p:nvPr/>
        </p:nvSpPr>
        <p:spPr>
          <a:xfrm>
            <a:off x="1269976" y="6218148"/>
            <a:ext cx="71647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it-IT" sz="1400" b="1" dirty="0"/>
              <a:t>Altri Costi della Produzione  (</a:t>
            </a:r>
            <a:r>
              <a:rPr lang="it-IT" sz="1400" dirty="0"/>
              <a:t>Oneri diversi di Gestione, Accantonamenti e Variazione delle Rimanenze) </a:t>
            </a:r>
            <a:r>
              <a:rPr lang="it-IT" sz="1400" b="1" dirty="0"/>
              <a:t>-9,865 milioni di euro</a:t>
            </a:r>
            <a:endParaRPr lang="it-IT" sz="1400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32B8E8B6-D11D-4037-BB00-A1E5D54BC1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8688" y="2021800"/>
            <a:ext cx="5951004" cy="2559328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88535492-9A31-4289-BC18-44FAED1272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4308" y="4626266"/>
            <a:ext cx="7416132" cy="1539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551222"/>
      </p:ext>
    </p:extLst>
  </p:cSld>
  <p:clrMapOvr>
    <a:masterClrMapping/>
  </p:clrMapOvr>
</p:sld>
</file>

<file path=ppt/theme/theme1.xml><?xml version="1.0" encoding="utf-8"?>
<a:theme xmlns:a="http://schemas.openxmlformats.org/drawingml/2006/main" name="LOGO sfondo bianco">
  <a:themeElements>
    <a:clrScheme name="LOGO sfondo bi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OGO sfondo bianc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OGO sfondo bi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6848</TotalTime>
  <Words>1308</Words>
  <Application>Microsoft Office PowerPoint</Application>
  <PresentationFormat>Presentazione su schermo (4:3)</PresentationFormat>
  <Paragraphs>94</Paragraphs>
  <Slides>17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LOGO sfondo bianco</vt:lpstr>
      <vt:lpstr>BILANCIO ECONOMICO PREVENTIVO 2022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Fondo Regionale per la Non Autosufficienza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Nome Società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Bilancio preventivo 2015</dc:title>
  <dc:creator>Nome utente</dc:creator>
  <cp:lastModifiedBy>Maci Marilia</cp:lastModifiedBy>
  <cp:revision>732</cp:revision>
  <dcterms:created xsi:type="dcterms:W3CDTF">2015-07-16T06:49:37Z</dcterms:created>
  <dcterms:modified xsi:type="dcterms:W3CDTF">2022-11-07T10:52:03Z</dcterms:modified>
</cp:coreProperties>
</file>